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5.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2.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33.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34.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40.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41.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1" r:id="rId4"/>
  </p:sldMasterIdLst>
  <p:notesMasterIdLst>
    <p:notesMasterId r:id="rId53"/>
  </p:notesMasterIdLst>
  <p:sldIdLst>
    <p:sldId id="265" r:id="rId5"/>
    <p:sldId id="774" r:id="rId6"/>
    <p:sldId id="775" r:id="rId7"/>
    <p:sldId id="776" r:id="rId8"/>
    <p:sldId id="777" r:id="rId9"/>
    <p:sldId id="778" r:id="rId10"/>
    <p:sldId id="779" r:id="rId11"/>
    <p:sldId id="780" r:id="rId12"/>
    <p:sldId id="781" r:id="rId13"/>
    <p:sldId id="782" r:id="rId14"/>
    <p:sldId id="783" r:id="rId15"/>
    <p:sldId id="784" r:id="rId16"/>
    <p:sldId id="785" r:id="rId17"/>
    <p:sldId id="786" r:id="rId18"/>
    <p:sldId id="787" r:id="rId19"/>
    <p:sldId id="788" r:id="rId20"/>
    <p:sldId id="789" r:id="rId21"/>
    <p:sldId id="790" r:id="rId22"/>
    <p:sldId id="791" r:id="rId23"/>
    <p:sldId id="792" r:id="rId24"/>
    <p:sldId id="793" r:id="rId25"/>
    <p:sldId id="794" r:id="rId26"/>
    <p:sldId id="795" r:id="rId27"/>
    <p:sldId id="796" r:id="rId28"/>
    <p:sldId id="797" r:id="rId29"/>
    <p:sldId id="798" r:id="rId30"/>
    <p:sldId id="800" r:id="rId31"/>
    <p:sldId id="801" r:id="rId32"/>
    <p:sldId id="802" r:id="rId33"/>
    <p:sldId id="803" r:id="rId34"/>
    <p:sldId id="804" r:id="rId35"/>
    <p:sldId id="805" r:id="rId36"/>
    <p:sldId id="806" r:id="rId37"/>
    <p:sldId id="770" r:id="rId38"/>
    <p:sldId id="807" r:id="rId39"/>
    <p:sldId id="769" r:id="rId40"/>
    <p:sldId id="808" r:id="rId41"/>
    <p:sldId id="809" r:id="rId42"/>
    <p:sldId id="810" r:id="rId43"/>
    <p:sldId id="811" r:id="rId44"/>
    <p:sldId id="812" r:id="rId45"/>
    <p:sldId id="813" r:id="rId46"/>
    <p:sldId id="814" r:id="rId47"/>
    <p:sldId id="815" r:id="rId48"/>
    <p:sldId id="816" r:id="rId49"/>
    <p:sldId id="817" r:id="rId50"/>
    <p:sldId id="818" r:id="rId51"/>
    <p:sldId id="764" r:id="rId52"/>
  </p:sldIdLst>
  <p:sldSz cx="12192000" cy="6858000"/>
  <p:notesSz cx="6742113" cy="987266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099308-B050-0F4E-909F-8E20CF0B1AC2}" name="Giorgio Venceslai" initials="GV" userId="S::g.venceslai@ismea.it::4161c0fe-791d-4050-af50-a686741e23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74C8DF-B85F-4C56-B607-F91753F7A5BA}" v="341" dt="2024-07-08T14:32:05.384"/>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EF8BA8-48DD-479C-B493-022038335AC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A6A2ED7C-E20B-46E0-A198-8F22A242616D}">
      <dgm:prSet/>
      <dgm:spPr>
        <a:solidFill>
          <a:srgbClr val="FF9900"/>
        </a:solidFill>
      </dgm:spPr>
      <dgm:t>
        <a:bodyPr/>
        <a:lstStyle/>
        <a:p>
          <a:r>
            <a:rPr lang="it-IT" b="1" dirty="0" err="1">
              <a:latin typeface="Arial Nova Cond Light" panose="020B0306020202020204" pitchFamily="34" charset="0"/>
            </a:rPr>
            <a:t>D.Lgs.</a:t>
          </a:r>
          <a:r>
            <a:rPr lang="it-IT" b="1" dirty="0">
              <a:latin typeface="Arial Nova Cond Light" panose="020B0306020202020204" pitchFamily="34" charset="0"/>
            </a:rPr>
            <a:t> 185/2000 Titolo I Capo III e </a:t>
          </a:r>
          <a:r>
            <a:rPr lang="it-IT" b="1" dirty="0" err="1">
              <a:latin typeface="Arial Nova Cond Light" panose="020B0306020202020204" pitchFamily="34" charset="0"/>
            </a:rPr>
            <a:t>s.m.i.</a:t>
          </a:r>
          <a:r>
            <a:rPr lang="it-IT" b="1" dirty="0">
              <a:latin typeface="Arial Nova Cond Light" panose="020B0306020202020204" pitchFamily="34" charset="0"/>
            </a:rPr>
            <a:t> </a:t>
          </a:r>
          <a:endParaRPr lang="it-IT" dirty="0">
            <a:latin typeface="Arial Nova Cond Light" panose="020B0306020202020204" pitchFamily="34" charset="0"/>
          </a:endParaRPr>
        </a:p>
      </dgm:t>
    </dgm:pt>
    <dgm:pt modelId="{1BC6A99F-DE49-4D5E-AFEB-D689C7BFC332}" type="parTrans" cxnId="{C3FFAC92-6A29-423E-8A7A-69190915D33D}">
      <dgm:prSet/>
      <dgm:spPr/>
      <dgm:t>
        <a:bodyPr/>
        <a:lstStyle/>
        <a:p>
          <a:endParaRPr lang="it-IT"/>
        </a:p>
      </dgm:t>
    </dgm:pt>
    <dgm:pt modelId="{EFE20593-FC12-4283-A108-0AE3523D8F4B}" type="sibTrans" cxnId="{C3FFAC92-6A29-423E-8A7A-69190915D33D}">
      <dgm:prSet/>
      <dgm:spPr/>
      <dgm:t>
        <a:bodyPr/>
        <a:lstStyle/>
        <a:p>
          <a:endParaRPr lang="it-IT"/>
        </a:p>
      </dgm:t>
    </dgm:pt>
    <dgm:pt modelId="{2AB55046-565D-441E-8184-2BE535131BDD}">
      <dgm:prSet/>
      <dgm:spPr/>
      <dgm:t>
        <a:bodyPr/>
        <a:lstStyle/>
        <a:p>
          <a:r>
            <a:rPr lang="it-IT" dirty="0">
              <a:latin typeface="Arial Nova Cond Light" panose="020B0306020202020204" pitchFamily="34" charset="0"/>
            </a:rPr>
            <a:t>disciplina le misure in favore dello sviluppo dell’imprenditorialità in agricoltura e del ricambio generazionale</a:t>
          </a:r>
        </a:p>
      </dgm:t>
    </dgm:pt>
    <dgm:pt modelId="{91FA4AD3-FF3E-4A46-8BC7-4E93EC2A7877}" type="parTrans" cxnId="{5A9E2E3D-575A-4532-9CE5-4C8B2F2A790E}">
      <dgm:prSet/>
      <dgm:spPr/>
      <dgm:t>
        <a:bodyPr/>
        <a:lstStyle/>
        <a:p>
          <a:endParaRPr lang="it-IT"/>
        </a:p>
      </dgm:t>
    </dgm:pt>
    <dgm:pt modelId="{F8EDD5CB-A7A2-4209-A06A-FC109C63C614}" type="sibTrans" cxnId="{5A9E2E3D-575A-4532-9CE5-4C8B2F2A790E}">
      <dgm:prSet/>
      <dgm:spPr/>
      <dgm:t>
        <a:bodyPr/>
        <a:lstStyle/>
        <a:p>
          <a:endParaRPr lang="it-IT"/>
        </a:p>
      </dgm:t>
    </dgm:pt>
    <dgm:pt modelId="{D97F2D08-13E3-42CF-9D41-3E93FA91AC7C}">
      <dgm:prSet/>
      <dgm:spPr/>
      <dgm:t>
        <a:bodyPr/>
        <a:lstStyle/>
        <a:p>
          <a:r>
            <a:rPr lang="it-IT" dirty="0">
              <a:latin typeface="Arial Nova Cond Light" panose="020B0306020202020204" pitchFamily="34" charset="0"/>
            </a:rPr>
            <a:t>misura storicamente destinata a finanziare l’</a:t>
          </a:r>
          <a:r>
            <a:rPr lang="it-IT" b="1" dirty="0">
              <a:latin typeface="Arial Nova Cond Light" panose="020B0306020202020204" pitchFamily="34" charset="0"/>
            </a:rPr>
            <a:t>imprenditoria giovanile </a:t>
          </a:r>
          <a:r>
            <a:rPr lang="it-IT" dirty="0">
              <a:latin typeface="Arial Nova Cond Light" panose="020B0306020202020204" pitchFamily="34" charset="0"/>
            </a:rPr>
            <a:t>in agricoltura </a:t>
          </a:r>
        </a:p>
      </dgm:t>
    </dgm:pt>
    <dgm:pt modelId="{21AD21E0-ED01-488E-8B05-8B491C2E51F7}" type="parTrans" cxnId="{95BBBB1F-AA35-428E-A308-CE5A4DE2F0FF}">
      <dgm:prSet/>
      <dgm:spPr/>
      <dgm:t>
        <a:bodyPr/>
        <a:lstStyle/>
        <a:p>
          <a:endParaRPr lang="it-IT"/>
        </a:p>
      </dgm:t>
    </dgm:pt>
    <dgm:pt modelId="{1AC7D217-9055-487C-84DE-AC3637AC2AE8}" type="sibTrans" cxnId="{95BBBB1F-AA35-428E-A308-CE5A4DE2F0FF}">
      <dgm:prSet/>
      <dgm:spPr/>
      <dgm:t>
        <a:bodyPr/>
        <a:lstStyle/>
        <a:p>
          <a:endParaRPr lang="it-IT"/>
        </a:p>
      </dgm:t>
    </dgm:pt>
    <dgm:pt modelId="{4F2A57DA-44BA-4538-84C6-7D130F9BE17A}">
      <dgm:prSet/>
      <dgm:spPr/>
      <dgm:t>
        <a:bodyPr/>
        <a:lstStyle/>
        <a:p>
          <a:r>
            <a:rPr lang="it-IT" dirty="0">
              <a:latin typeface="Arial Nova Cond Light" panose="020B0306020202020204" pitchFamily="34" charset="0"/>
            </a:rPr>
            <a:t>il Decreto Sostegni bis, convertito in legge 23 luglio 2021, n. 106, poi modificato dalla  Legge di Bilancio n. 234 del 30 dicembre 2021, ha esteso la misura "Più Impresa" anche all'</a:t>
          </a:r>
          <a:r>
            <a:rPr lang="it-IT" b="1" dirty="0">
              <a:latin typeface="Arial Nova Cond Light" panose="020B0306020202020204" pitchFamily="34" charset="0"/>
            </a:rPr>
            <a:t>imprenditoria femminile</a:t>
          </a:r>
          <a:endParaRPr lang="it-IT" dirty="0">
            <a:latin typeface="Arial Nova Cond Light" panose="020B0306020202020204" pitchFamily="34" charset="0"/>
          </a:endParaRPr>
        </a:p>
      </dgm:t>
    </dgm:pt>
    <dgm:pt modelId="{1661337E-8E9A-472C-9E26-230009A72617}" type="parTrans" cxnId="{EC22C73B-7985-4559-94F2-D4D5FF9F77F6}">
      <dgm:prSet/>
      <dgm:spPr/>
      <dgm:t>
        <a:bodyPr/>
        <a:lstStyle/>
        <a:p>
          <a:endParaRPr lang="it-IT"/>
        </a:p>
      </dgm:t>
    </dgm:pt>
    <dgm:pt modelId="{1C55E7BE-5274-4785-B243-D46BFFC36476}" type="sibTrans" cxnId="{EC22C73B-7985-4559-94F2-D4D5FF9F77F6}">
      <dgm:prSet/>
      <dgm:spPr/>
      <dgm:t>
        <a:bodyPr/>
        <a:lstStyle/>
        <a:p>
          <a:endParaRPr lang="it-IT"/>
        </a:p>
      </dgm:t>
    </dgm:pt>
    <dgm:pt modelId="{5EC9940E-CB5F-4FC2-ABBF-973C06384D40}">
      <dgm:prSet/>
      <dgm:spPr>
        <a:solidFill>
          <a:srgbClr val="FF9900"/>
        </a:solidFill>
      </dgm:spPr>
      <dgm:t>
        <a:bodyPr/>
        <a:lstStyle/>
        <a:p>
          <a:r>
            <a:rPr lang="it-IT" b="1" dirty="0">
              <a:latin typeface="Arial Nova Cond Light" panose="020B0306020202020204" pitchFamily="34" charset="0"/>
            </a:rPr>
            <a:t>Decreto 20 luglio 2022 </a:t>
          </a:r>
          <a:endParaRPr lang="it-IT" dirty="0">
            <a:latin typeface="Arial Nova Cond Light" panose="020B0306020202020204" pitchFamily="34" charset="0"/>
          </a:endParaRPr>
        </a:p>
      </dgm:t>
    </dgm:pt>
    <dgm:pt modelId="{09E9E32B-8F31-4B3B-9426-42CA096C4ED0}" type="parTrans" cxnId="{A79B8A56-6E75-4E1D-A496-A1221C434538}">
      <dgm:prSet/>
      <dgm:spPr/>
      <dgm:t>
        <a:bodyPr/>
        <a:lstStyle/>
        <a:p>
          <a:endParaRPr lang="it-IT"/>
        </a:p>
      </dgm:t>
    </dgm:pt>
    <dgm:pt modelId="{ED4794A5-708B-4463-A960-0222D62A20D4}" type="sibTrans" cxnId="{A79B8A56-6E75-4E1D-A496-A1221C434538}">
      <dgm:prSet/>
      <dgm:spPr/>
      <dgm:t>
        <a:bodyPr/>
        <a:lstStyle/>
        <a:p>
          <a:endParaRPr lang="it-IT"/>
        </a:p>
      </dgm:t>
    </dgm:pt>
    <dgm:pt modelId="{A55BD053-04CB-4C25-A3EC-9AAE39A88490}">
      <dgm:prSet/>
      <dgm:spPr/>
      <dgm:t>
        <a:bodyPr/>
        <a:lstStyle/>
        <a:p>
          <a:r>
            <a:rPr lang="it-IT" dirty="0">
              <a:latin typeface="Arial Nova Cond Light" panose="020B0306020202020204" pitchFamily="34" charset="0"/>
            </a:rPr>
            <a:t>ha recepito le suddette modifiche ai fini dell'attuazione della misura</a:t>
          </a:r>
        </a:p>
      </dgm:t>
    </dgm:pt>
    <dgm:pt modelId="{EAD1A0AB-2371-4A16-A418-AB1FFD36091B}" type="parTrans" cxnId="{9FDA933F-B1AC-479F-8D7D-7E2E44326E83}">
      <dgm:prSet/>
      <dgm:spPr/>
      <dgm:t>
        <a:bodyPr/>
        <a:lstStyle/>
        <a:p>
          <a:endParaRPr lang="it-IT"/>
        </a:p>
      </dgm:t>
    </dgm:pt>
    <dgm:pt modelId="{98C683C4-4B9E-42D4-A216-476E75B84388}" type="sibTrans" cxnId="{9FDA933F-B1AC-479F-8D7D-7E2E44326E83}">
      <dgm:prSet/>
      <dgm:spPr/>
      <dgm:t>
        <a:bodyPr/>
        <a:lstStyle/>
        <a:p>
          <a:endParaRPr lang="it-IT"/>
        </a:p>
      </dgm:t>
    </dgm:pt>
    <dgm:pt modelId="{E5CF503D-4A9C-49F9-97EA-4C7BA07FCF9C}">
      <dgm:prSet/>
      <dgm:spPr>
        <a:solidFill>
          <a:srgbClr val="FF9900"/>
        </a:solidFill>
      </dgm:spPr>
      <dgm:t>
        <a:bodyPr/>
        <a:lstStyle/>
        <a:p>
          <a:r>
            <a:rPr lang="it-IT" b="1" i="0" baseline="0" dirty="0">
              <a:latin typeface="Arial Nova Cond Light" panose="020B0306020202020204" pitchFamily="34" charset="0"/>
            </a:rPr>
            <a:t>Decreto 23 febbraio 2024</a:t>
          </a:r>
          <a:endParaRPr lang="it-IT" dirty="0">
            <a:latin typeface="Arial Nova Cond Light" panose="020B0306020202020204" pitchFamily="34" charset="0"/>
          </a:endParaRPr>
        </a:p>
      </dgm:t>
    </dgm:pt>
    <dgm:pt modelId="{70966C0C-A204-4910-A724-F6ECE1201CAF}" type="parTrans" cxnId="{CEFDFC04-0129-477A-87E3-33287E07C6DD}">
      <dgm:prSet/>
      <dgm:spPr/>
      <dgm:t>
        <a:bodyPr/>
        <a:lstStyle/>
        <a:p>
          <a:endParaRPr lang="it-IT"/>
        </a:p>
      </dgm:t>
    </dgm:pt>
    <dgm:pt modelId="{9FB531E0-BE11-414A-94F2-F0E50588D591}" type="sibTrans" cxnId="{CEFDFC04-0129-477A-87E3-33287E07C6DD}">
      <dgm:prSet/>
      <dgm:spPr/>
      <dgm:t>
        <a:bodyPr/>
        <a:lstStyle/>
        <a:p>
          <a:endParaRPr lang="it-IT"/>
        </a:p>
      </dgm:t>
    </dgm:pt>
    <dgm:pt modelId="{AA495C31-1AD5-4599-83B1-E78F27B68A20}">
      <dgm:prSet/>
      <dgm:spPr/>
      <dgm:t>
        <a:bodyPr/>
        <a:lstStyle/>
        <a:p>
          <a:r>
            <a:rPr lang="it-IT" b="0" i="0" baseline="0" dirty="0">
              <a:latin typeface="Arial Nova Cond Light" panose="020B0306020202020204" pitchFamily="34" charset="0"/>
            </a:rPr>
            <a:t>pubblicato nella GU del 12 aprile u.s. ha recepito, tra l’altro, quanto previsto dal nuovo Regolamento UE di esenzione in materia di aiuti di stato per il settore agricolo</a:t>
          </a:r>
          <a:endParaRPr lang="it-IT" dirty="0">
            <a:latin typeface="Arial Nova Cond Light" panose="020B0306020202020204" pitchFamily="34" charset="0"/>
          </a:endParaRPr>
        </a:p>
      </dgm:t>
    </dgm:pt>
    <dgm:pt modelId="{885CF09B-D965-4DA3-AB49-72FCB154BD1F}" type="parTrans" cxnId="{50C153B5-8F31-4763-9C33-E3EAEC324F9D}">
      <dgm:prSet/>
      <dgm:spPr/>
      <dgm:t>
        <a:bodyPr/>
        <a:lstStyle/>
        <a:p>
          <a:endParaRPr lang="it-IT"/>
        </a:p>
      </dgm:t>
    </dgm:pt>
    <dgm:pt modelId="{37DA401D-6E84-44CE-9ACA-7F7C52E7763C}" type="sibTrans" cxnId="{50C153B5-8F31-4763-9C33-E3EAEC324F9D}">
      <dgm:prSet/>
      <dgm:spPr/>
      <dgm:t>
        <a:bodyPr/>
        <a:lstStyle/>
        <a:p>
          <a:endParaRPr lang="it-IT"/>
        </a:p>
      </dgm:t>
    </dgm:pt>
    <dgm:pt modelId="{339E36D4-68E5-4F1B-B425-9F384C21166B}" type="pres">
      <dgm:prSet presAssocID="{07EF8BA8-48DD-479C-B493-022038335ACB}" presName="linear" presStyleCnt="0">
        <dgm:presLayoutVars>
          <dgm:animLvl val="lvl"/>
          <dgm:resizeHandles val="exact"/>
        </dgm:presLayoutVars>
      </dgm:prSet>
      <dgm:spPr/>
    </dgm:pt>
    <dgm:pt modelId="{5DE5C190-488F-47E2-902F-9DFAFE219595}" type="pres">
      <dgm:prSet presAssocID="{A6A2ED7C-E20B-46E0-A198-8F22A242616D}" presName="parentText" presStyleLbl="node1" presStyleIdx="0" presStyleCnt="3">
        <dgm:presLayoutVars>
          <dgm:chMax val="0"/>
          <dgm:bulletEnabled val="1"/>
        </dgm:presLayoutVars>
      </dgm:prSet>
      <dgm:spPr/>
    </dgm:pt>
    <dgm:pt modelId="{DF81B13F-4776-4AAF-9C87-D33C9E4CD68D}" type="pres">
      <dgm:prSet presAssocID="{A6A2ED7C-E20B-46E0-A198-8F22A242616D}" presName="childText" presStyleLbl="revTx" presStyleIdx="0" presStyleCnt="3">
        <dgm:presLayoutVars>
          <dgm:bulletEnabled val="1"/>
        </dgm:presLayoutVars>
      </dgm:prSet>
      <dgm:spPr/>
    </dgm:pt>
    <dgm:pt modelId="{0A15C0C2-B39F-4FC4-93ED-49234739A832}" type="pres">
      <dgm:prSet presAssocID="{5EC9940E-CB5F-4FC2-ABBF-973C06384D40}" presName="parentText" presStyleLbl="node1" presStyleIdx="1" presStyleCnt="3">
        <dgm:presLayoutVars>
          <dgm:chMax val="0"/>
          <dgm:bulletEnabled val="1"/>
        </dgm:presLayoutVars>
      </dgm:prSet>
      <dgm:spPr/>
    </dgm:pt>
    <dgm:pt modelId="{5AACA039-B4DF-47CC-BF04-355334BA44BB}" type="pres">
      <dgm:prSet presAssocID="{5EC9940E-CB5F-4FC2-ABBF-973C06384D40}" presName="childText" presStyleLbl="revTx" presStyleIdx="1" presStyleCnt="3">
        <dgm:presLayoutVars>
          <dgm:bulletEnabled val="1"/>
        </dgm:presLayoutVars>
      </dgm:prSet>
      <dgm:spPr/>
    </dgm:pt>
    <dgm:pt modelId="{7BB9DE3E-5AF8-4A2B-8406-A42AA998E9CD}" type="pres">
      <dgm:prSet presAssocID="{E5CF503D-4A9C-49F9-97EA-4C7BA07FCF9C}" presName="parentText" presStyleLbl="node1" presStyleIdx="2" presStyleCnt="3">
        <dgm:presLayoutVars>
          <dgm:chMax val="0"/>
          <dgm:bulletEnabled val="1"/>
        </dgm:presLayoutVars>
      </dgm:prSet>
      <dgm:spPr/>
    </dgm:pt>
    <dgm:pt modelId="{E4905890-C09C-4A5F-A761-90D1BC4301D5}" type="pres">
      <dgm:prSet presAssocID="{E5CF503D-4A9C-49F9-97EA-4C7BA07FCF9C}" presName="childText" presStyleLbl="revTx" presStyleIdx="2" presStyleCnt="3">
        <dgm:presLayoutVars>
          <dgm:bulletEnabled val="1"/>
        </dgm:presLayoutVars>
      </dgm:prSet>
      <dgm:spPr/>
    </dgm:pt>
  </dgm:ptLst>
  <dgm:cxnLst>
    <dgm:cxn modelId="{CEFDFC04-0129-477A-87E3-33287E07C6DD}" srcId="{07EF8BA8-48DD-479C-B493-022038335ACB}" destId="{E5CF503D-4A9C-49F9-97EA-4C7BA07FCF9C}" srcOrd="2" destOrd="0" parTransId="{70966C0C-A204-4910-A724-F6ECE1201CAF}" sibTransId="{9FB531E0-BE11-414A-94F2-F0E50588D591}"/>
    <dgm:cxn modelId="{84CDDA0E-BE0F-461A-AC2B-4FA760DD209F}" type="presOf" srcId="{AA495C31-1AD5-4599-83B1-E78F27B68A20}" destId="{E4905890-C09C-4A5F-A761-90D1BC4301D5}" srcOrd="0" destOrd="0" presId="urn:microsoft.com/office/officeart/2005/8/layout/vList2"/>
    <dgm:cxn modelId="{7EE69014-534B-4160-A2C5-011B55903D7F}" type="presOf" srcId="{5EC9940E-CB5F-4FC2-ABBF-973C06384D40}" destId="{0A15C0C2-B39F-4FC4-93ED-49234739A832}" srcOrd="0" destOrd="0" presId="urn:microsoft.com/office/officeart/2005/8/layout/vList2"/>
    <dgm:cxn modelId="{95BBBB1F-AA35-428E-A308-CE5A4DE2F0FF}" srcId="{A6A2ED7C-E20B-46E0-A198-8F22A242616D}" destId="{D97F2D08-13E3-42CF-9D41-3E93FA91AC7C}" srcOrd="1" destOrd="0" parTransId="{21AD21E0-ED01-488E-8B05-8B491C2E51F7}" sibTransId="{1AC7D217-9055-487C-84DE-AC3637AC2AE8}"/>
    <dgm:cxn modelId="{9D66542F-7713-49C9-B085-BE4511DCC0DD}" type="presOf" srcId="{A6A2ED7C-E20B-46E0-A198-8F22A242616D}" destId="{5DE5C190-488F-47E2-902F-9DFAFE219595}" srcOrd="0" destOrd="0" presId="urn:microsoft.com/office/officeart/2005/8/layout/vList2"/>
    <dgm:cxn modelId="{EC22C73B-7985-4559-94F2-D4D5FF9F77F6}" srcId="{A6A2ED7C-E20B-46E0-A198-8F22A242616D}" destId="{4F2A57DA-44BA-4538-84C6-7D130F9BE17A}" srcOrd="2" destOrd="0" parTransId="{1661337E-8E9A-472C-9E26-230009A72617}" sibTransId="{1C55E7BE-5274-4785-B243-D46BFFC36476}"/>
    <dgm:cxn modelId="{5A9E2E3D-575A-4532-9CE5-4C8B2F2A790E}" srcId="{A6A2ED7C-E20B-46E0-A198-8F22A242616D}" destId="{2AB55046-565D-441E-8184-2BE535131BDD}" srcOrd="0" destOrd="0" parTransId="{91FA4AD3-FF3E-4A46-8BC7-4E93EC2A7877}" sibTransId="{F8EDD5CB-A7A2-4209-A06A-FC109C63C614}"/>
    <dgm:cxn modelId="{9FDA933F-B1AC-479F-8D7D-7E2E44326E83}" srcId="{5EC9940E-CB5F-4FC2-ABBF-973C06384D40}" destId="{A55BD053-04CB-4C25-A3EC-9AAE39A88490}" srcOrd="0" destOrd="0" parTransId="{EAD1A0AB-2371-4A16-A418-AB1FFD36091B}" sibTransId="{98C683C4-4B9E-42D4-A216-476E75B84388}"/>
    <dgm:cxn modelId="{726AFE55-7508-404C-BF3E-AB03E8A44677}" type="presOf" srcId="{A55BD053-04CB-4C25-A3EC-9AAE39A88490}" destId="{5AACA039-B4DF-47CC-BF04-355334BA44BB}" srcOrd="0" destOrd="0" presId="urn:microsoft.com/office/officeart/2005/8/layout/vList2"/>
    <dgm:cxn modelId="{A79B8A56-6E75-4E1D-A496-A1221C434538}" srcId="{07EF8BA8-48DD-479C-B493-022038335ACB}" destId="{5EC9940E-CB5F-4FC2-ABBF-973C06384D40}" srcOrd="1" destOrd="0" parTransId="{09E9E32B-8F31-4B3B-9426-42CA096C4ED0}" sibTransId="{ED4794A5-708B-4463-A960-0222D62A20D4}"/>
    <dgm:cxn modelId="{B4D62977-9C3A-48C8-8948-69ACDA04E67D}" type="presOf" srcId="{2AB55046-565D-441E-8184-2BE535131BDD}" destId="{DF81B13F-4776-4AAF-9C87-D33C9E4CD68D}" srcOrd="0" destOrd="0" presId="urn:microsoft.com/office/officeart/2005/8/layout/vList2"/>
    <dgm:cxn modelId="{C3FFAC92-6A29-423E-8A7A-69190915D33D}" srcId="{07EF8BA8-48DD-479C-B493-022038335ACB}" destId="{A6A2ED7C-E20B-46E0-A198-8F22A242616D}" srcOrd="0" destOrd="0" parTransId="{1BC6A99F-DE49-4D5E-AFEB-D689C7BFC332}" sibTransId="{EFE20593-FC12-4283-A108-0AE3523D8F4B}"/>
    <dgm:cxn modelId="{7416EF9F-B865-424D-A75D-741B14F7A504}" type="presOf" srcId="{4F2A57DA-44BA-4538-84C6-7D130F9BE17A}" destId="{DF81B13F-4776-4AAF-9C87-D33C9E4CD68D}" srcOrd="0" destOrd="2" presId="urn:microsoft.com/office/officeart/2005/8/layout/vList2"/>
    <dgm:cxn modelId="{50C153B5-8F31-4763-9C33-E3EAEC324F9D}" srcId="{E5CF503D-4A9C-49F9-97EA-4C7BA07FCF9C}" destId="{AA495C31-1AD5-4599-83B1-E78F27B68A20}" srcOrd="0" destOrd="0" parTransId="{885CF09B-D965-4DA3-AB49-72FCB154BD1F}" sibTransId="{37DA401D-6E84-44CE-9ACA-7F7C52E7763C}"/>
    <dgm:cxn modelId="{229459BD-BECF-42D8-9AC7-7FEC81070194}" type="presOf" srcId="{D97F2D08-13E3-42CF-9D41-3E93FA91AC7C}" destId="{DF81B13F-4776-4AAF-9C87-D33C9E4CD68D}" srcOrd="0" destOrd="1" presId="urn:microsoft.com/office/officeart/2005/8/layout/vList2"/>
    <dgm:cxn modelId="{A75478C5-DC0A-433E-83E0-E941BEA1520F}" type="presOf" srcId="{07EF8BA8-48DD-479C-B493-022038335ACB}" destId="{339E36D4-68E5-4F1B-B425-9F384C21166B}" srcOrd="0" destOrd="0" presId="urn:microsoft.com/office/officeart/2005/8/layout/vList2"/>
    <dgm:cxn modelId="{5F3394CF-016C-4813-AAA9-C252A3C9C9DC}" type="presOf" srcId="{E5CF503D-4A9C-49F9-97EA-4C7BA07FCF9C}" destId="{7BB9DE3E-5AF8-4A2B-8406-A42AA998E9CD}" srcOrd="0" destOrd="0" presId="urn:microsoft.com/office/officeart/2005/8/layout/vList2"/>
    <dgm:cxn modelId="{9FF38069-A9F2-436A-978E-AA8CD818AC32}" type="presParOf" srcId="{339E36D4-68E5-4F1B-B425-9F384C21166B}" destId="{5DE5C190-488F-47E2-902F-9DFAFE219595}" srcOrd="0" destOrd="0" presId="urn:microsoft.com/office/officeart/2005/8/layout/vList2"/>
    <dgm:cxn modelId="{A458B70D-2D95-4FD8-8ABE-2A20CFEE1A78}" type="presParOf" srcId="{339E36D4-68E5-4F1B-B425-9F384C21166B}" destId="{DF81B13F-4776-4AAF-9C87-D33C9E4CD68D}" srcOrd="1" destOrd="0" presId="urn:microsoft.com/office/officeart/2005/8/layout/vList2"/>
    <dgm:cxn modelId="{2E870FD7-A1FB-42C4-9C96-80B4A69F7352}" type="presParOf" srcId="{339E36D4-68E5-4F1B-B425-9F384C21166B}" destId="{0A15C0C2-B39F-4FC4-93ED-49234739A832}" srcOrd="2" destOrd="0" presId="urn:microsoft.com/office/officeart/2005/8/layout/vList2"/>
    <dgm:cxn modelId="{3D5037FF-0D35-47B7-BE28-5ECA1B6EBBC4}" type="presParOf" srcId="{339E36D4-68E5-4F1B-B425-9F384C21166B}" destId="{5AACA039-B4DF-47CC-BF04-355334BA44BB}" srcOrd="3" destOrd="0" presId="urn:microsoft.com/office/officeart/2005/8/layout/vList2"/>
    <dgm:cxn modelId="{651241B6-E608-457A-AA36-B410F11B0224}" type="presParOf" srcId="{339E36D4-68E5-4F1B-B425-9F384C21166B}" destId="{7BB9DE3E-5AF8-4A2B-8406-A42AA998E9CD}" srcOrd="4" destOrd="0" presId="urn:microsoft.com/office/officeart/2005/8/layout/vList2"/>
    <dgm:cxn modelId="{A79D7A54-B60F-4E8B-AF9A-21B72550326C}" type="presParOf" srcId="{339E36D4-68E5-4F1B-B425-9F384C21166B}" destId="{E4905890-C09C-4A5F-A761-90D1BC4301D5}"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4C22545-0E44-4153-B448-A3B234EE31AE}"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it-IT"/>
        </a:p>
      </dgm:t>
    </dgm:pt>
    <dgm:pt modelId="{88B2FF9F-F8E7-4689-815C-93CFF8348425}">
      <dgm:prSet custT="1"/>
      <dgm:spPr>
        <a:solidFill>
          <a:srgbClr val="FF9900"/>
        </a:solidFill>
      </dgm:spPr>
      <dgm:t>
        <a:bodyPr/>
        <a:lstStyle/>
        <a:p>
          <a:r>
            <a:rPr lang="it-IT" sz="2300" dirty="0">
              <a:solidFill>
                <a:schemeClr val="bg1"/>
              </a:solidFill>
              <a:latin typeface="Arial Nova Cond Light" panose="020B0306020202020204" pitchFamily="34" charset="0"/>
            </a:rPr>
            <a:t>Le nuove intensità massime dell’aiuto, espresso in termini di </a:t>
          </a:r>
          <a:r>
            <a:rPr lang="it-IT" sz="2300" b="1" dirty="0">
              <a:solidFill>
                <a:schemeClr val="bg1"/>
              </a:solidFill>
              <a:latin typeface="Arial Nova Cond Light" panose="020B0306020202020204" pitchFamily="34" charset="0"/>
            </a:rPr>
            <a:t>ESL</a:t>
          </a:r>
          <a:r>
            <a:rPr lang="it-IT" sz="2300" dirty="0">
              <a:solidFill>
                <a:schemeClr val="bg1"/>
              </a:solidFill>
              <a:latin typeface="Arial Nova Cond Light" panose="020B0306020202020204" pitchFamily="34" charset="0"/>
            </a:rPr>
            <a:t>, sono fissate sulla base del regolamento (UE) n. 2022/2472</a:t>
          </a:r>
        </a:p>
      </dgm:t>
    </dgm:pt>
    <dgm:pt modelId="{51CFB7B5-7438-42F8-8215-00BDD34200BE}" type="parTrans" cxnId="{13C99C78-BED5-40EA-9B48-D88A005A9836}">
      <dgm:prSet/>
      <dgm:spPr/>
      <dgm:t>
        <a:bodyPr/>
        <a:lstStyle/>
        <a:p>
          <a:endParaRPr lang="it-IT" sz="2300">
            <a:solidFill>
              <a:schemeClr val="bg1"/>
            </a:solidFill>
          </a:endParaRPr>
        </a:p>
      </dgm:t>
    </dgm:pt>
    <dgm:pt modelId="{FB02887D-19D5-4D74-88B9-7ABBA0592368}" type="sibTrans" cxnId="{13C99C78-BED5-40EA-9B48-D88A005A9836}">
      <dgm:prSet/>
      <dgm:spPr/>
      <dgm:t>
        <a:bodyPr/>
        <a:lstStyle/>
        <a:p>
          <a:endParaRPr lang="it-IT" sz="2300">
            <a:solidFill>
              <a:schemeClr val="bg1"/>
            </a:solidFill>
          </a:endParaRPr>
        </a:p>
      </dgm:t>
    </dgm:pt>
    <dgm:pt modelId="{12DCE673-0A83-4747-968E-303548CB652F}">
      <dgm:prSet custT="1"/>
      <dgm:spPr>
        <a:solidFill>
          <a:srgbClr val="FF9900">
            <a:alpha val="85000"/>
          </a:srgbClr>
        </a:solidFill>
      </dgm:spPr>
      <dgm:t>
        <a:bodyPr/>
        <a:lstStyle/>
        <a:p>
          <a:r>
            <a:rPr lang="it-IT" sz="2300" dirty="0">
              <a:solidFill>
                <a:schemeClr val="bg1"/>
              </a:solidFill>
              <a:latin typeface="Arial Nova Cond Light" panose="020B0306020202020204" pitchFamily="34" charset="0"/>
            </a:rPr>
            <a:t>L’intensità di aiuto (nei settori della produzione agricola primaria e della trasformazione e commercializzazione di prodotti agricoli) non deve superare il </a:t>
          </a:r>
          <a:r>
            <a:rPr lang="it-IT" sz="2300" b="1" dirty="0">
              <a:solidFill>
                <a:schemeClr val="bg1"/>
              </a:solidFill>
              <a:latin typeface="Arial Nova Cond Light" panose="020B0306020202020204" pitchFamily="34" charset="0"/>
            </a:rPr>
            <a:t>65%</a:t>
          </a:r>
          <a:r>
            <a:rPr lang="it-IT" sz="2300" dirty="0">
              <a:solidFill>
                <a:schemeClr val="bg1"/>
              </a:solidFill>
              <a:latin typeface="Arial Nova Cond Light" panose="020B0306020202020204" pitchFamily="34" charset="0"/>
            </a:rPr>
            <a:t> dei costi ammissibili (limiti precedenti erano 40% e 50%) o l’80% in caso di giovani.</a:t>
          </a:r>
        </a:p>
      </dgm:t>
    </dgm:pt>
    <dgm:pt modelId="{C215268D-0C91-48AD-A003-5B7BFE858691}" type="parTrans" cxnId="{759026B9-74E4-4B8C-BD5A-689448901360}">
      <dgm:prSet/>
      <dgm:spPr/>
      <dgm:t>
        <a:bodyPr/>
        <a:lstStyle/>
        <a:p>
          <a:endParaRPr lang="it-IT" sz="2300">
            <a:solidFill>
              <a:schemeClr val="bg1"/>
            </a:solidFill>
          </a:endParaRPr>
        </a:p>
      </dgm:t>
    </dgm:pt>
    <dgm:pt modelId="{B8CA1804-43FA-4C6B-BC85-7E6D6076C5B9}" type="sibTrans" cxnId="{759026B9-74E4-4B8C-BD5A-689448901360}">
      <dgm:prSet/>
      <dgm:spPr/>
      <dgm:t>
        <a:bodyPr/>
        <a:lstStyle/>
        <a:p>
          <a:endParaRPr lang="it-IT" sz="2300">
            <a:solidFill>
              <a:schemeClr val="bg1"/>
            </a:solidFill>
          </a:endParaRPr>
        </a:p>
      </dgm:t>
    </dgm:pt>
    <dgm:pt modelId="{53A90F75-32B9-472F-9901-49386BCDC681}">
      <dgm:prSet custT="1"/>
      <dgm:spPr>
        <a:solidFill>
          <a:srgbClr val="FF9900">
            <a:alpha val="70000"/>
          </a:srgbClr>
        </a:solidFill>
      </dgm:spPr>
      <dgm:t>
        <a:bodyPr/>
        <a:lstStyle/>
        <a:p>
          <a:r>
            <a:rPr lang="it-IT" sz="2300" dirty="0">
              <a:solidFill>
                <a:schemeClr val="bg1"/>
              </a:solidFill>
              <a:latin typeface="Arial Nova Cond Light" panose="020B0306020202020204" pitchFamily="34" charset="0"/>
            </a:rPr>
            <a:t>Le agevolazioni nel settore della </a:t>
          </a:r>
          <a:r>
            <a:rPr lang="it-IT" sz="2300" b="1" dirty="0">
              <a:solidFill>
                <a:schemeClr val="bg1"/>
              </a:solidFill>
              <a:latin typeface="Arial Nova Cond Light" panose="020B0306020202020204" pitchFamily="34" charset="0"/>
            </a:rPr>
            <a:t>produzione agricola primaria </a:t>
          </a:r>
          <a:r>
            <a:rPr lang="it-IT" sz="2300" dirty="0">
              <a:solidFill>
                <a:schemeClr val="bg1"/>
              </a:solidFill>
              <a:latin typeface="Arial Nova Cond Light" panose="020B0306020202020204" pitchFamily="34" charset="0"/>
            </a:rPr>
            <a:t>non possono superare, in termini di ESL, l’importo di </a:t>
          </a:r>
          <a:r>
            <a:rPr lang="it-IT" sz="2300" b="1" dirty="0">
              <a:solidFill>
                <a:schemeClr val="bg1"/>
              </a:solidFill>
              <a:latin typeface="Arial Nova Cond Light" panose="020B0306020202020204" pitchFamily="34" charset="0"/>
            </a:rPr>
            <a:t>600 mila euro </a:t>
          </a:r>
          <a:r>
            <a:rPr lang="it-IT" sz="2300" dirty="0">
              <a:solidFill>
                <a:schemeClr val="bg1"/>
              </a:solidFill>
              <a:latin typeface="Arial Nova Cond Light" panose="020B0306020202020204" pitchFamily="34" charset="0"/>
            </a:rPr>
            <a:t>per impresa e per progetto di investimento (500 mila euro nel precedente Regolamento)</a:t>
          </a:r>
        </a:p>
      </dgm:t>
    </dgm:pt>
    <dgm:pt modelId="{8CB96341-B3E5-4019-9171-1F0D653E0DD0}" type="parTrans" cxnId="{435BAB62-E55C-445D-835B-9C931D650026}">
      <dgm:prSet/>
      <dgm:spPr/>
      <dgm:t>
        <a:bodyPr/>
        <a:lstStyle/>
        <a:p>
          <a:endParaRPr lang="it-IT" sz="2300">
            <a:solidFill>
              <a:schemeClr val="bg1"/>
            </a:solidFill>
          </a:endParaRPr>
        </a:p>
      </dgm:t>
    </dgm:pt>
    <dgm:pt modelId="{FAE51EFD-375A-4DAD-AA1E-E465EAFCC598}" type="sibTrans" cxnId="{435BAB62-E55C-445D-835B-9C931D650026}">
      <dgm:prSet/>
      <dgm:spPr/>
      <dgm:t>
        <a:bodyPr/>
        <a:lstStyle/>
        <a:p>
          <a:endParaRPr lang="it-IT" sz="2300">
            <a:solidFill>
              <a:schemeClr val="bg1"/>
            </a:solidFill>
          </a:endParaRPr>
        </a:p>
      </dgm:t>
    </dgm:pt>
    <dgm:pt modelId="{7932CFD0-3089-4EE7-BC82-EF68263416B6}">
      <dgm:prSet custT="1"/>
      <dgm:spPr>
        <a:solidFill>
          <a:srgbClr val="FF9900">
            <a:alpha val="55000"/>
          </a:srgbClr>
        </a:solidFill>
      </dgm:spPr>
      <dgm:t>
        <a:bodyPr/>
        <a:lstStyle/>
        <a:p>
          <a:r>
            <a:rPr lang="it-IT" sz="2300" dirty="0">
              <a:solidFill>
                <a:schemeClr val="bg1"/>
              </a:solidFill>
              <a:latin typeface="Arial Nova Cond Light" panose="020B0306020202020204" pitchFamily="34" charset="0"/>
            </a:rPr>
            <a:t>Per le attività di agriturismo e le altre </a:t>
          </a:r>
          <a:r>
            <a:rPr lang="it-IT" sz="2300" b="1" dirty="0">
              <a:solidFill>
                <a:schemeClr val="bg1"/>
              </a:solidFill>
              <a:latin typeface="Arial Nova Cond Light" panose="020B0306020202020204" pitchFamily="34" charset="0"/>
            </a:rPr>
            <a:t>attività di diversificazione</a:t>
          </a:r>
          <a:r>
            <a:rPr lang="it-IT" sz="2300" dirty="0">
              <a:solidFill>
                <a:schemeClr val="bg1"/>
              </a:solidFill>
              <a:latin typeface="Arial Nova Cond Light" panose="020B0306020202020204" pitchFamily="34" charset="0"/>
            </a:rPr>
            <a:t> del reddito agricolo è previsto un massimale non superiore a </a:t>
          </a:r>
          <a:r>
            <a:rPr lang="it-IT" sz="2300" b="1" dirty="0">
              <a:solidFill>
                <a:schemeClr val="bg1"/>
              </a:solidFill>
              <a:latin typeface="Arial Nova Cond Light" panose="020B0306020202020204" pitchFamily="34" charset="0"/>
            </a:rPr>
            <a:t>300 mila euro</a:t>
          </a:r>
          <a:r>
            <a:rPr lang="it-IT" sz="2300" dirty="0">
              <a:solidFill>
                <a:schemeClr val="bg1"/>
              </a:solidFill>
              <a:latin typeface="Arial Nova Cond Light" panose="020B0306020202020204" pitchFamily="34" charset="0"/>
            </a:rPr>
            <a:t>/beneficiario per un periodo di tre esercizi finanziari (Regolamento (UE) n. 2023/2831)</a:t>
          </a:r>
        </a:p>
      </dgm:t>
    </dgm:pt>
    <dgm:pt modelId="{11BD3276-D775-4AA8-B5BA-90C8C6E36E07}" type="parTrans" cxnId="{743871B8-3A94-4641-BE7A-7F8181FB2BBA}">
      <dgm:prSet/>
      <dgm:spPr/>
      <dgm:t>
        <a:bodyPr/>
        <a:lstStyle/>
        <a:p>
          <a:endParaRPr lang="it-IT" sz="2300">
            <a:solidFill>
              <a:schemeClr val="bg1"/>
            </a:solidFill>
          </a:endParaRPr>
        </a:p>
      </dgm:t>
    </dgm:pt>
    <dgm:pt modelId="{1F4057FC-2D93-45A8-8C50-CF68FB457517}" type="sibTrans" cxnId="{743871B8-3A94-4641-BE7A-7F8181FB2BBA}">
      <dgm:prSet/>
      <dgm:spPr/>
      <dgm:t>
        <a:bodyPr/>
        <a:lstStyle/>
        <a:p>
          <a:endParaRPr lang="it-IT" sz="2300">
            <a:solidFill>
              <a:schemeClr val="bg1"/>
            </a:solidFill>
          </a:endParaRPr>
        </a:p>
      </dgm:t>
    </dgm:pt>
    <dgm:pt modelId="{618799F9-D4A3-4683-AF87-1609F5E77D35}" type="pres">
      <dgm:prSet presAssocID="{A4C22545-0E44-4153-B448-A3B234EE31AE}" presName="linear" presStyleCnt="0">
        <dgm:presLayoutVars>
          <dgm:animLvl val="lvl"/>
          <dgm:resizeHandles val="exact"/>
        </dgm:presLayoutVars>
      </dgm:prSet>
      <dgm:spPr/>
    </dgm:pt>
    <dgm:pt modelId="{6EA5F067-523A-4E58-9F96-50AC9FC9B275}" type="pres">
      <dgm:prSet presAssocID="{88B2FF9F-F8E7-4689-815C-93CFF8348425}" presName="parentText" presStyleLbl="node1" presStyleIdx="0" presStyleCnt="4">
        <dgm:presLayoutVars>
          <dgm:chMax val="0"/>
          <dgm:bulletEnabled val="1"/>
        </dgm:presLayoutVars>
      </dgm:prSet>
      <dgm:spPr/>
    </dgm:pt>
    <dgm:pt modelId="{91FD3707-3564-4677-B0BC-A297C847F96B}" type="pres">
      <dgm:prSet presAssocID="{FB02887D-19D5-4D74-88B9-7ABBA0592368}" presName="spacer" presStyleCnt="0"/>
      <dgm:spPr/>
    </dgm:pt>
    <dgm:pt modelId="{07FC6FD9-A373-471F-B5D7-DA31EA704DFA}" type="pres">
      <dgm:prSet presAssocID="{12DCE673-0A83-4747-968E-303548CB652F}" presName="parentText" presStyleLbl="node1" presStyleIdx="1" presStyleCnt="4">
        <dgm:presLayoutVars>
          <dgm:chMax val="0"/>
          <dgm:bulletEnabled val="1"/>
        </dgm:presLayoutVars>
      </dgm:prSet>
      <dgm:spPr/>
    </dgm:pt>
    <dgm:pt modelId="{5C9FA3EA-A893-4B35-A7E6-2536B33DF113}" type="pres">
      <dgm:prSet presAssocID="{B8CA1804-43FA-4C6B-BC85-7E6D6076C5B9}" presName="spacer" presStyleCnt="0"/>
      <dgm:spPr/>
    </dgm:pt>
    <dgm:pt modelId="{47BFDE32-E576-4D4F-B06E-03E8E17BF125}" type="pres">
      <dgm:prSet presAssocID="{53A90F75-32B9-472F-9901-49386BCDC681}" presName="parentText" presStyleLbl="node1" presStyleIdx="2" presStyleCnt="4">
        <dgm:presLayoutVars>
          <dgm:chMax val="0"/>
          <dgm:bulletEnabled val="1"/>
        </dgm:presLayoutVars>
      </dgm:prSet>
      <dgm:spPr/>
    </dgm:pt>
    <dgm:pt modelId="{43909AFA-D557-47BE-9F5A-75F2181F2CC9}" type="pres">
      <dgm:prSet presAssocID="{FAE51EFD-375A-4DAD-AA1E-E465EAFCC598}" presName="spacer" presStyleCnt="0"/>
      <dgm:spPr/>
    </dgm:pt>
    <dgm:pt modelId="{4E0B6EE2-0D2A-44E2-A70B-B36693C8347E}" type="pres">
      <dgm:prSet presAssocID="{7932CFD0-3089-4EE7-BC82-EF68263416B6}" presName="parentText" presStyleLbl="node1" presStyleIdx="3" presStyleCnt="4">
        <dgm:presLayoutVars>
          <dgm:chMax val="0"/>
          <dgm:bulletEnabled val="1"/>
        </dgm:presLayoutVars>
      </dgm:prSet>
      <dgm:spPr/>
    </dgm:pt>
  </dgm:ptLst>
  <dgm:cxnLst>
    <dgm:cxn modelId="{33F6C60A-2C3C-4525-AA71-8B7C68CA7180}" type="presOf" srcId="{12DCE673-0A83-4747-968E-303548CB652F}" destId="{07FC6FD9-A373-471F-B5D7-DA31EA704DFA}" srcOrd="0" destOrd="0" presId="urn:microsoft.com/office/officeart/2005/8/layout/vList2"/>
    <dgm:cxn modelId="{9F9A0317-A5AB-4540-98E9-4E9EF64E13F0}" type="presOf" srcId="{A4C22545-0E44-4153-B448-A3B234EE31AE}" destId="{618799F9-D4A3-4683-AF87-1609F5E77D35}" srcOrd="0" destOrd="0" presId="urn:microsoft.com/office/officeart/2005/8/layout/vList2"/>
    <dgm:cxn modelId="{5E5E0A20-3EEE-4182-B73C-6328F5FAF233}" type="presOf" srcId="{53A90F75-32B9-472F-9901-49386BCDC681}" destId="{47BFDE32-E576-4D4F-B06E-03E8E17BF125}" srcOrd="0" destOrd="0" presId="urn:microsoft.com/office/officeart/2005/8/layout/vList2"/>
    <dgm:cxn modelId="{435BAB62-E55C-445D-835B-9C931D650026}" srcId="{A4C22545-0E44-4153-B448-A3B234EE31AE}" destId="{53A90F75-32B9-472F-9901-49386BCDC681}" srcOrd="2" destOrd="0" parTransId="{8CB96341-B3E5-4019-9171-1F0D653E0DD0}" sibTransId="{FAE51EFD-375A-4DAD-AA1E-E465EAFCC598}"/>
    <dgm:cxn modelId="{13C99C78-BED5-40EA-9B48-D88A005A9836}" srcId="{A4C22545-0E44-4153-B448-A3B234EE31AE}" destId="{88B2FF9F-F8E7-4689-815C-93CFF8348425}" srcOrd="0" destOrd="0" parTransId="{51CFB7B5-7438-42F8-8215-00BDD34200BE}" sibTransId="{FB02887D-19D5-4D74-88B9-7ABBA0592368}"/>
    <dgm:cxn modelId="{743871B8-3A94-4641-BE7A-7F8181FB2BBA}" srcId="{A4C22545-0E44-4153-B448-A3B234EE31AE}" destId="{7932CFD0-3089-4EE7-BC82-EF68263416B6}" srcOrd="3" destOrd="0" parTransId="{11BD3276-D775-4AA8-B5BA-90C8C6E36E07}" sibTransId="{1F4057FC-2D93-45A8-8C50-CF68FB457517}"/>
    <dgm:cxn modelId="{759026B9-74E4-4B8C-BD5A-689448901360}" srcId="{A4C22545-0E44-4153-B448-A3B234EE31AE}" destId="{12DCE673-0A83-4747-968E-303548CB652F}" srcOrd="1" destOrd="0" parTransId="{C215268D-0C91-48AD-A003-5B7BFE858691}" sibTransId="{B8CA1804-43FA-4C6B-BC85-7E6D6076C5B9}"/>
    <dgm:cxn modelId="{D81FAED8-14FA-44B7-BBC3-E18A92446AAF}" type="presOf" srcId="{7932CFD0-3089-4EE7-BC82-EF68263416B6}" destId="{4E0B6EE2-0D2A-44E2-A70B-B36693C8347E}" srcOrd="0" destOrd="0" presId="urn:microsoft.com/office/officeart/2005/8/layout/vList2"/>
    <dgm:cxn modelId="{567805DD-E4CC-45EB-A40E-78939FF1CCAC}" type="presOf" srcId="{88B2FF9F-F8E7-4689-815C-93CFF8348425}" destId="{6EA5F067-523A-4E58-9F96-50AC9FC9B275}" srcOrd="0" destOrd="0" presId="urn:microsoft.com/office/officeart/2005/8/layout/vList2"/>
    <dgm:cxn modelId="{1DDE3943-5D82-46FB-9FA4-8434BE0866E9}" type="presParOf" srcId="{618799F9-D4A3-4683-AF87-1609F5E77D35}" destId="{6EA5F067-523A-4E58-9F96-50AC9FC9B275}" srcOrd="0" destOrd="0" presId="urn:microsoft.com/office/officeart/2005/8/layout/vList2"/>
    <dgm:cxn modelId="{E0BCD12E-D5FB-4E26-A7FA-A9D2C6873248}" type="presParOf" srcId="{618799F9-D4A3-4683-AF87-1609F5E77D35}" destId="{91FD3707-3564-4677-B0BC-A297C847F96B}" srcOrd="1" destOrd="0" presId="urn:microsoft.com/office/officeart/2005/8/layout/vList2"/>
    <dgm:cxn modelId="{04F02B6B-6A6F-43EA-A789-9C62D835B37D}" type="presParOf" srcId="{618799F9-D4A3-4683-AF87-1609F5E77D35}" destId="{07FC6FD9-A373-471F-B5D7-DA31EA704DFA}" srcOrd="2" destOrd="0" presId="urn:microsoft.com/office/officeart/2005/8/layout/vList2"/>
    <dgm:cxn modelId="{A070B415-F020-4CEE-9D7A-4B8705B5E91D}" type="presParOf" srcId="{618799F9-D4A3-4683-AF87-1609F5E77D35}" destId="{5C9FA3EA-A893-4B35-A7E6-2536B33DF113}" srcOrd="3" destOrd="0" presId="urn:microsoft.com/office/officeart/2005/8/layout/vList2"/>
    <dgm:cxn modelId="{2B2D773C-6718-45A9-8720-58C5299C9703}" type="presParOf" srcId="{618799F9-D4A3-4683-AF87-1609F5E77D35}" destId="{47BFDE32-E576-4D4F-B06E-03E8E17BF125}" srcOrd="4" destOrd="0" presId="urn:microsoft.com/office/officeart/2005/8/layout/vList2"/>
    <dgm:cxn modelId="{6304668D-6070-4895-9A21-91B694ADB783}" type="presParOf" srcId="{618799F9-D4A3-4683-AF87-1609F5E77D35}" destId="{43909AFA-D557-47BE-9F5A-75F2181F2CC9}" srcOrd="5" destOrd="0" presId="urn:microsoft.com/office/officeart/2005/8/layout/vList2"/>
    <dgm:cxn modelId="{CFB4A1BA-86B0-4431-9CD2-70F969CC2C9D}" type="presParOf" srcId="{618799F9-D4A3-4683-AF87-1609F5E77D35}" destId="{4E0B6EE2-0D2A-44E2-A70B-B36693C8347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521D11F-688C-4511-8022-A991A38DC7B3}" type="doc">
      <dgm:prSet loTypeId="urn:microsoft.com/office/officeart/2005/8/layout/equation2" loCatId="relationship" qsTypeId="urn:microsoft.com/office/officeart/2005/8/quickstyle/simple2" qsCatId="simple" csTypeId="urn:microsoft.com/office/officeart/2005/8/colors/colorful2" csCatId="colorful" phldr="1"/>
      <dgm:spPr/>
    </dgm:pt>
    <dgm:pt modelId="{9AF38C5D-D406-401A-B465-D3E1AD8897AB}">
      <dgm:prSet phldrT="[Testo]"/>
      <dgm:spPr>
        <a:solidFill>
          <a:srgbClr val="FF9900"/>
        </a:solidFill>
      </dgm:spPr>
      <dgm:t>
        <a:bodyPr/>
        <a:lstStyle/>
        <a:p>
          <a:r>
            <a:rPr lang="it-IT" b="1" dirty="0">
              <a:latin typeface="Arial Nova Cond" panose="020B0506020202020204" pitchFamily="34" charset="0"/>
              <a:ea typeface="Corbel" charset="0"/>
              <a:cs typeface="Calibri" panose="020F0502020204030204" pitchFamily="34" charset="0"/>
            </a:rPr>
            <a:t>INVESTIMENTI FINO A 1.500.000 €</a:t>
          </a:r>
        </a:p>
      </dgm:t>
    </dgm:pt>
    <dgm:pt modelId="{2183A20E-0808-4949-ADBF-17806E7A9537}" type="parTrans" cxnId="{AD2A1BCB-2100-418D-8F75-F7ED89AE5108}">
      <dgm:prSet/>
      <dgm:spPr/>
      <dgm:t>
        <a:bodyPr/>
        <a:lstStyle/>
        <a:p>
          <a:endParaRPr lang="it-IT">
            <a:latin typeface="Arial Nova Cond" panose="020B0506020202020204" pitchFamily="34" charset="0"/>
          </a:endParaRPr>
        </a:p>
      </dgm:t>
    </dgm:pt>
    <dgm:pt modelId="{94161989-8BEB-4F77-B00D-6A10F7C9B18F}" type="sibTrans" cxnId="{AD2A1BCB-2100-418D-8F75-F7ED89AE5108}">
      <dgm:prSet/>
      <dgm:spPr/>
      <dgm:t>
        <a:bodyPr/>
        <a:lstStyle/>
        <a:p>
          <a:endParaRPr lang="it-IT">
            <a:latin typeface="Arial Nova Cond" panose="020B0506020202020204" pitchFamily="34" charset="0"/>
          </a:endParaRPr>
        </a:p>
      </dgm:t>
    </dgm:pt>
    <dgm:pt modelId="{7DCB37C2-3BD2-4AE0-A3D5-EFF167244BBA}" type="pres">
      <dgm:prSet presAssocID="{7521D11F-688C-4511-8022-A991A38DC7B3}" presName="Name0" presStyleCnt="0">
        <dgm:presLayoutVars>
          <dgm:dir/>
          <dgm:resizeHandles val="exact"/>
        </dgm:presLayoutVars>
      </dgm:prSet>
      <dgm:spPr/>
    </dgm:pt>
    <dgm:pt modelId="{DB10ABE6-507A-4EA5-A37E-268CC187ECDF}" type="pres">
      <dgm:prSet presAssocID="{7521D11F-688C-4511-8022-A991A38DC7B3}" presName="vNodes" presStyleCnt="0"/>
      <dgm:spPr/>
    </dgm:pt>
    <dgm:pt modelId="{34B78782-EF76-4CB2-B41C-7C7D71210181}" type="pres">
      <dgm:prSet presAssocID="{7521D11F-688C-4511-8022-A991A38DC7B3}" presName="lastNode" presStyleLbl="node1" presStyleIdx="0" presStyleCnt="1" custScaleX="40098" custScaleY="40284" custLinFactNeighborX="29951" custLinFactNeighborY="-8587">
        <dgm:presLayoutVars>
          <dgm:bulletEnabled val="1"/>
        </dgm:presLayoutVars>
      </dgm:prSet>
      <dgm:spPr/>
    </dgm:pt>
  </dgm:ptLst>
  <dgm:cxnLst>
    <dgm:cxn modelId="{BB43D35C-1BB1-4269-AFFB-4DFD51F61181}" type="presOf" srcId="{7521D11F-688C-4511-8022-A991A38DC7B3}" destId="{7DCB37C2-3BD2-4AE0-A3D5-EFF167244BBA}" srcOrd="0" destOrd="0" presId="urn:microsoft.com/office/officeart/2005/8/layout/equation2"/>
    <dgm:cxn modelId="{9D6F6DC4-AEB3-4A20-A9FA-C9A44466F407}" type="presOf" srcId="{9AF38C5D-D406-401A-B465-D3E1AD8897AB}" destId="{34B78782-EF76-4CB2-B41C-7C7D71210181}" srcOrd="0" destOrd="0" presId="urn:microsoft.com/office/officeart/2005/8/layout/equation2"/>
    <dgm:cxn modelId="{AD2A1BCB-2100-418D-8F75-F7ED89AE5108}" srcId="{7521D11F-688C-4511-8022-A991A38DC7B3}" destId="{9AF38C5D-D406-401A-B465-D3E1AD8897AB}" srcOrd="0" destOrd="0" parTransId="{2183A20E-0808-4949-ADBF-17806E7A9537}" sibTransId="{94161989-8BEB-4F77-B00D-6A10F7C9B18F}"/>
    <dgm:cxn modelId="{D15E78A7-3F36-4D9E-8FBB-B84444A7B024}" type="presParOf" srcId="{7DCB37C2-3BD2-4AE0-A3D5-EFF167244BBA}" destId="{DB10ABE6-507A-4EA5-A37E-268CC187ECDF}" srcOrd="0" destOrd="0" presId="urn:microsoft.com/office/officeart/2005/8/layout/equation2"/>
    <dgm:cxn modelId="{6B3E5F7E-30BF-44B4-8129-384C9B4CA3EE}" type="presParOf" srcId="{7DCB37C2-3BD2-4AE0-A3D5-EFF167244BBA}" destId="{34B78782-EF76-4CB2-B41C-7C7D71210181}" srcOrd="1"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EFEB808-3339-4325-9D10-E83EF79ADDAC}"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it-IT"/>
        </a:p>
      </dgm:t>
    </dgm:pt>
    <dgm:pt modelId="{7548634C-2466-421F-A4B7-217C80D3F3FB}">
      <dgm:prSet/>
      <dgm:spPr>
        <a:solidFill>
          <a:srgbClr val="FF9900">
            <a:alpha val="60000"/>
          </a:srgbClr>
        </a:solidFill>
      </dgm:spPr>
      <dgm:t>
        <a:bodyPr/>
        <a:lstStyle/>
        <a:p>
          <a:r>
            <a:rPr lang="it-IT" dirty="0">
              <a:latin typeface="Arial Nova Cond Light" panose="020B0306020202020204" pitchFamily="34" charset="0"/>
            </a:rPr>
            <a:t>La potenzialità dei nuovi impianti di trasformazione non deve essere superiore al 100 (cento) per cento della capacità produttiva, stimata a regime, dell’azienda agricola oggetto dell’intervento.</a:t>
          </a:r>
        </a:p>
      </dgm:t>
    </dgm:pt>
    <dgm:pt modelId="{479C0B32-56DA-4AEB-AD24-AABF0F376421}" type="parTrans" cxnId="{6B592C4E-B0E3-4500-9D10-04DFF5BB6AF9}">
      <dgm:prSet/>
      <dgm:spPr/>
      <dgm:t>
        <a:bodyPr/>
        <a:lstStyle/>
        <a:p>
          <a:endParaRPr lang="it-IT"/>
        </a:p>
      </dgm:t>
    </dgm:pt>
    <dgm:pt modelId="{E36E6BD5-B016-4438-8E92-3EE90E5D65E2}" type="sibTrans" cxnId="{6B592C4E-B0E3-4500-9D10-04DFF5BB6AF9}">
      <dgm:prSet/>
      <dgm:spPr/>
      <dgm:t>
        <a:bodyPr/>
        <a:lstStyle/>
        <a:p>
          <a:endParaRPr lang="it-IT"/>
        </a:p>
      </dgm:t>
    </dgm:pt>
    <dgm:pt modelId="{E7906A79-F8BD-468D-80FA-DA008A974543}" type="pres">
      <dgm:prSet presAssocID="{5EFEB808-3339-4325-9D10-E83EF79ADDAC}" presName="linear" presStyleCnt="0">
        <dgm:presLayoutVars>
          <dgm:animLvl val="lvl"/>
          <dgm:resizeHandles val="exact"/>
        </dgm:presLayoutVars>
      </dgm:prSet>
      <dgm:spPr/>
    </dgm:pt>
    <dgm:pt modelId="{0D4C3BC6-DE61-46C8-87A7-E48222D3683F}" type="pres">
      <dgm:prSet presAssocID="{7548634C-2466-421F-A4B7-217C80D3F3FB}" presName="parentText" presStyleLbl="node1" presStyleIdx="0" presStyleCnt="1" custLinFactNeighborY="7254">
        <dgm:presLayoutVars>
          <dgm:chMax val="0"/>
          <dgm:bulletEnabled val="1"/>
        </dgm:presLayoutVars>
      </dgm:prSet>
      <dgm:spPr/>
    </dgm:pt>
  </dgm:ptLst>
  <dgm:cxnLst>
    <dgm:cxn modelId="{6B592C4E-B0E3-4500-9D10-04DFF5BB6AF9}" srcId="{5EFEB808-3339-4325-9D10-E83EF79ADDAC}" destId="{7548634C-2466-421F-A4B7-217C80D3F3FB}" srcOrd="0" destOrd="0" parTransId="{479C0B32-56DA-4AEB-AD24-AABF0F376421}" sibTransId="{E36E6BD5-B016-4438-8E92-3EE90E5D65E2}"/>
    <dgm:cxn modelId="{94F120A0-5264-4E27-ACA0-61DA1839C21C}" type="presOf" srcId="{5EFEB808-3339-4325-9D10-E83EF79ADDAC}" destId="{E7906A79-F8BD-468D-80FA-DA008A974543}" srcOrd="0" destOrd="0" presId="urn:microsoft.com/office/officeart/2005/8/layout/vList2"/>
    <dgm:cxn modelId="{614D5BB9-95D3-47C1-B400-5D8C886E503A}" type="presOf" srcId="{7548634C-2466-421F-A4B7-217C80D3F3FB}" destId="{0D4C3BC6-DE61-46C8-87A7-E48222D3683F}" srcOrd="0" destOrd="0" presId="urn:microsoft.com/office/officeart/2005/8/layout/vList2"/>
    <dgm:cxn modelId="{9C6D808D-34EA-4ABC-8417-29D20AC40B6A}" type="presParOf" srcId="{E7906A79-F8BD-468D-80FA-DA008A974543}" destId="{0D4C3BC6-DE61-46C8-87A7-E48222D3683F}"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FA2B8E8-239A-46A8-AE0F-FA02533322EE}"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it-IT"/>
        </a:p>
      </dgm:t>
    </dgm:pt>
    <dgm:pt modelId="{14CDFFFC-F5B2-43A6-90B7-5A1A4378B33B}">
      <dgm:prSet/>
      <dgm:spPr>
        <a:solidFill>
          <a:srgbClr val="FF9900"/>
        </a:solidFill>
      </dgm:spPr>
      <dgm:t>
        <a:bodyPr/>
        <a:lstStyle/>
        <a:p>
          <a:r>
            <a:rPr lang="it-IT" b="0" i="0" baseline="0" dirty="0">
              <a:latin typeface="Arial Nova Cond Light" panose="020B0306020202020204" pitchFamily="34" charset="0"/>
            </a:rPr>
            <a:t>Per il settore della produzione agricola primaria sono inoltre </a:t>
          </a:r>
          <a:r>
            <a:rPr lang="it-IT" b="1" i="0" baseline="0" dirty="0">
              <a:latin typeface="Arial Nova Cond Light" panose="020B0306020202020204" pitchFamily="34" charset="0"/>
            </a:rPr>
            <a:t>ammissibili</a:t>
          </a:r>
          <a:r>
            <a:rPr lang="it-IT" b="0" i="0" baseline="0" dirty="0">
              <a:latin typeface="Arial Nova Cond Light" panose="020B0306020202020204" pitchFamily="34" charset="0"/>
            </a:rPr>
            <a:t> le spese per:</a:t>
          </a:r>
          <a:endParaRPr lang="it-IT" dirty="0">
            <a:latin typeface="Arial Nova Cond Light" panose="020B0306020202020204" pitchFamily="34" charset="0"/>
          </a:endParaRPr>
        </a:p>
      </dgm:t>
    </dgm:pt>
    <dgm:pt modelId="{93702B2A-D02A-46EA-8747-83CD2BD72AC7}" type="parTrans" cxnId="{DC7BC5F0-8BEA-4419-A8FB-4E31C1696D2B}">
      <dgm:prSet/>
      <dgm:spPr/>
      <dgm:t>
        <a:bodyPr/>
        <a:lstStyle/>
        <a:p>
          <a:endParaRPr lang="it-IT"/>
        </a:p>
      </dgm:t>
    </dgm:pt>
    <dgm:pt modelId="{EF7AE2FC-F8BB-479A-94D0-7C016305EDCB}" type="sibTrans" cxnId="{DC7BC5F0-8BEA-4419-A8FB-4E31C1696D2B}">
      <dgm:prSet/>
      <dgm:spPr/>
      <dgm:t>
        <a:bodyPr/>
        <a:lstStyle/>
        <a:p>
          <a:endParaRPr lang="it-IT"/>
        </a:p>
      </dgm:t>
    </dgm:pt>
    <dgm:pt modelId="{7D49854E-3077-4D65-BA26-7B7CD3C0E54F}">
      <dgm:prSet custT="1"/>
      <dgm:spPr/>
      <dgm:t>
        <a:bodyPr/>
        <a:lstStyle/>
        <a:p>
          <a:r>
            <a:rPr lang="it-IT" sz="2800" b="1" i="0" baseline="0" dirty="0">
              <a:latin typeface="Arial Nova Cond Light" panose="020B0306020202020204" pitchFamily="34" charset="0"/>
            </a:rPr>
            <a:t>investimenti in materia di irrigazione</a:t>
          </a:r>
          <a:r>
            <a:rPr lang="it-IT" sz="2800" b="0" i="0" baseline="0" dirty="0">
              <a:latin typeface="Arial Nova Cond Light" panose="020B0306020202020204" pitchFamily="34" charset="0"/>
            </a:rPr>
            <a:t> in conformità con quanto previsto dal Regolamento UE in materia di aiuti di stato in ambito agricolo</a:t>
          </a:r>
          <a:endParaRPr lang="it-IT" sz="2800" dirty="0">
            <a:latin typeface="Arial Nova Cond Light" panose="020B0306020202020204" pitchFamily="34" charset="0"/>
          </a:endParaRPr>
        </a:p>
      </dgm:t>
    </dgm:pt>
    <dgm:pt modelId="{89CF2FAE-63F4-4187-A5FF-A4052753268E}" type="parTrans" cxnId="{818A4BA6-F8C5-4D0A-9BC4-5F6EC6A0C3A6}">
      <dgm:prSet/>
      <dgm:spPr/>
      <dgm:t>
        <a:bodyPr/>
        <a:lstStyle/>
        <a:p>
          <a:endParaRPr lang="it-IT"/>
        </a:p>
      </dgm:t>
    </dgm:pt>
    <dgm:pt modelId="{7DB5838C-3EF0-4D50-9F30-29CADAC89AD0}" type="sibTrans" cxnId="{818A4BA6-F8C5-4D0A-9BC4-5F6EC6A0C3A6}">
      <dgm:prSet/>
      <dgm:spPr/>
      <dgm:t>
        <a:bodyPr/>
        <a:lstStyle/>
        <a:p>
          <a:endParaRPr lang="it-IT"/>
        </a:p>
      </dgm:t>
    </dgm:pt>
    <dgm:pt modelId="{C8AC2BE8-0197-4055-A2F7-671E40087B1C}">
      <dgm:prSet custT="1"/>
      <dgm:spPr/>
      <dgm:t>
        <a:bodyPr/>
        <a:lstStyle/>
        <a:p>
          <a:r>
            <a:rPr lang="it-IT" sz="2800" b="1" dirty="0">
              <a:latin typeface="Arial Nova Cond Light" panose="020B0306020202020204" pitchFamily="34" charset="0"/>
            </a:rPr>
            <a:t>i</a:t>
          </a:r>
          <a:r>
            <a:rPr lang="it-IT" sz="2800" b="1" i="0" baseline="0" dirty="0">
              <a:latin typeface="Arial Nova Cond Light" panose="020B0306020202020204" pitchFamily="34" charset="0"/>
            </a:rPr>
            <a:t>nvestimenti connessi alla produzione</a:t>
          </a:r>
          <a:r>
            <a:rPr lang="it-IT" sz="2800" b="0" i="0" baseline="0" dirty="0">
              <a:latin typeface="Arial Nova Cond Light" panose="020B0306020202020204" pitchFamily="34" charset="0"/>
            </a:rPr>
            <a:t>, a livello dell’azienda agricola, </a:t>
          </a:r>
          <a:r>
            <a:rPr lang="it-IT" sz="2800" b="1" i="0" baseline="0" dirty="0">
              <a:latin typeface="Arial Nova Cond Light" panose="020B0306020202020204" pitchFamily="34" charset="0"/>
            </a:rPr>
            <a:t>di energia da fonti rinnovabili</a:t>
          </a:r>
          <a:r>
            <a:rPr lang="it-IT" sz="2800" b="0" i="0" baseline="0" dirty="0">
              <a:latin typeface="Arial Nova Cond Light" panose="020B0306020202020204" pitchFamily="34" charset="0"/>
            </a:rPr>
            <a:t>, a condizione che tale produzione non superi il consumo medio annuo di energia dell’azienda (compreso quello familiare). La vendita di energia elettrica alla rete è consentita purché sia rispettato il limite di autoconsumo medio annuale</a:t>
          </a:r>
          <a:endParaRPr lang="it-IT" sz="2800" dirty="0">
            <a:latin typeface="Arial Nova Cond Light" panose="020B0306020202020204" pitchFamily="34" charset="0"/>
          </a:endParaRPr>
        </a:p>
      </dgm:t>
    </dgm:pt>
    <dgm:pt modelId="{236CC8AA-2B24-47E7-9DA1-E6B439D4A425}" type="parTrans" cxnId="{F351B2FA-6BAE-4950-801F-2FCFBC33DCE9}">
      <dgm:prSet/>
      <dgm:spPr/>
      <dgm:t>
        <a:bodyPr/>
        <a:lstStyle/>
        <a:p>
          <a:endParaRPr lang="it-IT"/>
        </a:p>
      </dgm:t>
    </dgm:pt>
    <dgm:pt modelId="{DFABC320-06C6-4FD3-A117-558CFC94D306}" type="sibTrans" cxnId="{F351B2FA-6BAE-4950-801F-2FCFBC33DCE9}">
      <dgm:prSet/>
      <dgm:spPr/>
      <dgm:t>
        <a:bodyPr/>
        <a:lstStyle/>
        <a:p>
          <a:endParaRPr lang="it-IT"/>
        </a:p>
      </dgm:t>
    </dgm:pt>
    <dgm:pt modelId="{EB1B287F-7224-4417-B7ED-A8A788EC7F34}" type="pres">
      <dgm:prSet presAssocID="{BFA2B8E8-239A-46A8-AE0F-FA02533322EE}" presName="linear" presStyleCnt="0">
        <dgm:presLayoutVars>
          <dgm:animLvl val="lvl"/>
          <dgm:resizeHandles val="exact"/>
        </dgm:presLayoutVars>
      </dgm:prSet>
      <dgm:spPr/>
    </dgm:pt>
    <dgm:pt modelId="{9A70F078-2BA1-487D-8F7D-FE3A7E099F82}" type="pres">
      <dgm:prSet presAssocID="{14CDFFFC-F5B2-43A6-90B7-5A1A4378B33B}" presName="parentText" presStyleLbl="node1" presStyleIdx="0" presStyleCnt="1" custScaleY="71292">
        <dgm:presLayoutVars>
          <dgm:chMax val="0"/>
          <dgm:bulletEnabled val="1"/>
        </dgm:presLayoutVars>
      </dgm:prSet>
      <dgm:spPr/>
    </dgm:pt>
    <dgm:pt modelId="{FBDEB946-9D06-4C45-BFD4-395D7C21B154}" type="pres">
      <dgm:prSet presAssocID="{14CDFFFC-F5B2-43A6-90B7-5A1A4378B33B}" presName="childText" presStyleLbl="revTx" presStyleIdx="0" presStyleCnt="1" custScaleY="132240">
        <dgm:presLayoutVars>
          <dgm:bulletEnabled val="1"/>
        </dgm:presLayoutVars>
      </dgm:prSet>
      <dgm:spPr/>
    </dgm:pt>
  </dgm:ptLst>
  <dgm:cxnLst>
    <dgm:cxn modelId="{92216700-24BA-4104-9CCB-8F8265D5C9FE}" type="presOf" srcId="{14CDFFFC-F5B2-43A6-90B7-5A1A4378B33B}" destId="{9A70F078-2BA1-487D-8F7D-FE3A7E099F82}" srcOrd="0" destOrd="0" presId="urn:microsoft.com/office/officeart/2005/8/layout/vList2"/>
    <dgm:cxn modelId="{64B2872F-1E9F-4D4C-A91E-4DDA9EF006AC}" type="presOf" srcId="{C8AC2BE8-0197-4055-A2F7-671E40087B1C}" destId="{FBDEB946-9D06-4C45-BFD4-395D7C21B154}" srcOrd="0" destOrd="1" presId="urn:microsoft.com/office/officeart/2005/8/layout/vList2"/>
    <dgm:cxn modelId="{70F9F637-30A0-485C-A331-C06B177BB1C3}" type="presOf" srcId="{BFA2B8E8-239A-46A8-AE0F-FA02533322EE}" destId="{EB1B287F-7224-4417-B7ED-A8A788EC7F34}" srcOrd="0" destOrd="0" presId="urn:microsoft.com/office/officeart/2005/8/layout/vList2"/>
    <dgm:cxn modelId="{21906353-A995-4102-8DAA-BD799102FDB5}" type="presOf" srcId="{7D49854E-3077-4D65-BA26-7B7CD3C0E54F}" destId="{FBDEB946-9D06-4C45-BFD4-395D7C21B154}" srcOrd="0" destOrd="0" presId="urn:microsoft.com/office/officeart/2005/8/layout/vList2"/>
    <dgm:cxn modelId="{818A4BA6-F8C5-4D0A-9BC4-5F6EC6A0C3A6}" srcId="{14CDFFFC-F5B2-43A6-90B7-5A1A4378B33B}" destId="{7D49854E-3077-4D65-BA26-7B7CD3C0E54F}" srcOrd="0" destOrd="0" parTransId="{89CF2FAE-63F4-4187-A5FF-A4052753268E}" sibTransId="{7DB5838C-3EF0-4D50-9F30-29CADAC89AD0}"/>
    <dgm:cxn modelId="{DC7BC5F0-8BEA-4419-A8FB-4E31C1696D2B}" srcId="{BFA2B8E8-239A-46A8-AE0F-FA02533322EE}" destId="{14CDFFFC-F5B2-43A6-90B7-5A1A4378B33B}" srcOrd="0" destOrd="0" parTransId="{93702B2A-D02A-46EA-8747-83CD2BD72AC7}" sibTransId="{EF7AE2FC-F8BB-479A-94D0-7C016305EDCB}"/>
    <dgm:cxn modelId="{F351B2FA-6BAE-4950-801F-2FCFBC33DCE9}" srcId="{14CDFFFC-F5B2-43A6-90B7-5A1A4378B33B}" destId="{C8AC2BE8-0197-4055-A2F7-671E40087B1C}" srcOrd="1" destOrd="0" parTransId="{236CC8AA-2B24-47E7-9DA1-E6B439D4A425}" sibTransId="{DFABC320-06C6-4FD3-A117-558CFC94D306}"/>
    <dgm:cxn modelId="{80FE9F4E-7CEB-4574-BCE9-46E9841B24C4}" type="presParOf" srcId="{EB1B287F-7224-4417-B7ED-A8A788EC7F34}" destId="{9A70F078-2BA1-487D-8F7D-FE3A7E099F82}" srcOrd="0" destOrd="0" presId="urn:microsoft.com/office/officeart/2005/8/layout/vList2"/>
    <dgm:cxn modelId="{19D5CDD7-FA8D-4EAC-86CE-24231D98C1A9}" type="presParOf" srcId="{EB1B287F-7224-4417-B7ED-A8A788EC7F34}" destId="{FBDEB946-9D06-4C45-BFD4-395D7C21B15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EBA53A4-D1D8-4A04-90A4-EEC9BA87F1B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B72CB484-E47E-4E57-A1F9-699F92FA72B9}">
      <dgm:prSet/>
      <dgm:spPr>
        <a:solidFill>
          <a:srgbClr val="FF9900"/>
        </a:solidFill>
      </dgm:spPr>
      <dgm:t>
        <a:bodyPr/>
        <a:lstStyle/>
        <a:p>
          <a:r>
            <a:rPr lang="it-IT" dirty="0">
              <a:latin typeface="Arial Nova Cond Light" panose="020B0306020202020204" pitchFamily="34" charset="0"/>
            </a:rPr>
            <a:t>Tra le altre </a:t>
          </a:r>
          <a:r>
            <a:rPr lang="it-IT" b="1" u="sng" dirty="0">
              <a:latin typeface="Arial Nova Cond Light" panose="020B0306020202020204" pitchFamily="34" charset="0"/>
            </a:rPr>
            <a:t>non sono ammissibili</a:t>
          </a:r>
          <a:r>
            <a:rPr lang="it-IT" u="sng" dirty="0">
              <a:latin typeface="Arial Nova Cond Light" panose="020B0306020202020204" pitchFamily="34" charset="0"/>
            </a:rPr>
            <a:t> </a:t>
          </a:r>
          <a:r>
            <a:rPr lang="it-IT" dirty="0">
              <a:latin typeface="Arial Nova Cond Light" panose="020B0306020202020204" pitchFamily="34" charset="0"/>
            </a:rPr>
            <a:t>alle agevolazioni le spese :</a:t>
          </a:r>
        </a:p>
      </dgm:t>
    </dgm:pt>
    <dgm:pt modelId="{F36D81DF-996F-4662-8944-88928DB30205}" type="parTrans" cxnId="{8DCDA9B9-53B9-49FC-9711-BBF2D0FBFF2B}">
      <dgm:prSet/>
      <dgm:spPr/>
      <dgm:t>
        <a:bodyPr/>
        <a:lstStyle/>
        <a:p>
          <a:endParaRPr lang="it-IT"/>
        </a:p>
      </dgm:t>
    </dgm:pt>
    <dgm:pt modelId="{07A33DCC-92F0-4D64-A191-8191DCFB2108}" type="sibTrans" cxnId="{8DCDA9B9-53B9-49FC-9711-BBF2D0FBFF2B}">
      <dgm:prSet/>
      <dgm:spPr/>
      <dgm:t>
        <a:bodyPr/>
        <a:lstStyle/>
        <a:p>
          <a:endParaRPr lang="it-IT"/>
        </a:p>
      </dgm:t>
    </dgm:pt>
    <dgm:pt modelId="{A806346F-2662-4B4E-A888-23E0BB6B507B}">
      <dgm:prSet/>
      <dgm:spPr/>
      <dgm:t>
        <a:bodyPr/>
        <a:lstStyle/>
        <a:p>
          <a:r>
            <a:rPr lang="it-IT" dirty="0">
              <a:latin typeface="Arial Nova Cond Light" panose="020B0306020202020204" pitchFamily="34" charset="0"/>
            </a:rPr>
            <a:t>sostenute per la costruzione o per la ristrutturazione di fabbricati rurali </a:t>
          </a:r>
          <a:r>
            <a:rPr lang="it-IT" b="1" dirty="0">
              <a:latin typeface="Arial Nova Cond Light" panose="020B0306020202020204" pitchFamily="34" charset="0"/>
            </a:rPr>
            <a:t>non strettamente connesse con l’attività prevista dal progetto</a:t>
          </a:r>
          <a:r>
            <a:rPr lang="it-IT" dirty="0">
              <a:latin typeface="Arial Nova Cond Light" panose="020B0306020202020204" pitchFamily="34" charset="0"/>
            </a:rPr>
            <a:t>;</a:t>
          </a:r>
        </a:p>
      </dgm:t>
    </dgm:pt>
    <dgm:pt modelId="{125713D9-0303-4C76-8B80-73C45FFE6582}" type="parTrans" cxnId="{30B5ED31-F343-442B-AAA6-1A36B38966B0}">
      <dgm:prSet/>
      <dgm:spPr/>
      <dgm:t>
        <a:bodyPr/>
        <a:lstStyle/>
        <a:p>
          <a:endParaRPr lang="it-IT"/>
        </a:p>
      </dgm:t>
    </dgm:pt>
    <dgm:pt modelId="{7811E607-311F-4F3B-87CA-EF985B50BBF3}" type="sibTrans" cxnId="{30B5ED31-F343-442B-AAA6-1A36B38966B0}">
      <dgm:prSet/>
      <dgm:spPr/>
      <dgm:t>
        <a:bodyPr/>
        <a:lstStyle/>
        <a:p>
          <a:endParaRPr lang="it-IT"/>
        </a:p>
      </dgm:t>
    </dgm:pt>
    <dgm:pt modelId="{CE64B11A-8602-41EF-93F3-EF547234B8D9}">
      <dgm:prSet/>
      <dgm:spPr/>
      <dgm:t>
        <a:bodyPr/>
        <a:lstStyle/>
        <a:p>
          <a:r>
            <a:rPr lang="it-IT" dirty="0">
              <a:latin typeface="Arial Nova Cond Light" panose="020B0306020202020204" pitchFamily="34" charset="0"/>
            </a:rPr>
            <a:t>per acquisto di diritti di produzione e diritti all’aiuto;</a:t>
          </a:r>
        </a:p>
      </dgm:t>
    </dgm:pt>
    <dgm:pt modelId="{88C0256D-C24C-4A0C-83A2-6E68D92A3C8A}" type="parTrans" cxnId="{ED79D4AA-06EC-4A19-A188-7D96539D58FE}">
      <dgm:prSet/>
      <dgm:spPr/>
      <dgm:t>
        <a:bodyPr/>
        <a:lstStyle/>
        <a:p>
          <a:endParaRPr lang="it-IT"/>
        </a:p>
      </dgm:t>
    </dgm:pt>
    <dgm:pt modelId="{F3A0710D-498E-4017-AE64-7041E51F1054}" type="sibTrans" cxnId="{ED79D4AA-06EC-4A19-A188-7D96539D58FE}">
      <dgm:prSet/>
      <dgm:spPr/>
      <dgm:t>
        <a:bodyPr/>
        <a:lstStyle/>
        <a:p>
          <a:endParaRPr lang="it-IT"/>
        </a:p>
      </dgm:t>
    </dgm:pt>
    <dgm:pt modelId="{647E7CD7-FD30-49A9-B789-1088FFAEAB81}">
      <dgm:prSet/>
      <dgm:spPr/>
      <dgm:t>
        <a:bodyPr/>
        <a:lstStyle/>
        <a:p>
          <a:r>
            <a:rPr lang="it-IT" dirty="0">
              <a:latin typeface="Arial Nova Cond Light" panose="020B0306020202020204" pitchFamily="34" charset="0"/>
            </a:rPr>
            <a:t>per acquisto di </a:t>
          </a:r>
          <a:r>
            <a:rPr lang="it-IT" b="1" dirty="0">
              <a:latin typeface="Arial Nova Cond Light" panose="020B0306020202020204" pitchFamily="34" charset="0"/>
            </a:rPr>
            <a:t>piante annuali</a:t>
          </a:r>
          <a:r>
            <a:rPr lang="it-IT" dirty="0">
              <a:latin typeface="Arial Nova Cond Light" panose="020B0306020202020204" pitchFamily="34" charset="0"/>
            </a:rPr>
            <a:t>, impianto di piante annuali e lavori di drenaggio;</a:t>
          </a:r>
        </a:p>
      </dgm:t>
    </dgm:pt>
    <dgm:pt modelId="{738046F2-B84E-4147-8999-25455A861E80}" type="parTrans" cxnId="{7583ADE1-DC85-46FF-ADC3-A8013F8FD3B6}">
      <dgm:prSet/>
      <dgm:spPr/>
      <dgm:t>
        <a:bodyPr/>
        <a:lstStyle/>
        <a:p>
          <a:endParaRPr lang="it-IT"/>
        </a:p>
      </dgm:t>
    </dgm:pt>
    <dgm:pt modelId="{1278BF81-E037-4035-A0FB-F2E58D732AC9}" type="sibTrans" cxnId="{7583ADE1-DC85-46FF-ADC3-A8013F8FD3B6}">
      <dgm:prSet/>
      <dgm:spPr/>
      <dgm:t>
        <a:bodyPr/>
        <a:lstStyle/>
        <a:p>
          <a:endParaRPr lang="it-IT"/>
        </a:p>
      </dgm:t>
    </dgm:pt>
    <dgm:pt modelId="{0015811E-FD12-4F47-B2F2-615F54EA8DBB}">
      <dgm:prSet/>
      <dgm:spPr/>
      <dgm:t>
        <a:bodyPr/>
        <a:lstStyle/>
        <a:p>
          <a:r>
            <a:rPr lang="it-IT" dirty="0">
              <a:latin typeface="Arial Nova Cond Light" panose="020B0306020202020204" pitchFamily="34" charset="0"/>
            </a:rPr>
            <a:t>investimenti realizzati per conformarsi alle norme dell’Unione europea (ad eccezione degli aiuti concessi entro 24 (ventiquattro) mesi dalla data di insediamento dei giovani agricoltori);</a:t>
          </a:r>
        </a:p>
      </dgm:t>
    </dgm:pt>
    <dgm:pt modelId="{5AA16B6E-AE59-4C90-A378-B557CCD332E5}" type="parTrans" cxnId="{E8A36990-2939-41BC-88DE-FD8785B9604A}">
      <dgm:prSet/>
      <dgm:spPr/>
      <dgm:t>
        <a:bodyPr/>
        <a:lstStyle/>
        <a:p>
          <a:endParaRPr lang="it-IT"/>
        </a:p>
      </dgm:t>
    </dgm:pt>
    <dgm:pt modelId="{C2D203E9-9C18-4777-BA2B-94495E0A5BBC}" type="sibTrans" cxnId="{E8A36990-2939-41BC-88DE-FD8785B9604A}">
      <dgm:prSet/>
      <dgm:spPr/>
      <dgm:t>
        <a:bodyPr/>
        <a:lstStyle/>
        <a:p>
          <a:endParaRPr lang="it-IT"/>
        </a:p>
      </dgm:t>
    </dgm:pt>
    <dgm:pt modelId="{0E317CBF-85B1-48E9-A17D-26566D39672B}">
      <dgm:prSet/>
      <dgm:spPr/>
      <dgm:t>
        <a:bodyPr/>
        <a:lstStyle/>
        <a:p>
          <a:r>
            <a:rPr lang="it-IT" dirty="0">
              <a:latin typeface="Arial Nova Cond Light" panose="020B0306020202020204" pitchFamily="34" charset="0"/>
            </a:rPr>
            <a:t>per </a:t>
          </a:r>
          <a:r>
            <a:rPr lang="it-IT" b="1" dirty="0">
              <a:latin typeface="Arial Nova Cond Light" panose="020B0306020202020204" pitchFamily="34" charset="0"/>
            </a:rPr>
            <a:t>acquisto di animali</a:t>
          </a:r>
          <a:r>
            <a:rPr lang="it-IT" dirty="0">
              <a:latin typeface="Arial Nova Cond Light" panose="020B0306020202020204" pitchFamily="34" charset="0"/>
            </a:rPr>
            <a:t>, per gli investimenti relativi al settore della produzione agricola primaria;</a:t>
          </a:r>
        </a:p>
      </dgm:t>
    </dgm:pt>
    <dgm:pt modelId="{85FD57A4-922B-4914-BCFA-23F487DA5E52}" type="parTrans" cxnId="{5BB450F8-C00A-45D7-9769-D8F1F3DD07C1}">
      <dgm:prSet/>
      <dgm:spPr/>
      <dgm:t>
        <a:bodyPr/>
        <a:lstStyle/>
        <a:p>
          <a:endParaRPr lang="it-IT"/>
        </a:p>
      </dgm:t>
    </dgm:pt>
    <dgm:pt modelId="{413DD8CF-8EAA-4240-B69C-8AD9AC7529E3}" type="sibTrans" cxnId="{5BB450F8-C00A-45D7-9769-D8F1F3DD07C1}">
      <dgm:prSet/>
      <dgm:spPr/>
      <dgm:t>
        <a:bodyPr/>
        <a:lstStyle/>
        <a:p>
          <a:endParaRPr lang="it-IT"/>
        </a:p>
      </dgm:t>
    </dgm:pt>
    <dgm:pt modelId="{7F5154D9-68E9-4CE5-AFA9-016D1DEEA2B7}">
      <dgm:prSet/>
      <dgm:spPr/>
      <dgm:t>
        <a:bodyPr/>
        <a:lstStyle/>
        <a:p>
          <a:r>
            <a:rPr lang="it-IT" dirty="0">
              <a:latin typeface="Arial Nova Cond Light" panose="020B0306020202020204" pitchFamily="34" charset="0"/>
            </a:rPr>
            <a:t>per il </a:t>
          </a:r>
          <a:r>
            <a:rPr lang="it-IT" b="1" dirty="0">
              <a:latin typeface="Arial Nova Cond Light" panose="020B0306020202020204" pitchFamily="34" charset="0"/>
            </a:rPr>
            <a:t>capitale circolante </a:t>
          </a:r>
          <a:r>
            <a:rPr lang="it-IT" dirty="0">
              <a:latin typeface="Arial Nova Cond Light" panose="020B0306020202020204" pitchFamily="34" charset="0"/>
            </a:rPr>
            <a:t>e per la copertura dei fabbisogni connessi all’iva</a:t>
          </a:r>
          <a:r>
            <a:rPr lang="it-IT" b="1" dirty="0">
              <a:latin typeface="Arial Nova Cond Light" panose="020B0306020202020204" pitchFamily="34" charset="0"/>
            </a:rPr>
            <a:t>;</a:t>
          </a:r>
          <a:endParaRPr lang="it-IT" dirty="0">
            <a:latin typeface="Arial Nova Cond Light" panose="020B0306020202020204" pitchFamily="34" charset="0"/>
          </a:endParaRPr>
        </a:p>
      </dgm:t>
    </dgm:pt>
    <dgm:pt modelId="{DCB187B4-2802-4BA7-AFD0-4E72221AB44B}" type="parTrans" cxnId="{8EE86CAD-9344-4047-9C3E-565169E1D348}">
      <dgm:prSet/>
      <dgm:spPr/>
      <dgm:t>
        <a:bodyPr/>
        <a:lstStyle/>
        <a:p>
          <a:endParaRPr lang="it-IT"/>
        </a:p>
      </dgm:t>
    </dgm:pt>
    <dgm:pt modelId="{4A7265E8-316A-4312-84B5-97C5729A8874}" type="sibTrans" cxnId="{8EE86CAD-9344-4047-9C3E-565169E1D348}">
      <dgm:prSet/>
      <dgm:spPr/>
      <dgm:t>
        <a:bodyPr/>
        <a:lstStyle/>
        <a:p>
          <a:endParaRPr lang="it-IT"/>
        </a:p>
      </dgm:t>
    </dgm:pt>
    <dgm:pt modelId="{04DCA05D-CC0C-4706-8996-0991038A4B12}">
      <dgm:prSet/>
      <dgm:spPr/>
      <dgm:t>
        <a:bodyPr/>
        <a:lstStyle/>
        <a:p>
          <a:r>
            <a:rPr lang="it-IT" dirty="0">
              <a:latin typeface="Arial Nova Cond Light" panose="020B0306020202020204" pitchFamily="34" charset="0"/>
            </a:rPr>
            <a:t>per </a:t>
          </a:r>
          <a:r>
            <a:rPr lang="it-IT" b="1" dirty="0">
              <a:latin typeface="Arial Nova Cond Light" panose="020B0306020202020204" pitchFamily="34" charset="0"/>
            </a:rPr>
            <a:t>investimenti di sostituzione </a:t>
          </a:r>
          <a:r>
            <a:rPr lang="it-IT" dirty="0">
              <a:latin typeface="Arial Nova Cond Light" panose="020B0306020202020204" pitchFamily="34" charset="0"/>
            </a:rPr>
            <a:t>di beni preesistenti. I beni di investimento agevolabili devono essere nuovi di fabbrica;</a:t>
          </a:r>
        </a:p>
      </dgm:t>
    </dgm:pt>
    <dgm:pt modelId="{B4B8B65D-6236-4477-9B01-B37B0943888A}" type="parTrans" cxnId="{46407AD9-9F25-4BA9-A527-5E61B8F44D72}">
      <dgm:prSet/>
      <dgm:spPr/>
      <dgm:t>
        <a:bodyPr/>
        <a:lstStyle/>
        <a:p>
          <a:endParaRPr lang="it-IT"/>
        </a:p>
      </dgm:t>
    </dgm:pt>
    <dgm:pt modelId="{903A1150-95A8-4F4B-9031-02BE457B2E66}" type="sibTrans" cxnId="{46407AD9-9F25-4BA9-A527-5E61B8F44D72}">
      <dgm:prSet/>
      <dgm:spPr/>
      <dgm:t>
        <a:bodyPr/>
        <a:lstStyle/>
        <a:p>
          <a:endParaRPr lang="it-IT"/>
        </a:p>
      </dgm:t>
    </dgm:pt>
    <dgm:pt modelId="{3C2A8082-AE12-4EB6-BEF2-1A1B9C973343}">
      <dgm:prSet/>
      <dgm:spPr/>
      <dgm:t>
        <a:bodyPr/>
        <a:lstStyle/>
        <a:p>
          <a:r>
            <a:rPr lang="it-IT" dirty="0">
              <a:latin typeface="Arial Nova Cond Light" panose="020B0306020202020204" pitchFamily="34" charset="0"/>
            </a:rPr>
            <a:t>non sono ammessi investimenti per impianti legati alla produzione di biocarburanti e impianti la cui finalità è la produzione di elettricità a partire dalla biomassa nonché in impianti per la produzione di bioenergia.</a:t>
          </a:r>
        </a:p>
      </dgm:t>
    </dgm:pt>
    <dgm:pt modelId="{DEA0B44E-AA7F-412D-AF56-3D19A0F7692F}" type="parTrans" cxnId="{688992A8-C106-4F8C-B919-94E173827683}">
      <dgm:prSet/>
      <dgm:spPr/>
      <dgm:t>
        <a:bodyPr/>
        <a:lstStyle/>
        <a:p>
          <a:endParaRPr lang="it-IT"/>
        </a:p>
      </dgm:t>
    </dgm:pt>
    <dgm:pt modelId="{EF0CFAC3-CAE8-42C3-8E7B-301DC3C67E1B}" type="sibTrans" cxnId="{688992A8-C106-4F8C-B919-94E173827683}">
      <dgm:prSet/>
      <dgm:spPr/>
      <dgm:t>
        <a:bodyPr/>
        <a:lstStyle/>
        <a:p>
          <a:endParaRPr lang="it-IT"/>
        </a:p>
      </dgm:t>
    </dgm:pt>
    <dgm:pt modelId="{E9E22BCF-3C6C-49E9-82A8-C1843C743406}" type="pres">
      <dgm:prSet presAssocID="{EEBA53A4-D1D8-4A04-90A4-EEC9BA87F1B9}" presName="linear" presStyleCnt="0">
        <dgm:presLayoutVars>
          <dgm:animLvl val="lvl"/>
          <dgm:resizeHandles val="exact"/>
        </dgm:presLayoutVars>
      </dgm:prSet>
      <dgm:spPr/>
    </dgm:pt>
    <dgm:pt modelId="{66D9432C-142D-4F5B-B5EA-C17CED00523C}" type="pres">
      <dgm:prSet presAssocID="{B72CB484-E47E-4E57-A1F9-699F92FA72B9}" presName="parentText" presStyleLbl="node1" presStyleIdx="0" presStyleCnt="1" custScaleY="141571">
        <dgm:presLayoutVars>
          <dgm:chMax val="0"/>
          <dgm:bulletEnabled val="1"/>
        </dgm:presLayoutVars>
      </dgm:prSet>
      <dgm:spPr/>
    </dgm:pt>
    <dgm:pt modelId="{8DB890A9-F66E-437F-B390-DAECF9FC3052}" type="pres">
      <dgm:prSet presAssocID="{B72CB484-E47E-4E57-A1F9-699F92FA72B9}" presName="childText" presStyleLbl="revTx" presStyleIdx="0" presStyleCnt="1">
        <dgm:presLayoutVars>
          <dgm:bulletEnabled val="1"/>
        </dgm:presLayoutVars>
      </dgm:prSet>
      <dgm:spPr/>
    </dgm:pt>
  </dgm:ptLst>
  <dgm:cxnLst>
    <dgm:cxn modelId="{E9505C20-C9B0-40B2-B9D2-1239827F4C35}" type="presOf" srcId="{04DCA05D-CC0C-4706-8996-0991038A4B12}" destId="{8DB890A9-F66E-437F-B390-DAECF9FC3052}" srcOrd="0" destOrd="6" presId="urn:microsoft.com/office/officeart/2005/8/layout/vList2"/>
    <dgm:cxn modelId="{30B5ED31-F343-442B-AAA6-1A36B38966B0}" srcId="{B72CB484-E47E-4E57-A1F9-699F92FA72B9}" destId="{A806346F-2662-4B4E-A888-23E0BB6B507B}" srcOrd="0" destOrd="0" parTransId="{125713D9-0303-4C76-8B80-73C45FFE6582}" sibTransId="{7811E607-311F-4F3B-87CA-EF985B50BBF3}"/>
    <dgm:cxn modelId="{5867143D-6047-47C2-AC5E-A8A126A5F59A}" type="presOf" srcId="{A806346F-2662-4B4E-A888-23E0BB6B507B}" destId="{8DB890A9-F66E-437F-B390-DAECF9FC3052}" srcOrd="0" destOrd="0" presId="urn:microsoft.com/office/officeart/2005/8/layout/vList2"/>
    <dgm:cxn modelId="{3A085942-F010-4C94-89BE-D2FCBAD2A0D0}" type="presOf" srcId="{3C2A8082-AE12-4EB6-BEF2-1A1B9C973343}" destId="{8DB890A9-F66E-437F-B390-DAECF9FC3052}" srcOrd="0" destOrd="7" presId="urn:microsoft.com/office/officeart/2005/8/layout/vList2"/>
    <dgm:cxn modelId="{34BD4E76-1761-4BB7-A603-003EE90572C4}" type="presOf" srcId="{647E7CD7-FD30-49A9-B789-1088FFAEAB81}" destId="{8DB890A9-F66E-437F-B390-DAECF9FC3052}" srcOrd="0" destOrd="2" presId="urn:microsoft.com/office/officeart/2005/8/layout/vList2"/>
    <dgm:cxn modelId="{E8A36990-2939-41BC-88DE-FD8785B9604A}" srcId="{B72CB484-E47E-4E57-A1F9-699F92FA72B9}" destId="{0015811E-FD12-4F47-B2F2-615F54EA8DBB}" srcOrd="3" destOrd="0" parTransId="{5AA16B6E-AE59-4C90-A378-B557CCD332E5}" sibTransId="{C2D203E9-9C18-4777-BA2B-94495E0A5BBC}"/>
    <dgm:cxn modelId="{721D6A91-930B-452A-A640-F342AA71882E}" type="presOf" srcId="{CE64B11A-8602-41EF-93F3-EF547234B8D9}" destId="{8DB890A9-F66E-437F-B390-DAECF9FC3052}" srcOrd="0" destOrd="1" presId="urn:microsoft.com/office/officeart/2005/8/layout/vList2"/>
    <dgm:cxn modelId="{688992A8-C106-4F8C-B919-94E173827683}" srcId="{B72CB484-E47E-4E57-A1F9-699F92FA72B9}" destId="{3C2A8082-AE12-4EB6-BEF2-1A1B9C973343}" srcOrd="7" destOrd="0" parTransId="{DEA0B44E-AA7F-412D-AF56-3D19A0F7692F}" sibTransId="{EF0CFAC3-CAE8-42C3-8E7B-301DC3C67E1B}"/>
    <dgm:cxn modelId="{ED79D4AA-06EC-4A19-A188-7D96539D58FE}" srcId="{B72CB484-E47E-4E57-A1F9-699F92FA72B9}" destId="{CE64B11A-8602-41EF-93F3-EF547234B8D9}" srcOrd="1" destOrd="0" parTransId="{88C0256D-C24C-4A0C-83A2-6E68D92A3C8A}" sibTransId="{F3A0710D-498E-4017-AE64-7041E51F1054}"/>
    <dgm:cxn modelId="{8EE86CAD-9344-4047-9C3E-565169E1D348}" srcId="{B72CB484-E47E-4E57-A1F9-699F92FA72B9}" destId="{7F5154D9-68E9-4CE5-AFA9-016D1DEEA2B7}" srcOrd="5" destOrd="0" parTransId="{DCB187B4-2802-4BA7-AFD0-4E72221AB44B}" sibTransId="{4A7265E8-316A-4312-84B5-97C5729A8874}"/>
    <dgm:cxn modelId="{D3F9D2AD-0525-4FAB-AD0F-CA62BBD9D40B}" type="presOf" srcId="{7F5154D9-68E9-4CE5-AFA9-016D1DEEA2B7}" destId="{8DB890A9-F66E-437F-B390-DAECF9FC3052}" srcOrd="0" destOrd="5" presId="urn:microsoft.com/office/officeart/2005/8/layout/vList2"/>
    <dgm:cxn modelId="{8DCDA9B9-53B9-49FC-9711-BBF2D0FBFF2B}" srcId="{EEBA53A4-D1D8-4A04-90A4-EEC9BA87F1B9}" destId="{B72CB484-E47E-4E57-A1F9-699F92FA72B9}" srcOrd="0" destOrd="0" parTransId="{F36D81DF-996F-4662-8944-88928DB30205}" sibTransId="{07A33DCC-92F0-4D64-A191-8191DCFB2108}"/>
    <dgm:cxn modelId="{96754DCA-0E9D-4D9D-A85F-74860B49C11D}" type="presOf" srcId="{0E317CBF-85B1-48E9-A17D-26566D39672B}" destId="{8DB890A9-F66E-437F-B390-DAECF9FC3052}" srcOrd="0" destOrd="4" presId="urn:microsoft.com/office/officeart/2005/8/layout/vList2"/>
    <dgm:cxn modelId="{9D91F2CC-A5CE-4810-A945-B73D3EECDD74}" type="presOf" srcId="{B72CB484-E47E-4E57-A1F9-699F92FA72B9}" destId="{66D9432C-142D-4F5B-B5EA-C17CED00523C}" srcOrd="0" destOrd="0" presId="urn:microsoft.com/office/officeart/2005/8/layout/vList2"/>
    <dgm:cxn modelId="{1C315FCF-E639-4F80-AA49-5DC0DE3348FB}" type="presOf" srcId="{0015811E-FD12-4F47-B2F2-615F54EA8DBB}" destId="{8DB890A9-F66E-437F-B390-DAECF9FC3052}" srcOrd="0" destOrd="3" presId="urn:microsoft.com/office/officeart/2005/8/layout/vList2"/>
    <dgm:cxn modelId="{46407AD9-9F25-4BA9-A527-5E61B8F44D72}" srcId="{B72CB484-E47E-4E57-A1F9-699F92FA72B9}" destId="{04DCA05D-CC0C-4706-8996-0991038A4B12}" srcOrd="6" destOrd="0" parTransId="{B4B8B65D-6236-4477-9B01-B37B0943888A}" sibTransId="{903A1150-95A8-4F4B-9031-02BE457B2E66}"/>
    <dgm:cxn modelId="{7583ADE1-DC85-46FF-ADC3-A8013F8FD3B6}" srcId="{B72CB484-E47E-4E57-A1F9-699F92FA72B9}" destId="{647E7CD7-FD30-49A9-B789-1088FFAEAB81}" srcOrd="2" destOrd="0" parTransId="{738046F2-B84E-4147-8999-25455A861E80}" sibTransId="{1278BF81-E037-4035-A0FB-F2E58D732AC9}"/>
    <dgm:cxn modelId="{1C3CB4F6-E138-4AEE-97CA-A7122A145BA3}" type="presOf" srcId="{EEBA53A4-D1D8-4A04-90A4-EEC9BA87F1B9}" destId="{E9E22BCF-3C6C-49E9-82A8-C1843C743406}" srcOrd="0" destOrd="0" presId="urn:microsoft.com/office/officeart/2005/8/layout/vList2"/>
    <dgm:cxn modelId="{5BB450F8-C00A-45D7-9769-D8F1F3DD07C1}" srcId="{B72CB484-E47E-4E57-A1F9-699F92FA72B9}" destId="{0E317CBF-85B1-48E9-A17D-26566D39672B}" srcOrd="4" destOrd="0" parTransId="{85FD57A4-922B-4914-BCFA-23F487DA5E52}" sibTransId="{413DD8CF-8EAA-4240-B69C-8AD9AC7529E3}"/>
    <dgm:cxn modelId="{15916F9B-DC4D-4C10-91B1-901CF1B31896}" type="presParOf" srcId="{E9E22BCF-3C6C-49E9-82A8-C1843C743406}" destId="{66D9432C-142D-4F5B-B5EA-C17CED00523C}" srcOrd="0" destOrd="0" presId="urn:microsoft.com/office/officeart/2005/8/layout/vList2"/>
    <dgm:cxn modelId="{CC5831CA-661F-44D4-A22C-E30171C4CF69}" type="presParOf" srcId="{E9E22BCF-3C6C-49E9-82A8-C1843C743406}" destId="{8DB890A9-F66E-437F-B390-DAECF9FC305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35441A8-A89A-479A-82C4-0A2F9335DCB3}"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it-IT"/>
        </a:p>
      </dgm:t>
    </dgm:pt>
    <dgm:pt modelId="{8E8C6351-5E77-485B-907D-64E2CF1E7455}">
      <dgm:prSet custT="1"/>
      <dgm:spPr>
        <a:solidFill>
          <a:srgbClr val="FF9900"/>
        </a:solidFill>
      </dgm:spPr>
      <dgm:t>
        <a:bodyPr/>
        <a:lstStyle/>
        <a:p>
          <a:r>
            <a:rPr lang="it-IT" sz="1800" dirty="0">
              <a:solidFill>
                <a:schemeClr val="bg1"/>
              </a:solidFill>
              <a:latin typeface="Arial Nova Cond Light" panose="020B0306020202020204" pitchFamily="34" charset="0"/>
            </a:rPr>
            <a:t>miglioramento del rendimento e della sostenibilità globale dell’azienda agricola, in particolare mediante una riduzione dei costi di produzione o il miglioramento e la riconversione della produzione</a:t>
          </a:r>
        </a:p>
      </dgm:t>
    </dgm:pt>
    <dgm:pt modelId="{4185D580-3DDF-4D2A-9B0A-E84CF0A72613}" type="parTrans" cxnId="{0DB31AD6-A147-40CC-B2CD-F578DA3405A5}">
      <dgm:prSet/>
      <dgm:spPr/>
      <dgm:t>
        <a:bodyPr/>
        <a:lstStyle/>
        <a:p>
          <a:endParaRPr lang="it-IT" sz="1800">
            <a:solidFill>
              <a:schemeClr val="bg1"/>
            </a:solidFill>
          </a:endParaRPr>
        </a:p>
      </dgm:t>
    </dgm:pt>
    <dgm:pt modelId="{AD24AB52-DF75-4FB5-B9C4-420B4F49B53E}" type="sibTrans" cxnId="{0DB31AD6-A147-40CC-B2CD-F578DA3405A5}">
      <dgm:prSet/>
      <dgm:spPr/>
      <dgm:t>
        <a:bodyPr/>
        <a:lstStyle/>
        <a:p>
          <a:endParaRPr lang="it-IT" sz="1800">
            <a:solidFill>
              <a:schemeClr val="bg1"/>
            </a:solidFill>
          </a:endParaRPr>
        </a:p>
      </dgm:t>
    </dgm:pt>
    <dgm:pt modelId="{8BDFA02D-1326-4536-9B6A-461BD4E4D1E7}">
      <dgm:prSet custT="1"/>
      <dgm:spPr>
        <a:solidFill>
          <a:srgbClr val="FF9900">
            <a:alpha val="85000"/>
          </a:srgbClr>
        </a:solidFill>
      </dgm:spPr>
      <dgm:t>
        <a:bodyPr/>
        <a:lstStyle/>
        <a:p>
          <a:r>
            <a:rPr lang="it-IT" sz="1800" dirty="0">
              <a:solidFill>
                <a:schemeClr val="bg1"/>
              </a:solidFill>
              <a:latin typeface="Arial Nova Cond Light" panose="020B0306020202020204" pitchFamily="34" charset="0"/>
            </a:rPr>
            <a:t>miglioramento dell’ambiente naturale, delle condizioni di igiene o del benessere degli animali, purché non si tratti di investimento realizzato per conformarsi alle norme dell’Unione europea</a:t>
          </a:r>
        </a:p>
      </dgm:t>
    </dgm:pt>
    <dgm:pt modelId="{4A5D9ADD-C052-4ADF-B7A7-5EEA0C491B1A}" type="parTrans" cxnId="{D681AD8D-1B1C-4F47-8ACC-EDCCBFE2D2C0}">
      <dgm:prSet/>
      <dgm:spPr/>
      <dgm:t>
        <a:bodyPr/>
        <a:lstStyle/>
        <a:p>
          <a:endParaRPr lang="it-IT" sz="1800">
            <a:solidFill>
              <a:schemeClr val="bg1"/>
            </a:solidFill>
          </a:endParaRPr>
        </a:p>
      </dgm:t>
    </dgm:pt>
    <dgm:pt modelId="{5B3ED6B6-B29B-4CB0-B96D-DE9637A7F993}" type="sibTrans" cxnId="{D681AD8D-1B1C-4F47-8ACC-EDCCBFE2D2C0}">
      <dgm:prSet/>
      <dgm:spPr/>
      <dgm:t>
        <a:bodyPr/>
        <a:lstStyle/>
        <a:p>
          <a:endParaRPr lang="it-IT" sz="1800">
            <a:solidFill>
              <a:schemeClr val="bg1"/>
            </a:solidFill>
          </a:endParaRPr>
        </a:p>
      </dgm:t>
    </dgm:pt>
    <dgm:pt modelId="{03F2DA79-22F7-402D-BB9E-0E088ADD2425}">
      <dgm:prSet custT="1"/>
      <dgm:spPr>
        <a:solidFill>
          <a:srgbClr val="FF9900">
            <a:alpha val="75000"/>
          </a:srgbClr>
        </a:solidFill>
      </dgm:spPr>
      <dgm:t>
        <a:bodyPr/>
        <a:lstStyle/>
        <a:p>
          <a:r>
            <a:rPr lang="it-IT" sz="1800" dirty="0">
              <a:solidFill>
                <a:schemeClr val="bg1"/>
              </a:solidFill>
              <a:latin typeface="Arial Nova Cond Light" panose="020B0306020202020204" pitchFamily="34" charset="0"/>
            </a:rPr>
            <a:t>realizzazione e miglioramento delle infrastrutture connesse allo sviluppo, all’adeguamento ed alla modernizzazione dell’agricoltura, compresi l’accesso ai terreni agricoli, la ricomposizione e il riassetto fondiari, l’efficienza energetica, l’approvvigionamento di energia sostenibile e il risparmio energetico e idrico</a:t>
          </a:r>
        </a:p>
      </dgm:t>
    </dgm:pt>
    <dgm:pt modelId="{87753110-4DBE-4A3A-A0B3-3C116D8B0A1C}" type="parTrans" cxnId="{00C9F3E3-F9D2-44C0-87CF-BD8D8795D980}">
      <dgm:prSet/>
      <dgm:spPr/>
      <dgm:t>
        <a:bodyPr/>
        <a:lstStyle/>
        <a:p>
          <a:endParaRPr lang="it-IT" sz="1800">
            <a:solidFill>
              <a:schemeClr val="bg1"/>
            </a:solidFill>
          </a:endParaRPr>
        </a:p>
      </dgm:t>
    </dgm:pt>
    <dgm:pt modelId="{4F10914F-7D9A-43D9-B3E4-FF2425BDD83A}" type="sibTrans" cxnId="{00C9F3E3-F9D2-44C0-87CF-BD8D8795D980}">
      <dgm:prSet/>
      <dgm:spPr/>
      <dgm:t>
        <a:bodyPr/>
        <a:lstStyle/>
        <a:p>
          <a:endParaRPr lang="it-IT" sz="1800">
            <a:solidFill>
              <a:schemeClr val="bg1"/>
            </a:solidFill>
          </a:endParaRPr>
        </a:p>
      </dgm:t>
    </dgm:pt>
    <dgm:pt modelId="{6A4025E9-DCED-4F35-927B-8994AB0B3707}">
      <dgm:prSet custT="1"/>
      <dgm:spPr>
        <a:solidFill>
          <a:srgbClr val="FF9900">
            <a:alpha val="65000"/>
          </a:srgbClr>
        </a:solidFill>
      </dgm:spPr>
      <dgm:t>
        <a:bodyPr/>
        <a:lstStyle/>
        <a:p>
          <a:r>
            <a:rPr lang="it-IT" sz="1800" dirty="0">
              <a:solidFill>
                <a:schemeClr val="bg1"/>
              </a:solidFill>
              <a:latin typeface="Arial Nova Cond Light" panose="020B0306020202020204" pitchFamily="34" charset="0"/>
            </a:rPr>
            <a:t>contributo alla mitigazione e all’adattamento ai cambiamenti climatici, anche attraverso la riduzione delle emissioni di gas a effetto serra e il miglioramento del sequestro del carbonio, nonché promozione dell’energia sostenibile e dell’efficienza energetica</a:t>
          </a:r>
        </a:p>
      </dgm:t>
    </dgm:pt>
    <dgm:pt modelId="{05B81516-6F98-459A-A4F6-EB2144C03D49}" type="parTrans" cxnId="{33F88A9A-903A-45F3-8845-9033A2D0B7B1}">
      <dgm:prSet/>
      <dgm:spPr/>
      <dgm:t>
        <a:bodyPr/>
        <a:lstStyle/>
        <a:p>
          <a:endParaRPr lang="it-IT" sz="1800">
            <a:solidFill>
              <a:schemeClr val="bg1"/>
            </a:solidFill>
          </a:endParaRPr>
        </a:p>
      </dgm:t>
    </dgm:pt>
    <dgm:pt modelId="{0DCF5DFB-9784-4791-8D4B-6BCC22AFE86E}" type="sibTrans" cxnId="{33F88A9A-903A-45F3-8845-9033A2D0B7B1}">
      <dgm:prSet/>
      <dgm:spPr/>
      <dgm:t>
        <a:bodyPr/>
        <a:lstStyle/>
        <a:p>
          <a:endParaRPr lang="it-IT" sz="1800">
            <a:solidFill>
              <a:schemeClr val="bg1"/>
            </a:solidFill>
          </a:endParaRPr>
        </a:p>
      </dgm:t>
    </dgm:pt>
    <dgm:pt modelId="{E1588188-A44E-4A10-B92B-C10323D9AA5C}">
      <dgm:prSet custT="1"/>
      <dgm:spPr>
        <a:solidFill>
          <a:srgbClr val="FF9900">
            <a:alpha val="55000"/>
          </a:srgbClr>
        </a:solidFill>
      </dgm:spPr>
      <dgm:t>
        <a:bodyPr/>
        <a:lstStyle/>
        <a:p>
          <a:r>
            <a:rPr lang="it-IT" sz="1800" dirty="0">
              <a:solidFill>
                <a:schemeClr val="bg1"/>
              </a:solidFill>
              <a:latin typeface="Arial Nova Cond Light" panose="020B0306020202020204" pitchFamily="34" charset="0"/>
            </a:rPr>
            <a:t>contributo alla bioeconomia circolare sostenibile e promozione dello sviluppo sostenibile e di un’efficiente gestione delle risorse naturali come l’acqua, il suolo e l’aria, anche attraverso la riduzione della dipendenza chimica</a:t>
          </a:r>
        </a:p>
      </dgm:t>
    </dgm:pt>
    <dgm:pt modelId="{D5A8C135-EA13-4361-B69C-17E93E12987D}" type="parTrans" cxnId="{D9E43F51-10E1-468A-8B23-289CC5F75CA2}">
      <dgm:prSet/>
      <dgm:spPr/>
      <dgm:t>
        <a:bodyPr/>
        <a:lstStyle/>
        <a:p>
          <a:endParaRPr lang="it-IT" sz="1800">
            <a:solidFill>
              <a:schemeClr val="bg1"/>
            </a:solidFill>
          </a:endParaRPr>
        </a:p>
      </dgm:t>
    </dgm:pt>
    <dgm:pt modelId="{E8B5F672-8D2B-407F-8710-5A0FCCF2F1DD}" type="sibTrans" cxnId="{D9E43F51-10E1-468A-8B23-289CC5F75CA2}">
      <dgm:prSet/>
      <dgm:spPr/>
      <dgm:t>
        <a:bodyPr/>
        <a:lstStyle/>
        <a:p>
          <a:endParaRPr lang="it-IT" sz="1800">
            <a:solidFill>
              <a:schemeClr val="bg1"/>
            </a:solidFill>
          </a:endParaRPr>
        </a:p>
      </dgm:t>
    </dgm:pt>
    <dgm:pt modelId="{F790B285-0B37-4E0E-A349-0F8747C5A8B5}">
      <dgm:prSet custT="1"/>
      <dgm:spPr>
        <a:solidFill>
          <a:srgbClr val="FF9900">
            <a:alpha val="45000"/>
          </a:srgbClr>
        </a:solidFill>
      </dgm:spPr>
      <dgm:t>
        <a:bodyPr/>
        <a:lstStyle/>
        <a:p>
          <a:r>
            <a:rPr lang="it-IT" sz="1800" dirty="0">
              <a:solidFill>
                <a:schemeClr val="bg1"/>
              </a:solidFill>
              <a:latin typeface="Arial Nova Cond Light" panose="020B0306020202020204" pitchFamily="34" charset="0"/>
            </a:rPr>
            <a:t>contributo ad arrestare e invertire la perdita di biodiversità, migliorare i servizi ecosistemici e preservare gli habitat e i paesaggi </a:t>
          </a:r>
        </a:p>
      </dgm:t>
    </dgm:pt>
    <dgm:pt modelId="{0999786D-81E9-4744-8403-3135899F05D6}" type="parTrans" cxnId="{CA7165F5-88F2-4028-9BAC-3C83DA0516C0}">
      <dgm:prSet/>
      <dgm:spPr/>
      <dgm:t>
        <a:bodyPr/>
        <a:lstStyle/>
        <a:p>
          <a:endParaRPr lang="it-IT" sz="1800">
            <a:solidFill>
              <a:schemeClr val="bg1"/>
            </a:solidFill>
          </a:endParaRPr>
        </a:p>
      </dgm:t>
    </dgm:pt>
    <dgm:pt modelId="{2AE219A0-C063-4B32-9DCD-1E046D815BF4}" type="sibTrans" cxnId="{CA7165F5-88F2-4028-9BAC-3C83DA0516C0}">
      <dgm:prSet/>
      <dgm:spPr/>
      <dgm:t>
        <a:bodyPr/>
        <a:lstStyle/>
        <a:p>
          <a:endParaRPr lang="it-IT" sz="1800">
            <a:solidFill>
              <a:schemeClr val="bg1"/>
            </a:solidFill>
          </a:endParaRPr>
        </a:p>
      </dgm:t>
    </dgm:pt>
    <dgm:pt modelId="{566FAFA0-9BB4-4978-84F4-4F0140219664}" type="pres">
      <dgm:prSet presAssocID="{035441A8-A89A-479A-82C4-0A2F9335DCB3}" presName="linear" presStyleCnt="0">
        <dgm:presLayoutVars>
          <dgm:animLvl val="lvl"/>
          <dgm:resizeHandles val="exact"/>
        </dgm:presLayoutVars>
      </dgm:prSet>
      <dgm:spPr/>
    </dgm:pt>
    <dgm:pt modelId="{964EC5B4-C4F6-44E0-BACD-F4745C7EF218}" type="pres">
      <dgm:prSet presAssocID="{8E8C6351-5E77-485B-907D-64E2CF1E7455}" presName="parentText" presStyleLbl="node1" presStyleIdx="0" presStyleCnt="6">
        <dgm:presLayoutVars>
          <dgm:chMax val="0"/>
          <dgm:bulletEnabled val="1"/>
        </dgm:presLayoutVars>
      </dgm:prSet>
      <dgm:spPr/>
    </dgm:pt>
    <dgm:pt modelId="{428757FF-F7B8-42E6-8B2B-AA4D5970A686}" type="pres">
      <dgm:prSet presAssocID="{AD24AB52-DF75-4FB5-B9C4-420B4F49B53E}" presName="spacer" presStyleCnt="0"/>
      <dgm:spPr/>
    </dgm:pt>
    <dgm:pt modelId="{C844A869-6526-453E-B63D-CD29BABF0482}" type="pres">
      <dgm:prSet presAssocID="{8BDFA02D-1326-4536-9B6A-461BD4E4D1E7}" presName="parentText" presStyleLbl="node1" presStyleIdx="1" presStyleCnt="6">
        <dgm:presLayoutVars>
          <dgm:chMax val="0"/>
          <dgm:bulletEnabled val="1"/>
        </dgm:presLayoutVars>
      </dgm:prSet>
      <dgm:spPr/>
    </dgm:pt>
    <dgm:pt modelId="{B8BB0A4A-519A-45BC-A49D-083B48B0B07B}" type="pres">
      <dgm:prSet presAssocID="{5B3ED6B6-B29B-4CB0-B96D-DE9637A7F993}" presName="spacer" presStyleCnt="0"/>
      <dgm:spPr/>
    </dgm:pt>
    <dgm:pt modelId="{511597A5-AA27-4729-AD06-C3A9A7E149EB}" type="pres">
      <dgm:prSet presAssocID="{03F2DA79-22F7-402D-BB9E-0E088ADD2425}" presName="parentText" presStyleLbl="node1" presStyleIdx="2" presStyleCnt="6">
        <dgm:presLayoutVars>
          <dgm:chMax val="0"/>
          <dgm:bulletEnabled val="1"/>
        </dgm:presLayoutVars>
      </dgm:prSet>
      <dgm:spPr/>
    </dgm:pt>
    <dgm:pt modelId="{42D88A5D-EADC-4DE1-9F5B-403BCA8CF63C}" type="pres">
      <dgm:prSet presAssocID="{4F10914F-7D9A-43D9-B3E4-FF2425BDD83A}" presName="spacer" presStyleCnt="0"/>
      <dgm:spPr/>
    </dgm:pt>
    <dgm:pt modelId="{9B0290A8-98EC-4CEF-B508-46A5FB40DACA}" type="pres">
      <dgm:prSet presAssocID="{6A4025E9-DCED-4F35-927B-8994AB0B3707}" presName="parentText" presStyleLbl="node1" presStyleIdx="3" presStyleCnt="6">
        <dgm:presLayoutVars>
          <dgm:chMax val="0"/>
          <dgm:bulletEnabled val="1"/>
        </dgm:presLayoutVars>
      </dgm:prSet>
      <dgm:spPr/>
    </dgm:pt>
    <dgm:pt modelId="{86F2624F-7FEB-4E33-A56F-36F3CA77CFF0}" type="pres">
      <dgm:prSet presAssocID="{0DCF5DFB-9784-4791-8D4B-6BCC22AFE86E}" presName="spacer" presStyleCnt="0"/>
      <dgm:spPr/>
    </dgm:pt>
    <dgm:pt modelId="{D96A0B15-EF28-4D01-B517-724B97CBCB0E}" type="pres">
      <dgm:prSet presAssocID="{E1588188-A44E-4A10-B92B-C10323D9AA5C}" presName="parentText" presStyleLbl="node1" presStyleIdx="4" presStyleCnt="6">
        <dgm:presLayoutVars>
          <dgm:chMax val="0"/>
          <dgm:bulletEnabled val="1"/>
        </dgm:presLayoutVars>
      </dgm:prSet>
      <dgm:spPr/>
    </dgm:pt>
    <dgm:pt modelId="{6823B6C2-24A0-4E99-8EC6-BB36A9E7FAEC}" type="pres">
      <dgm:prSet presAssocID="{E8B5F672-8D2B-407F-8710-5A0FCCF2F1DD}" presName="spacer" presStyleCnt="0"/>
      <dgm:spPr/>
    </dgm:pt>
    <dgm:pt modelId="{7E13A1CC-1022-4921-B1CB-8D4CC2ECBBE0}" type="pres">
      <dgm:prSet presAssocID="{F790B285-0B37-4E0E-A349-0F8747C5A8B5}" presName="parentText" presStyleLbl="node1" presStyleIdx="5" presStyleCnt="6">
        <dgm:presLayoutVars>
          <dgm:chMax val="0"/>
          <dgm:bulletEnabled val="1"/>
        </dgm:presLayoutVars>
      </dgm:prSet>
      <dgm:spPr/>
    </dgm:pt>
  </dgm:ptLst>
  <dgm:cxnLst>
    <dgm:cxn modelId="{C3578329-613D-4D0C-A1CC-B027852C5DE3}" type="presOf" srcId="{035441A8-A89A-479A-82C4-0A2F9335DCB3}" destId="{566FAFA0-9BB4-4978-84F4-4F0140219664}" srcOrd="0" destOrd="0" presId="urn:microsoft.com/office/officeart/2005/8/layout/vList2"/>
    <dgm:cxn modelId="{69E8DF68-7DE2-4822-8C31-DF6E1E2359B5}" type="presOf" srcId="{F790B285-0B37-4E0E-A349-0F8747C5A8B5}" destId="{7E13A1CC-1022-4921-B1CB-8D4CC2ECBBE0}" srcOrd="0" destOrd="0" presId="urn:microsoft.com/office/officeart/2005/8/layout/vList2"/>
    <dgm:cxn modelId="{D9E43F51-10E1-468A-8B23-289CC5F75CA2}" srcId="{035441A8-A89A-479A-82C4-0A2F9335DCB3}" destId="{E1588188-A44E-4A10-B92B-C10323D9AA5C}" srcOrd="4" destOrd="0" parTransId="{D5A8C135-EA13-4361-B69C-17E93E12987D}" sibTransId="{E8B5F672-8D2B-407F-8710-5A0FCCF2F1DD}"/>
    <dgm:cxn modelId="{3F62A08A-988E-4D3C-825B-F986F874D400}" type="presOf" srcId="{03F2DA79-22F7-402D-BB9E-0E088ADD2425}" destId="{511597A5-AA27-4729-AD06-C3A9A7E149EB}" srcOrd="0" destOrd="0" presId="urn:microsoft.com/office/officeart/2005/8/layout/vList2"/>
    <dgm:cxn modelId="{3FE5128D-347B-4C0D-B2BE-4CEA38AE7BF6}" type="presOf" srcId="{8BDFA02D-1326-4536-9B6A-461BD4E4D1E7}" destId="{C844A869-6526-453E-B63D-CD29BABF0482}" srcOrd="0" destOrd="0" presId="urn:microsoft.com/office/officeart/2005/8/layout/vList2"/>
    <dgm:cxn modelId="{D681AD8D-1B1C-4F47-8ACC-EDCCBFE2D2C0}" srcId="{035441A8-A89A-479A-82C4-0A2F9335DCB3}" destId="{8BDFA02D-1326-4536-9B6A-461BD4E4D1E7}" srcOrd="1" destOrd="0" parTransId="{4A5D9ADD-C052-4ADF-B7A7-5EEA0C491B1A}" sibTransId="{5B3ED6B6-B29B-4CB0-B96D-DE9637A7F993}"/>
    <dgm:cxn modelId="{33F88A9A-903A-45F3-8845-9033A2D0B7B1}" srcId="{035441A8-A89A-479A-82C4-0A2F9335DCB3}" destId="{6A4025E9-DCED-4F35-927B-8994AB0B3707}" srcOrd="3" destOrd="0" parTransId="{05B81516-6F98-459A-A4F6-EB2144C03D49}" sibTransId="{0DCF5DFB-9784-4791-8D4B-6BCC22AFE86E}"/>
    <dgm:cxn modelId="{180450B5-1CCE-4DCA-9630-4CA2656585ED}" type="presOf" srcId="{6A4025E9-DCED-4F35-927B-8994AB0B3707}" destId="{9B0290A8-98EC-4CEF-B508-46A5FB40DACA}" srcOrd="0" destOrd="0" presId="urn:microsoft.com/office/officeart/2005/8/layout/vList2"/>
    <dgm:cxn modelId="{02A94FBB-70B4-41DE-90B1-BE1F3F51BC51}" type="presOf" srcId="{8E8C6351-5E77-485B-907D-64E2CF1E7455}" destId="{964EC5B4-C4F6-44E0-BACD-F4745C7EF218}" srcOrd="0" destOrd="0" presId="urn:microsoft.com/office/officeart/2005/8/layout/vList2"/>
    <dgm:cxn modelId="{A020E7BB-7F5A-4288-8B15-37858B7433EE}" type="presOf" srcId="{E1588188-A44E-4A10-B92B-C10323D9AA5C}" destId="{D96A0B15-EF28-4D01-B517-724B97CBCB0E}" srcOrd="0" destOrd="0" presId="urn:microsoft.com/office/officeart/2005/8/layout/vList2"/>
    <dgm:cxn modelId="{0DB31AD6-A147-40CC-B2CD-F578DA3405A5}" srcId="{035441A8-A89A-479A-82C4-0A2F9335DCB3}" destId="{8E8C6351-5E77-485B-907D-64E2CF1E7455}" srcOrd="0" destOrd="0" parTransId="{4185D580-3DDF-4D2A-9B0A-E84CF0A72613}" sibTransId="{AD24AB52-DF75-4FB5-B9C4-420B4F49B53E}"/>
    <dgm:cxn modelId="{00C9F3E3-F9D2-44C0-87CF-BD8D8795D980}" srcId="{035441A8-A89A-479A-82C4-0A2F9335DCB3}" destId="{03F2DA79-22F7-402D-BB9E-0E088ADD2425}" srcOrd="2" destOrd="0" parTransId="{87753110-4DBE-4A3A-A0B3-3C116D8B0A1C}" sibTransId="{4F10914F-7D9A-43D9-B3E4-FF2425BDD83A}"/>
    <dgm:cxn modelId="{CA7165F5-88F2-4028-9BAC-3C83DA0516C0}" srcId="{035441A8-A89A-479A-82C4-0A2F9335DCB3}" destId="{F790B285-0B37-4E0E-A349-0F8747C5A8B5}" srcOrd="5" destOrd="0" parTransId="{0999786D-81E9-4744-8403-3135899F05D6}" sibTransId="{2AE219A0-C063-4B32-9DCD-1E046D815BF4}"/>
    <dgm:cxn modelId="{808F38A8-7E0A-435B-97B8-970697EBB3AE}" type="presParOf" srcId="{566FAFA0-9BB4-4978-84F4-4F0140219664}" destId="{964EC5B4-C4F6-44E0-BACD-F4745C7EF218}" srcOrd="0" destOrd="0" presId="urn:microsoft.com/office/officeart/2005/8/layout/vList2"/>
    <dgm:cxn modelId="{2BA7815A-DBF2-49CE-BDFC-BC8D9EFFAA82}" type="presParOf" srcId="{566FAFA0-9BB4-4978-84F4-4F0140219664}" destId="{428757FF-F7B8-42E6-8B2B-AA4D5970A686}" srcOrd="1" destOrd="0" presId="urn:microsoft.com/office/officeart/2005/8/layout/vList2"/>
    <dgm:cxn modelId="{254790D9-C811-4D9F-A970-64D7C8CFF2BD}" type="presParOf" srcId="{566FAFA0-9BB4-4978-84F4-4F0140219664}" destId="{C844A869-6526-453E-B63D-CD29BABF0482}" srcOrd="2" destOrd="0" presId="urn:microsoft.com/office/officeart/2005/8/layout/vList2"/>
    <dgm:cxn modelId="{CE60FEF3-FAA7-4B0C-9A57-BB800A98EA34}" type="presParOf" srcId="{566FAFA0-9BB4-4978-84F4-4F0140219664}" destId="{B8BB0A4A-519A-45BC-A49D-083B48B0B07B}" srcOrd="3" destOrd="0" presId="urn:microsoft.com/office/officeart/2005/8/layout/vList2"/>
    <dgm:cxn modelId="{26675B23-8266-47F7-860B-D1B1CBF3153F}" type="presParOf" srcId="{566FAFA0-9BB4-4978-84F4-4F0140219664}" destId="{511597A5-AA27-4729-AD06-C3A9A7E149EB}" srcOrd="4" destOrd="0" presId="urn:microsoft.com/office/officeart/2005/8/layout/vList2"/>
    <dgm:cxn modelId="{24EF2789-DF0B-435A-9275-6E3966FD1C3B}" type="presParOf" srcId="{566FAFA0-9BB4-4978-84F4-4F0140219664}" destId="{42D88A5D-EADC-4DE1-9F5B-403BCA8CF63C}" srcOrd="5" destOrd="0" presId="urn:microsoft.com/office/officeart/2005/8/layout/vList2"/>
    <dgm:cxn modelId="{2668955D-8ADD-49B0-9A69-1027F14FB53B}" type="presParOf" srcId="{566FAFA0-9BB4-4978-84F4-4F0140219664}" destId="{9B0290A8-98EC-4CEF-B508-46A5FB40DACA}" srcOrd="6" destOrd="0" presId="urn:microsoft.com/office/officeart/2005/8/layout/vList2"/>
    <dgm:cxn modelId="{1871467C-39C4-46F4-8B36-AC56D3A02FF7}" type="presParOf" srcId="{566FAFA0-9BB4-4978-84F4-4F0140219664}" destId="{86F2624F-7FEB-4E33-A56F-36F3CA77CFF0}" srcOrd="7" destOrd="0" presId="urn:microsoft.com/office/officeart/2005/8/layout/vList2"/>
    <dgm:cxn modelId="{0B1465DF-B7B7-47A8-A4C5-2D92D66E3D11}" type="presParOf" srcId="{566FAFA0-9BB4-4978-84F4-4F0140219664}" destId="{D96A0B15-EF28-4D01-B517-724B97CBCB0E}" srcOrd="8" destOrd="0" presId="urn:microsoft.com/office/officeart/2005/8/layout/vList2"/>
    <dgm:cxn modelId="{2F138416-F933-459E-B6F3-AAE2CC032DA9}" type="presParOf" srcId="{566FAFA0-9BB4-4978-84F4-4F0140219664}" destId="{6823B6C2-24A0-4E99-8EC6-BB36A9E7FAEC}" srcOrd="9" destOrd="0" presId="urn:microsoft.com/office/officeart/2005/8/layout/vList2"/>
    <dgm:cxn modelId="{E73CDDAB-0F28-4BBF-8D87-54CCC4924CAE}" type="presParOf" srcId="{566FAFA0-9BB4-4978-84F4-4F0140219664}" destId="{7E13A1CC-1022-4921-B1CB-8D4CC2ECBBE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B30E8D9-55B2-4A74-844E-B1434ABF32CA}"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it-IT"/>
        </a:p>
      </dgm:t>
    </dgm:pt>
    <dgm:pt modelId="{BC767FF7-6FBE-44DE-9700-08B81FC7B671}">
      <dgm:prSet custT="1"/>
      <dgm:spPr>
        <a:solidFill>
          <a:srgbClr val="FF9900">
            <a:alpha val="90000"/>
          </a:srgbClr>
        </a:solidFill>
      </dgm:spPr>
      <dgm:t>
        <a:bodyPr/>
        <a:lstStyle/>
        <a:p>
          <a:r>
            <a:rPr lang="it-IT" sz="2400" dirty="0">
              <a:latin typeface="Arial Nova Cond Light" panose="020B0306020202020204" pitchFamily="34" charset="0"/>
            </a:rPr>
            <a:t>Per la realizzazione dell’investimento è concesso un </a:t>
          </a:r>
          <a:r>
            <a:rPr lang="it-IT" sz="2400" b="1" dirty="0">
              <a:latin typeface="Arial Nova Cond Light" panose="020B0306020202020204" pitchFamily="34" charset="0"/>
            </a:rPr>
            <a:t>mutuo agevolato a tasso zero </a:t>
          </a:r>
          <a:r>
            <a:rPr lang="it-IT" sz="2400" dirty="0">
              <a:latin typeface="Arial Nova Cond Light" panose="020B0306020202020204" pitchFamily="34" charset="0"/>
            </a:rPr>
            <a:t>fino a un massimo del 60% delle spese ammissibili, della durata minima di 5 anni e massima di 15 anni</a:t>
          </a:r>
        </a:p>
      </dgm:t>
    </dgm:pt>
    <dgm:pt modelId="{6F920C1A-5E24-4377-94EA-5F838B7E8C5B}" type="parTrans" cxnId="{417EEA13-47AB-4CBE-BE0F-A552F59D8709}">
      <dgm:prSet/>
      <dgm:spPr/>
      <dgm:t>
        <a:bodyPr/>
        <a:lstStyle/>
        <a:p>
          <a:endParaRPr lang="it-IT"/>
        </a:p>
      </dgm:t>
    </dgm:pt>
    <dgm:pt modelId="{5A33AE80-200C-46F3-9DAB-B4EB29E33131}" type="sibTrans" cxnId="{417EEA13-47AB-4CBE-BE0F-A552F59D8709}">
      <dgm:prSet/>
      <dgm:spPr/>
      <dgm:t>
        <a:bodyPr/>
        <a:lstStyle/>
        <a:p>
          <a:endParaRPr lang="it-IT"/>
        </a:p>
      </dgm:t>
    </dgm:pt>
    <dgm:pt modelId="{CF901476-9C71-4C1A-B573-1658A97B646A}">
      <dgm:prSet custT="1"/>
      <dgm:spPr/>
      <dgm:t>
        <a:bodyPr/>
        <a:lstStyle/>
        <a:p>
          <a:r>
            <a:rPr lang="it-IT" sz="1800" dirty="0">
              <a:latin typeface="Arial Nova Cond Light" panose="020B0306020202020204" pitchFamily="34" charset="0"/>
            </a:rPr>
            <a:t>nei limiti sopra indicati, la durata del mutuo è comunque stabilita con riferimento all’ammortamento medio dell’investimento ammesso ed al settore di intervento. </a:t>
          </a:r>
        </a:p>
      </dgm:t>
    </dgm:pt>
    <dgm:pt modelId="{D1341CA8-1A95-4038-AF19-3E8CCF35B2EC}" type="parTrans" cxnId="{5C1CA6C5-C7CE-4598-9BFD-9D301BA4B0AA}">
      <dgm:prSet/>
      <dgm:spPr/>
      <dgm:t>
        <a:bodyPr/>
        <a:lstStyle/>
        <a:p>
          <a:endParaRPr lang="it-IT"/>
        </a:p>
      </dgm:t>
    </dgm:pt>
    <dgm:pt modelId="{7BF2E54E-78B0-4816-86F1-E367CD0C0F99}" type="sibTrans" cxnId="{5C1CA6C5-C7CE-4598-9BFD-9D301BA4B0AA}">
      <dgm:prSet/>
      <dgm:spPr/>
      <dgm:t>
        <a:bodyPr/>
        <a:lstStyle/>
        <a:p>
          <a:endParaRPr lang="it-IT"/>
        </a:p>
      </dgm:t>
    </dgm:pt>
    <dgm:pt modelId="{DB180E92-4220-40F6-93F5-181D98D21B05}">
      <dgm:prSet custT="1"/>
      <dgm:spPr/>
      <dgm:t>
        <a:bodyPr/>
        <a:lstStyle/>
        <a:p>
          <a:r>
            <a:rPr lang="it-IT" sz="1800" dirty="0">
              <a:latin typeface="Arial Nova Cond Light" panose="020B0306020202020204" pitchFamily="34" charset="0"/>
            </a:rPr>
            <a:t>Il mutuo agevolato è rimborsabile in rate costanti posticipate. </a:t>
          </a:r>
        </a:p>
      </dgm:t>
    </dgm:pt>
    <dgm:pt modelId="{965D4D32-FC21-4D9F-BED7-A7A471BA556E}" type="parTrans" cxnId="{0ABC59E1-D78F-4AF6-B4F9-43FF40FF3A9B}">
      <dgm:prSet/>
      <dgm:spPr/>
      <dgm:t>
        <a:bodyPr/>
        <a:lstStyle/>
        <a:p>
          <a:endParaRPr lang="it-IT"/>
        </a:p>
      </dgm:t>
    </dgm:pt>
    <dgm:pt modelId="{FA6EE682-10CE-4BCB-83B4-AFF5BD407328}" type="sibTrans" cxnId="{0ABC59E1-D78F-4AF6-B4F9-43FF40FF3A9B}">
      <dgm:prSet/>
      <dgm:spPr/>
      <dgm:t>
        <a:bodyPr/>
        <a:lstStyle/>
        <a:p>
          <a:endParaRPr lang="it-IT"/>
        </a:p>
      </dgm:t>
    </dgm:pt>
    <dgm:pt modelId="{8D48CB8E-D61E-4602-905A-12377F8816B9}">
      <dgm:prSet/>
      <dgm:spPr>
        <a:solidFill>
          <a:srgbClr val="FF9900">
            <a:alpha val="70000"/>
          </a:srgbClr>
        </a:solidFill>
      </dgm:spPr>
      <dgm:t>
        <a:bodyPr/>
        <a:lstStyle/>
        <a:p>
          <a:r>
            <a:rPr lang="it-IT" dirty="0">
              <a:latin typeface="Arial Nova Cond Light" panose="020B0306020202020204" pitchFamily="34" charset="0"/>
            </a:rPr>
            <a:t>Il </a:t>
          </a:r>
          <a:r>
            <a:rPr lang="it-IT" b="1" dirty="0">
              <a:latin typeface="Arial Nova Cond Light" panose="020B0306020202020204" pitchFamily="34" charset="0"/>
            </a:rPr>
            <a:t>contributo a fondo perduto</a:t>
          </a:r>
          <a:r>
            <a:rPr lang="it-IT" dirty="0">
              <a:latin typeface="Arial Nova Cond Light" panose="020B0306020202020204" pitchFamily="34" charset="0"/>
            </a:rPr>
            <a:t>, previsto per l’intero territorio nazionale, non può superare il 35% delle spese ammissibili</a:t>
          </a:r>
        </a:p>
      </dgm:t>
    </dgm:pt>
    <dgm:pt modelId="{EECD7B73-3E1B-443C-9579-FE4A0E7E20AF}" type="parTrans" cxnId="{A7C2C455-EE98-47A6-991B-DC58A1E36E68}">
      <dgm:prSet/>
      <dgm:spPr/>
      <dgm:t>
        <a:bodyPr/>
        <a:lstStyle/>
        <a:p>
          <a:endParaRPr lang="it-IT"/>
        </a:p>
      </dgm:t>
    </dgm:pt>
    <dgm:pt modelId="{87845BD1-4D0B-485A-A03F-62B82519EBDC}" type="sibTrans" cxnId="{A7C2C455-EE98-47A6-991B-DC58A1E36E68}">
      <dgm:prSet/>
      <dgm:spPr/>
      <dgm:t>
        <a:bodyPr/>
        <a:lstStyle/>
        <a:p>
          <a:endParaRPr lang="it-IT"/>
        </a:p>
      </dgm:t>
    </dgm:pt>
    <dgm:pt modelId="{23756534-2E1A-4A15-B85B-74F5D7D65CE5}">
      <dgm:prSet/>
      <dgm:spPr>
        <a:solidFill>
          <a:srgbClr val="FF9900">
            <a:alpha val="50000"/>
          </a:srgbClr>
        </a:solidFill>
      </dgm:spPr>
      <dgm:t>
        <a:bodyPr/>
        <a:lstStyle/>
        <a:p>
          <a:r>
            <a:rPr lang="it-IT" dirty="0">
              <a:latin typeface="Arial Nova Cond Light" panose="020B0306020202020204" pitchFamily="34" charset="0"/>
            </a:rPr>
            <a:t>Al fine di garantire la realizzazione degli investimenti previsti, l’impresa beneficiaria deve apportare risorse finanziarie di natura privata fino alla concorrenza degli importi necessari alla copertura del fabbisogno finanziario generato dall’intero piano degli investimenti, aumentato dell’IVA</a:t>
          </a:r>
        </a:p>
      </dgm:t>
    </dgm:pt>
    <dgm:pt modelId="{F7D0C6BE-1005-45B1-9A8C-C214171F9DEE}" type="parTrans" cxnId="{D5E6A186-A94C-405C-9806-95BC54D8F060}">
      <dgm:prSet/>
      <dgm:spPr/>
      <dgm:t>
        <a:bodyPr/>
        <a:lstStyle/>
        <a:p>
          <a:endParaRPr lang="it-IT"/>
        </a:p>
      </dgm:t>
    </dgm:pt>
    <dgm:pt modelId="{EF3C79BF-22D3-444A-A631-51F46279E256}" type="sibTrans" cxnId="{D5E6A186-A94C-405C-9806-95BC54D8F060}">
      <dgm:prSet/>
      <dgm:spPr/>
      <dgm:t>
        <a:bodyPr/>
        <a:lstStyle/>
        <a:p>
          <a:endParaRPr lang="it-IT"/>
        </a:p>
      </dgm:t>
    </dgm:pt>
    <dgm:pt modelId="{1EF5D84E-7462-4D97-A182-0F45AD14C9FD}" type="pres">
      <dgm:prSet presAssocID="{FB30E8D9-55B2-4A74-844E-B1434ABF32CA}" presName="linear" presStyleCnt="0">
        <dgm:presLayoutVars>
          <dgm:animLvl val="lvl"/>
          <dgm:resizeHandles val="exact"/>
        </dgm:presLayoutVars>
      </dgm:prSet>
      <dgm:spPr/>
    </dgm:pt>
    <dgm:pt modelId="{50C3A5D7-BF96-4EB9-B95A-75B1FE52B562}" type="pres">
      <dgm:prSet presAssocID="{BC767FF7-6FBE-44DE-9700-08B81FC7B671}" presName="parentText" presStyleLbl="node1" presStyleIdx="0" presStyleCnt="3">
        <dgm:presLayoutVars>
          <dgm:chMax val="0"/>
          <dgm:bulletEnabled val="1"/>
        </dgm:presLayoutVars>
      </dgm:prSet>
      <dgm:spPr/>
    </dgm:pt>
    <dgm:pt modelId="{673A4A36-E1D9-4911-A13C-547B0858F75D}" type="pres">
      <dgm:prSet presAssocID="{BC767FF7-6FBE-44DE-9700-08B81FC7B671}" presName="childText" presStyleLbl="revTx" presStyleIdx="0" presStyleCnt="1">
        <dgm:presLayoutVars>
          <dgm:bulletEnabled val="1"/>
        </dgm:presLayoutVars>
      </dgm:prSet>
      <dgm:spPr/>
    </dgm:pt>
    <dgm:pt modelId="{109F67C7-3750-4415-BC35-AF81D45A9B08}" type="pres">
      <dgm:prSet presAssocID="{8D48CB8E-D61E-4602-905A-12377F8816B9}" presName="parentText" presStyleLbl="node1" presStyleIdx="1" presStyleCnt="3">
        <dgm:presLayoutVars>
          <dgm:chMax val="0"/>
          <dgm:bulletEnabled val="1"/>
        </dgm:presLayoutVars>
      </dgm:prSet>
      <dgm:spPr/>
    </dgm:pt>
    <dgm:pt modelId="{2F57815D-265F-4DF7-ABDB-3A426CFC1233}" type="pres">
      <dgm:prSet presAssocID="{87845BD1-4D0B-485A-A03F-62B82519EBDC}" presName="spacer" presStyleCnt="0"/>
      <dgm:spPr/>
    </dgm:pt>
    <dgm:pt modelId="{8A32405B-EF7E-4D92-BE4C-A89F3D0B7644}" type="pres">
      <dgm:prSet presAssocID="{23756534-2E1A-4A15-B85B-74F5D7D65CE5}" presName="parentText" presStyleLbl="node1" presStyleIdx="2" presStyleCnt="3">
        <dgm:presLayoutVars>
          <dgm:chMax val="0"/>
          <dgm:bulletEnabled val="1"/>
        </dgm:presLayoutVars>
      </dgm:prSet>
      <dgm:spPr/>
    </dgm:pt>
  </dgm:ptLst>
  <dgm:cxnLst>
    <dgm:cxn modelId="{D13DAF0A-3DB5-4D4A-B180-AC7559BF2D26}" type="presOf" srcId="{FB30E8D9-55B2-4A74-844E-B1434ABF32CA}" destId="{1EF5D84E-7462-4D97-A182-0F45AD14C9FD}" srcOrd="0" destOrd="0" presId="urn:microsoft.com/office/officeart/2005/8/layout/vList2"/>
    <dgm:cxn modelId="{417EEA13-47AB-4CBE-BE0F-A552F59D8709}" srcId="{FB30E8D9-55B2-4A74-844E-B1434ABF32CA}" destId="{BC767FF7-6FBE-44DE-9700-08B81FC7B671}" srcOrd="0" destOrd="0" parTransId="{6F920C1A-5E24-4377-94EA-5F838B7E8C5B}" sibTransId="{5A33AE80-200C-46F3-9DAB-B4EB29E33131}"/>
    <dgm:cxn modelId="{736B0D25-515F-4690-96C4-4912B3E61252}" type="presOf" srcId="{CF901476-9C71-4C1A-B573-1658A97B646A}" destId="{673A4A36-E1D9-4911-A13C-547B0858F75D}" srcOrd="0" destOrd="0" presId="urn:microsoft.com/office/officeart/2005/8/layout/vList2"/>
    <dgm:cxn modelId="{D813D463-D4C2-44B4-9819-BCC012CDE189}" type="presOf" srcId="{DB180E92-4220-40F6-93F5-181D98D21B05}" destId="{673A4A36-E1D9-4911-A13C-547B0858F75D}" srcOrd="0" destOrd="1" presId="urn:microsoft.com/office/officeart/2005/8/layout/vList2"/>
    <dgm:cxn modelId="{827F7774-818A-4B23-B1BE-09AED8557483}" type="presOf" srcId="{8D48CB8E-D61E-4602-905A-12377F8816B9}" destId="{109F67C7-3750-4415-BC35-AF81D45A9B08}" srcOrd="0" destOrd="0" presId="urn:microsoft.com/office/officeart/2005/8/layout/vList2"/>
    <dgm:cxn modelId="{A7C2C455-EE98-47A6-991B-DC58A1E36E68}" srcId="{FB30E8D9-55B2-4A74-844E-B1434ABF32CA}" destId="{8D48CB8E-D61E-4602-905A-12377F8816B9}" srcOrd="1" destOrd="0" parTransId="{EECD7B73-3E1B-443C-9579-FE4A0E7E20AF}" sibTransId="{87845BD1-4D0B-485A-A03F-62B82519EBDC}"/>
    <dgm:cxn modelId="{D5E6A186-A94C-405C-9806-95BC54D8F060}" srcId="{FB30E8D9-55B2-4A74-844E-B1434ABF32CA}" destId="{23756534-2E1A-4A15-B85B-74F5D7D65CE5}" srcOrd="2" destOrd="0" parTransId="{F7D0C6BE-1005-45B1-9A8C-C214171F9DEE}" sibTransId="{EF3C79BF-22D3-444A-A631-51F46279E256}"/>
    <dgm:cxn modelId="{0E90EBAE-2648-49CE-A7B7-4942D3E44237}" type="presOf" srcId="{23756534-2E1A-4A15-B85B-74F5D7D65CE5}" destId="{8A32405B-EF7E-4D92-BE4C-A89F3D0B7644}" srcOrd="0" destOrd="0" presId="urn:microsoft.com/office/officeart/2005/8/layout/vList2"/>
    <dgm:cxn modelId="{640476BD-7675-4B92-8EEF-D65AF480C122}" type="presOf" srcId="{BC767FF7-6FBE-44DE-9700-08B81FC7B671}" destId="{50C3A5D7-BF96-4EB9-B95A-75B1FE52B562}" srcOrd="0" destOrd="0" presId="urn:microsoft.com/office/officeart/2005/8/layout/vList2"/>
    <dgm:cxn modelId="{5C1CA6C5-C7CE-4598-9BFD-9D301BA4B0AA}" srcId="{BC767FF7-6FBE-44DE-9700-08B81FC7B671}" destId="{CF901476-9C71-4C1A-B573-1658A97B646A}" srcOrd="0" destOrd="0" parTransId="{D1341CA8-1A95-4038-AF19-3E8CCF35B2EC}" sibTransId="{7BF2E54E-78B0-4816-86F1-E367CD0C0F99}"/>
    <dgm:cxn modelId="{0ABC59E1-D78F-4AF6-B4F9-43FF40FF3A9B}" srcId="{BC767FF7-6FBE-44DE-9700-08B81FC7B671}" destId="{DB180E92-4220-40F6-93F5-181D98D21B05}" srcOrd="1" destOrd="0" parTransId="{965D4D32-FC21-4D9F-BED7-A7A471BA556E}" sibTransId="{FA6EE682-10CE-4BCB-83B4-AFF5BD407328}"/>
    <dgm:cxn modelId="{D080795C-AF06-46FC-8478-6DC9E73BDBA6}" type="presParOf" srcId="{1EF5D84E-7462-4D97-A182-0F45AD14C9FD}" destId="{50C3A5D7-BF96-4EB9-B95A-75B1FE52B562}" srcOrd="0" destOrd="0" presId="urn:microsoft.com/office/officeart/2005/8/layout/vList2"/>
    <dgm:cxn modelId="{877D4DA4-840F-4D36-982E-FE72612B1543}" type="presParOf" srcId="{1EF5D84E-7462-4D97-A182-0F45AD14C9FD}" destId="{673A4A36-E1D9-4911-A13C-547B0858F75D}" srcOrd="1" destOrd="0" presId="urn:microsoft.com/office/officeart/2005/8/layout/vList2"/>
    <dgm:cxn modelId="{F66887FB-3806-452B-BE97-8FB8A26C0108}" type="presParOf" srcId="{1EF5D84E-7462-4D97-A182-0F45AD14C9FD}" destId="{109F67C7-3750-4415-BC35-AF81D45A9B08}" srcOrd="2" destOrd="0" presId="urn:microsoft.com/office/officeart/2005/8/layout/vList2"/>
    <dgm:cxn modelId="{12DEBBE0-59D2-4B3E-A686-D39AAE6F7BCF}" type="presParOf" srcId="{1EF5D84E-7462-4D97-A182-0F45AD14C9FD}" destId="{2F57815D-265F-4DF7-ABDB-3A426CFC1233}" srcOrd="3" destOrd="0" presId="urn:microsoft.com/office/officeart/2005/8/layout/vList2"/>
    <dgm:cxn modelId="{D6938E9F-BC86-4DE3-BBAF-C8448C1DB512}" type="presParOf" srcId="{1EF5D84E-7462-4D97-A182-0F45AD14C9FD}" destId="{8A32405B-EF7E-4D92-BE4C-A89F3D0B764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9F65CE0-65CA-4294-97F5-EE25AFF7B861}"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it-IT"/>
        </a:p>
      </dgm:t>
    </dgm:pt>
    <dgm:pt modelId="{6F3ACF4F-A1B0-42C5-B8AD-B6E24282C5D8}">
      <dgm:prSet custT="1"/>
      <dgm:spPr>
        <a:solidFill>
          <a:srgbClr val="FF9900"/>
        </a:solidFill>
      </dgm:spPr>
      <dgm:t>
        <a:bodyPr/>
        <a:lstStyle/>
        <a:p>
          <a:r>
            <a:rPr lang="it-IT" sz="2400" dirty="0">
              <a:latin typeface="Arial Nova Cond Light" panose="020B0306020202020204" pitchFamily="34" charset="0"/>
            </a:rPr>
            <a:t>L’impresa beneficiaria deve </a:t>
          </a:r>
          <a:r>
            <a:rPr lang="it-IT" sz="2400" b="1" dirty="0">
              <a:latin typeface="Arial Nova Cond Light" panose="020B0306020202020204" pitchFamily="34" charset="0"/>
            </a:rPr>
            <a:t>fornire</a:t>
          </a:r>
          <a:r>
            <a:rPr lang="it-IT" sz="2400" dirty="0">
              <a:latin typeface="Arial Nova Cond Light" panose="020B0306020202020204" pitchFamily="34" charset="0"/>
            </a:rPr>
            <a:t> </a:t>
          </a:r>
          <a:r>
            <a:rPr lang="it-IT" sz="2400" b="1" dirty="0">
              <a:latin typeface="Arial Nova Cond Light" panose="020B0306020202020204" pitchFamily="34" charset="0"/>
            </a:rPr>
            <a:t>garanzie</a:t>
          </a:r>
          <a:r>
            <a:rPr lang="it-IT" sz="2400" dirty="0">
              <a:latin typeface="Arial Nova Cond Light" panose="020B0306020202020204" pitchFamily="34" charset="0"/>
            </a:rPr>
            <a:t> sui beni immobili il cui </a:t>
          </a:r>
          <a:r>
            <a:rPr lang="it-IT" sz="2400" b="1" dirty="0">
              <a:latin typeface="Arial Nova Cond Light" panose="020B0306020202020204" pitchFamily="34" charset="0"/>
            </a:rPr>
            <a:t>valore di mercato sia pari al 100% del mutuo agevolato concesso</a:t>
          </a:r>
          <a:r>
            <a:rPr lang="it-IT" sz="2400" dirty="0">
              <a:latin typeface="Arial Nova Cond Light" panose="020B0306020202020204" pitchFamily="34" charset="0"/>
            </a:rPr>
            <a:t>, acquisibili nell’ambito degli investimenti da realizzare, per una durata almeno pari a quella del mutuo agevolato concesso dall’ISMEA</a:t>
          </a:r>
        </a:p>
      </dgm:t>
    </dgm:pt>
    <dgm:pt modelId="{2FFC296E-2297-411E-AFDA-7D7EAF408438}" type="parTrans" cxnId="{F68C4049-4D6E-49C1-B011-2B8A2C5951D3}">
      <dgm:prSet/>
      <dgm:spPr/>
      <dgm:t>
        <a:bodyPr/>
        <a:lstStyle/>
        <a:p>
          <a:endParaRPr lang="it-IT"/>
        </a:p>
      </dgm:t>
    </dgm:pt>
    <dgm:pt modelId="{97CB05D2-74CB-4421-8D72-D96998AA6C9B}" type="sibTrans" cxnId="{F68C4049-4D6E-49C1-B011-2B8A2C5951D3}">
      <dgm:prSet/>
      <dgm:spPr/>
      <dgm:t>
        <a:bodyPr/>
        <a:lstStyle/>
        <a:p>
          <a:endParaRPr lang="it-IT"/>
        </a:p>
      </dgm:t>
    </dgm:pt>
    <dgm:pt modelId="{593CFF94-2351-43A5-82CD-BF454423E7B1}">
      <dgm:prSet custT="1"/>
      <dgm:spPr/>
      <dgm:t>
        <a:bodyPr/>
        <a:lstStyle/>
        <a:p>
          <a:r>
            <a:rPr lang="it-IT" sz="2000" b="1" dirty="0">
              <a:latin typeface="Arial Nova Cond Light" panose="020B0306020202020204" pitchFamily="34" charset="0"/>
            </a:rPr>
            <a:t>garanzie ipotecarie di primo grado </a:t>
          </a:r>
          <a:r>
            <a:rPr lang="it-IT" sz="2000" dirty="0">
              <a:latin typeface="Arial Nova Cond Light" panose="020B0306020202020204" pitchFamily="34" charset="0"/>
            </a:rPr>
            <a:t>su beni oggetto di agevolazioni oppure su altri beni della beneficiaria o di terzi;</a:t>
          </a:r>
        </a:p>
      </dgm:t>
    </dgm:pt>
    <dgm:pt modelId="{D39B745B-9BC7-48E7-B502-747A620B18FC}" type="parTrans" cxnId="{B528AA33-EB64-4388-8A87-CBCD75F07F20}">
      <dgm:prSet/>
      <dgm:spPr/>
      <dgm:t>
        <a:bodyPr/>
        <a:lstStyle/>
        <a:p>
          <a:endParaRPr lang="it-IT"/>
        </a:p>
      </dgm:t>
    </dgm:pt>
    <dgm:pt modelId="{59EE3B11-289E-4734-8757-90C34A9ED549}" type="sibTrans" cxnId="{B528AA33-EB64-4388-8A87-CBCD75F07F20}">
      <dgm:prSet/>
      <dgm:spPr/>
      <dgm:t>
        <a:bodyPr/>
        <a:lstStyle/>
        <a:p>
          <a:endParaRPr lang="it-IT"/>
        </a:p>
      </dgm:t>
    </dgm:pt>
    <dgm:pt modelId="{765EB174-524C-41CB-BF29-09B58A9F1AF8}">
      <dgm:prSet custT="1"/>
      <dgm:spPr/>
      <dgm:t>
        <a:bodyPr/>
        <a:lstStyle/>
        <a:p>
          <a:r>
            <a:rPr lang="it-IT" sz="2000" dirty="0">
              <a:latin typeface="Arial Nova Cond Light" panose="020B0306020202020204" pitchFamily="34" charset="0"/>
            </a:rPr>
            <a:t>in alternativa o in aggiunta all’ipoteca, </a:t>
          </a:r>
          <a:r>
            <a:rPr lang="it-IT" sz="2000" b="1" dirty="0">
              <a:latin typeface="Arial Nova Cond Light" panose="020B0306020202020204" pitchFamily="34" charset="0"/>
            </a:rPr>
            <a:t>fideiussione bancaria o assicurativa a prima richiesta</a:t>
          </a:r>
          <a:endParaRPr lang="it-IT" sz="2000" dirty="0">
            <a:latin typeface="Arial Nova Cond Light" panose="020B0306020202020204" pitchFamily="34" charset="0"/>
          </a:endParaRPr>
        </a:p>
      </dgm:t>
    </dgm:pt>
    <dgm:pt modelId="{24EFF856-85F0-485F-ADF3-E1672926F6E7}" type="parTrans" cxnId="{AFB3F204-47C8-496C-BC94-953F1362C4C4}">
      <dgm:prSet/>
      <dgm:spPr/>
      <dgm:t>
        <a:bodyPr/>
        <a:lstStyle/>
        <a:p>
          <a:endParaRPr lang="it-IT"/>
        </a:p>
      </dgm:t>
    </dgm:pt>
    <dgm:pt modelId="{604B194E-3E5C-4DF7-A347-CEA49F571D86}" type="sibTrans" cxnId="{AFB3F204-47C8-496C-BC94-953F1362C4C4}">
      <dgm:prSet/>
      <dgm:spPr/>
      <dgm:t>
        <a:bodyPr/>
        <a:lstStyle/>
        <a:p>
          <a:endParaRPr lang="it-IT"/>
        </a:p>
      </dgm:t>
    </dgm:pt>
    <dgm:pt modelId="{F6B1F6AD-FF6E-4F98-B999-FF090B1A6EF5}">
      <dgm:prSet/>
      <dgm:spPr>
        <a:solidFill>
          <a:srgbClr val="FF9900">
            <a:alpha val="75000"/>
          </a:srgbClr>
        </a:solidFill>
      </dgm:spPr>
      <dgm:t>
        <a:bodyPr/>
        <a:lstStyle/>
        <a:p>
          <a:pPr algn="just"/>
          <a:r>
            <a:rPr lang="it-IT" dirty="0">
              <a:latin typeface="Arial Nova Cond Light" panose="020B0306020202020204" pitchFamily="34" charset="0"/>
            </a:rPr>
            <a:t>L’impresa beneficiaria è, inoltre, obbligata a stipulare idonee </a:t>
          </a:r>
          <a:r>
            <a:rPr lang="it-IT" b="1" dirty="0">
              <a:latin typeface="Arial Nova Cond Light" panose="020B0306020202020204" pitchFamily="34" charset="0"/>
            </a:rPr>
            <a:t>polizze assicurative </a:t>
          </a:r>
          <a:r>
            <a:rPr lang="it-IT" dirty="0">
              <a:latin typeface="Arial Nova Cond Light" panose="020B0306020202020204" pitchFamily="34" charset="0"/>
            </a:rPr>
            <a:t>sui beni oggetto di agevolazioni e sui beni concessi in garanzia, secondo le modalità e i termini stabiliti nel contratto di concessione delle agevolazioni. Le predette polizze dovranno contenere il vincolo del beneficio a favore di ISMEA</a:t>
          </a:r>
        </a:p>
      </dgm:t>
    </dgm:pt>
    <dgm:pt modelId="{240FC214-BC84-4593-BE73-6457598E0333}" type="parTrans" cxnId="{CD606462-DA27-4A52-9A9C-C6C6F825BF59}">
      <dgm:prSet/>
      <dgm:spPr/>
      <dgm:t>
        <a:bodyPr/>
        <a:lstStyle/>
        <a:p>
          <a:endParaRPr lang="it-IT"/>
        </a:p>
      </dgm:t>
    </dgm:pt>
    <dgm:pt modelId="{4D63109F-CDBF-4CF2-8172-8019A8171DD8}" type="sibTrans" cxnId="{CD606462-DA27-4A52-9A9C-C6C6F825BF59}">
      <dgm:prSet/>
      <dgm:spPr/>
      <dgm:t>
        <a:bodyPr/>
        <a:lstStyle/>
        <a:p>
          <a:endParaRPr lang="it-IT"/>
        </a:p>
      </dgm:t>
    </dgm:pt>
    <dgm:pt modelId="{BFC87BEB-B546-4223-B11B-3E082F2D964E}">
      <dgm:prSet custT="1"/>
      <dgm:spPr>
        <a:solidFill>
          <a:srgbClr val="FF9900">
            <a:alpha val="50000"/>
          </a:srgbClr>
        </a:solidFill>
      </dgm:spPr>
      <dgm:t>
        <a:bodyPr/>
        <a:lstStyle/>
        <a:p>
          <a:r>
            <a:rPr lang="it-IT" sz="2400" dirty="0">
              <a:latin typeface="Arial Nova Cond Light" panose="020B0306020202020204" pitchFamily="34" charset="0"/>
            </a:rPr>
            <a:t>La struttura </a:t>
          </a:r>
          <a:r>
            <a:rPr lang="it-IT" sz="2400" dirty="0" err="1">
              <a:latin typeface="Arial Nova Cond Light" panose="020B0306020202020204" pitchFamily="34" charset="0"/>
            </a:rPr>
            <a:t>garantuale</a:t>
          </a:r>
          <a:r>
            <a:rPr lang="it-IT" sz="2400" dirty="0">
              <a:latin typeface="Arial Nova Cond Light" panose="020B0306020202020204" pitchFamily="34" charset="0"/>
            </a:rPr>
            <a:t> proposta dall’impresa beneficiaria è soggetta a insindacabile giudizio di ISMEA</a:t>
          </a:r>
        </a:p>
      </dgm:t>
    </dgm:pt>
    <dgm:pt modelId="{B0D2B51A-B5AD-4CD9-B5D4-A6B151CFA81B}" type="parTrans" cxnId="{A9A0F1C9-0A33-453C-B579-0ADB638037CA}">
      <dgm:prSet/>
      <dgm:spPr/>
      <dgm:t>
        <a:bodyPr/>
        <a:lstStyle/>
        <a:p>
          <a:endParaRPr lang="it-IT"/>
        </a:p>
      </dgm:t>
    </dgm:pt>
    <dgm:pt modelId="{DD51411A-35AA-46FE-9785-6FDF112DDE34}" type="sibTrans" cxnId="{A9A0F1C9-0A33-453C-B579-0ADB638037CA}">
      <dgm:prSet/>
      <dgm:spPr/>
      <dgm:t>
        <a:bodyPr/>
        <a:lstStyle/>
        <a:p>
          <a:endParaRPr lang="it-IT"/>
        </a:p>
      </dgm:t>
    </dgm:pt>
    <dgm:pt modelId="{0B50F7BF-1AC4-4965-998E-62CCE64F9FE9}">
      <dgm:prSet custT="1"/>
      <dgm:spPr/>
      <dgm:t>
        <a:bodyPr/>
        <a:lstStyle/>
        <a:p>
          <a:pPr>
            <a:buNone/>
          </a:pPr>
          <a:r>
            <a:rPr lang="it-IT" sz="2000" dirty="0">
              <a:latin typeface="Arial Nova Cond Light" panose="020B0306020202020204" pitchFamily="34" charset="0"/>
            </a:rPr>
            <a:t>SONO AMMISSIBILI:</a:t>
          </a:r>
        </a:p>
      </dgm:t>
    </dgm:pt>
    <dgm:pt modelId="{4A229935-0DA5-40EC-AF64-C01BAFA3AF9F}" type="sibTrans" cxnId="{383ECD96-25C7-404F-82CF-8E7E71980314}">
      <dgm:prSet/>
      <dgm:spPr/>
      <dgm:t>
        <a:bodyPr/>
        <a:lstStyle/>
        <a:p>
          <a:endParaRPr lang="it-IT"/>
        </a:p>
      </dgm:t>
    </dgm:pt>
    <dgm:pt modelId="{9A099AD9-B056-432E-8BDD-B630A3312E53}" type="parTrans" cxnId="{383ECD96-25C7-404F-82CF-8E7E71980314}">
      <dgm:prSet/>
      <dgm:spPr/>
      <dgm:t>
        <a:bodyPr/>
        <a:lstStyle/>
        <a:p>
          <a:endParaRPr lang="it-IT"/>
        </a:p>
      </dgm:t>
    </dgm:pt>
    <dgm:pt modelId="{2696F6DB-17F5-480E-8909-EFE29477DB4A}">
      <dgm:prSet custT="1"/>
      <dgm:spPr>
        <a:solidFill>
          <a:srgbClr val="FF9900"/>
        </a:solidFill>
      </dgm:spPr>
      <dgm:t>
        <a:bodyPr/>
        <a:lstStyle/>
        <a:p>
          <a:endParaRPr lang="it-IT" sz="2400" dirty="0">
            <a:latin typeface="Arial Nova Cond Light" panose="020B0306020202020204" pitchFamily="34" charset="0"/>
          </a:endParaRPr>
        </a:p>
      </dgm:t>
    </dgm:pt>
    <dgm:pt modelId="{A7A6402B-BD4F-4330-BDE2-545136F8470B}" type="sibTrans" cxnId="{C34B8348-03D0-4317-8EDD-B6F5F7EACAB8}">
      <dgm:prSet/>
      <dgm:spPr/>
      <dgm:t>
        <a:bodyPr/>
        <a:lstStyle/>
        <a:p>
          <a:endParaRPr lang="it-IT"/>
        </a:p>
      </dgm:t>
    </dgm:pt>
    <dgm:pt modelId="{73136CD9-A98B-4FD0-9CF6-503DFCA67ED6}" type="parTrans" cxnId="{C34B8348-03D0-4317-8EDD-B6F5F7EACAB8}">
      <dgm:prSet/>
      <dgm:spPr/>
      <dgm:t>
        <a:bodyPr/>
        <a:lstStyle/>
        <a:p>
          <a:endParaRPr lang="it-IT"/>
        </a:p>
      </dgm:t>
    </dgm:pt>
    <dgm:pt modelId="{C232CCA1-4C9B-4FB0-A05C-FDCA3AB8A7EC}">
      <dgm:prSet custT="1"/>
      <dgm:spPr/>
      <dgm:t>
        <a:bodyPr/>
        <a:lstStyle/>
        <a:p>
          <a:pPr>
            <a:buNone/>
          </a:pPr>
          <a:endParaRPr lang="it-IT" sz="2000" dirty="0">
            <a:latin typeface="Arial Nova Cond Light" panose="020B0306020202020204" pitchFamily="34" charset="0"/>
          </a:endParaRPr>
        </a:p>
      </dgm:t>
    </dgm:pt>
    <dgm:pt modelId="{C990C6AE-C617-48F2-BA6E-0C5DF94020BE}" type="parTrans" cxnId="{130B7A79-4117-4189-8E4F-2C4D4B2114C1}">
      <dgm:prSet/>
      <dgm:spPr/>
      <dgm:t>
        <a:bodyPr/>
        <a:lstStyle/>
        <a:p>
          <a:endParaRPr lang="it-IT"/>
        </a:p>
      </dgm:t>
    </dgm:pt>
    <dgm:pt modelId="{045C989A-E25F-4203-9185-D984CCA003E8}" type="sibTrans" cxnId="{130B7A79-4117-4189-8E4F-2C4D4B2114C1}">
      <dgm:prSet/>
      <dgm:spPr/>
      <dgm:t>
        <a:bodyPr/>
        <a:lstStyle/>
        <a:p>
          <a:endParaRPr lang="it-IT"/>
        </a:p>
      </dgm:t>
    </dgm:pt>
    <dgm:pt modelId="{AD58E208-A30B-4A38-AC19-D58D4E27E7DF}" type="pres">
      <dgm:prSet presAssocID="{29F65CE0-65CA-4294-97F5-EE25AFF7B861}" presName="linear" presStyleCnt="0">
        <dgm:presLayoutVars>
          <dgm:animLvl val="lvl"/>
          <dgm:resizeHandles val="exact"/>
        </dgm:presLayoutVars>
      </dgm:prSet>
      <dgm:spPr/>
    </dgm:pt>
    <dgm:pt modelId="{6752F1A2-4395-4AEE-A048-0536934A7570}" type="pres">
      <dgm:prSet presAssocID="{6F3ACF4F-A1B0-42C5-B8AD-B6E24282C5D8}" presName="parentText" presStyleLbl="node1" presStyleIdx="0" presStyleCnt="4" custLinFactNeighborY="78717">
        <dgm:presLayoutVars>
          <dgm:chMax val="0"/>
          <dgm:bulletEnabled val="1"/>
        </dgm:presLayoutVars>
      </dgm:prSet>
      <dgm:spPr/>
    </dgm:pt>
    <dgm:pt modelId="{B24CAF3F-7974-4B19-9C56-0A9F337A6003}" type="pres">
      <dgm:prSet presAssocID="{97CB05D2-74CB-4421-8D72-D96998AA6C9B}" presName="spacer" presStyleCnt="0"/>
      <dgm:spPr/>
    </dgm:pt>
    <dgm:pt modelId="{ABFD55A6-C651-488D-A7D9-374891442263}" type="pres">
      <dgm:prSet presAssocID="{2696F6DB-17F5-480E-8909-EFE29477DB4A}" presName="parentText" presStyleLbl="node1" presStyleIdx="1" presStyleCnt="4" custScaleY="3489" custLinFactNeighborX="-1026" custLinFactNeighborY="12375">
        <dgm:presLayoutVars>
          <dgm:chMax val="0"/>
          <dgm:bulletEnabled val="1"/>
        </dgm:presLayoutVars>
      </dgm:prSet>
      <dgm:spPr/>
    </dgm:pt>
    <dgm:pt modelId="{6917881D-D869-41B3-99CA-1C5D2475AA09}" type="pres">
      <dgm:prSet presAssocID="{2696F6DB-17F5-480E-8909-EFE29477DB4A}" presName="childText" presStyleLbl="revTx" presStyleIdx="0" presStyleCnt="1" custLinFactNeighborY="11072">
        <dgm:presLayoutVars>
          <dgm:bulletEnabled val="1"/>
        </dgm:presLayoutVars>
      </dgm:prSet>
      <dgm:spPr/>
    </dgm:pt>
    <dgm:pt modelId="{076D8A76-7FE5-4384-8A36-45D3763E219F}" type="pres">
      <dgm:prSet presAssocID="{F6B1F6AD-FF6E-4F98-B999-FF090B1A6EF5}" presName="parentText" presStyleLbl="node1" presStyleIdx="2" presStyleCnt="4" custLinFactY="15793" custLinFactNeighborY="100000">
        <dgm:presLayoutVars>
          <dgm:chMax val="0"/>
          <dgm:bulletEnabled val="1"/>
        </dgm:presLayoutVars>
      </dgm:prSet>
      <dgm:spPr/>
    </dgm:pt>
    <dgm:pt modelId="{3E1BA7DD-9342-40F0-988D-0F4067E9A6DD}" type="pres">
      <dgm:prSet presAssocID="{4D63109F-CDBF-4CF2-8172-8019A8171DD8}" presName="spacer" presStyleCnt="0"/>
      <dgm:spPr/>
    </dgm:pt>
    <dgm:pt modelId="{1590F99B-E59F-45BA-84AF-2E06F746ED62}" type="pres">
      <dgm:prSet presAssocID="{BFC87BEB-B546-4223-B11B-3E082F2D964E}" presName="parentText" presStyleLbl="node1" presStyleIdx="3" presStyleCnt="4" custScaleY="62327" custLinFactY="13282" custLinFactNeighborY="100000">
        <dgm:presLayoutVars>
          <dgm:chMax val="0"/>
          <dgm:bulletEnabled val="1"/>
        </dgm:presLayoutVars>
      </dgm:prSet>
      <dgm:spPr/>
    </dgm:pt>
  </dgm:ptLst>
  <dgm:cxnLst>
    <dgm:cxn modelId="{AFB3F204-47C8-496C-BC94-953F1362C4C4}" srcId="{2696F6DB-17F5-480E-8909-EFE29477DB4A}" destId="{765EB174-524C-41CB-BF29-09B58A9F1AF8}" srcOrd="3" destOrd="0" parTransId="{24EFF856-85F0-485F-ADF3-E1672926F6E7}" sibTransId="{604B194E-3E5C-4DF7-A347-CEA49F571D86}"/>
    <dgm:cxn modelId="{5230322A-1A8F-41F7-BF37-FFBD9BA76DFB}" type="presOf" srcId="{6F3ACF4F-A1B0-42C5-B8AD-B6E24282C5D8}" destId="{6752F1A2-4395-4AEE-A048-0536934A7570}" srcOrd="0" destOrd="0" presId="urn:microsoft.com/office/officeart/2005/8/layout/vList2"/>
    <dgm:cxn modelId="{8E43A22F-EC8E-4142-8C8D-1F39ED1AE19F}" type="presOf" srcId="{765EB174-524C-41CB-BF29-09B58A9F1AF8}" destId="{6917881D-D869-41B3-99CA-1C5D2475AA09}" srcOrd="0" destOrd="3" presId="urn:microsoft.com/office/officeart/2005/8/layout/vList2"/>
    <dgm:cxn modelId="{B528AA33-EB64-4388-8A87-CBCD75F07F20}" srcId="{2696F6DB-17F5-480E-8909-EFE29477DB4A}" destId="{593CFF94-2351-43A5-82CD-BF454423E7B1}" srcOrd="2" destOrd="0" parTransId="{D39B745B-9BC7-48E7-B502-747A620B18FC}" sibTransId="{59EE3B11-289E-4734-8757-90C34A9ED549}"/>
    <dgm:cxn modelId="{0CA2E835-7204-4DE3-A1BF-8926689B5036}" type="presOf" srcId="{BFC87BEB-B546-4223-B11B-3E082F2D964E}" destId="{1590F99B-E59F-45BA-84AF-2E06F746ED62}" srcOrd="0" destOrd="0" presId="urn:microsoft.com/office/officeart/2005/8/layout/vList2"/>
    <dgm:cxn modelId="{A312203E-8C89-4157-9FB4-541B244262AD}" type="presOf" srcId="{F6B1F6AD-FF6E-4F98-B999-FF090B1A6EF5}" destId="{076D8A76-7FE5-4384-8A36-45D3763E219F}" srcOrd="0" destOrd="0" presId="urn:microsoft.com/office/officeart/2005/8/layout/vList2"/>
    <dgm:cxn modelId="{CD606462-DA27-4A52-9A9C-C6C6F825BF59}" srcId="{29F65CE0-65CA-4294-97F5-EE25AFF7B861}" destId="{F6B1F6AD-FF6E-4F98-B999-FF090B1A6EF5}" srcOrd="2" destOrd="0" parTransId="{240FC214-BC84-4593-BE73-6457598E0333}" sibTransId="{4D63109F-CDBF-4CF2-8172-8019A8171DD8}"/>
    <dgm:cxn modelId="{32B97768-0AD8-40AF-BA6E-D2E5FB9D366F}" type="presOf" srcId="{2696F6DB-17F5-480E-8909-EFE29477DB4A}" destId="{ABFD55A6-C651-488D-A7D9-374891442263}" srcOrd="0" destOrd="0" presId="urn:microsoft.com/office/officeart/2005/8/layout/vList2"/>
    <dgm:cxn modelId="{C34B8348-03D0-4317-8EDD-B6F5F7EACAB8}" srcId="{29F65CE0-65CA-4294-97F5-EE25AFF7B861}" destId="{2696F6DB-17F5-480E-8909-EFE29477DB4A}" srcOrd="1" destOrd="0" parTransId="{73136CD9-A98B-4FD0-9CF6-503DFCA67ED6}" sibTransId="{A7A6402B-BD4F-4330-BDE2-545136F8470B}"/>
    <dgm:cxn modelId="{F68C4049-4D6E-49C1-B011-2B8A2C5951D3}" srcId="{29F65CE0-65CA-4294-97F5-EE25AFF7B861}" destId="{6F3ACF4F-A1B0-42C5-B8AD-B6E24282C5D8}" srcOrd="0" destOrd="0" parTransId="{2FFC296E-2297-411E-AFDA-7D7EAF408438}" sibTransId="{97CB05D2-74CB-4421-8D72-D96998AA6C9B}"/>
    <dgm:cxn modelId="{03793C6C-CFF7-41BC-8475-EEC86F1C03CA}" type="presOf" srcId="{593CFF94-2351-43A5-82CD-BF454423E7B1}" destId="{6917881D-D869-41B3-99CA-1C5D2475AA09}" srcOrd="0" destOrd="2" presId="urn:microsoft.com/office/officeart/2005/8/layout/vList2"/>
    <dgm:cxn modelId="{4E16A972-23D7-44A4-A915-A228A2ADB8AC}" type="presOf" srcId="{29F65CE0-65CA-4294-97F5-EE25AFF7B861}" destId="{AD58E208-A30B-4A38-AC19-D58D4E27E7DF}" srcOrd="0" destOrd="0" presId="urn:microsoft.com/office/officeart/2005/8/layout/vList2"/>
    <dgm:cxn modelId="{130B7A79-4117-4189-8E4F-2C4D4B2114C1}" srcId="{2696F6DB-17F5-480E-8909-EFE29477DB4A}" destId="{C232CCA1-4C9B-4FB0-A05C-FDCA3AB8A7EC}" srcOrd="0" destOrd="0" parTransId="{C990C6AE-C617-48F2-BA6E-0C5DF94020BE}" sibTransId="{045C989A-E25F-4203-9185-D984CCA003E8}"/>
    <dgm:cxn modelId="{383ECD96-25C7-404F-82CF-8E7E71980314}" srcId="{2696F6DB-17F5-480E-8909-EFE29477DB4A}" destId="{0B50F7BF-1AC4-4965-998E-62CCE64F9FE9}" srcOrd="1" destOrd="0" parTransId="{9A099AD9-B056-432E-8BDD-B630A3312E53}" sibTransId="{4A229935-0DA5-40EC-AF64-C01BAFA3AF9F}"/>
    <dgm:cxn modelId="{61B239AA-F648-4FCE-BD9E-E86145CAAF8A}" type="presOf" srcId="{C232CCA1-4C9B-4FB0-A05C-FDCA3AB8A7EC}" destId="{6917881D-D869-41B3-99CA-1C5D2475AA09}" srcOrd="0" destOrd="0" presId="urn:microsoft.com/office/officeart/2005/8/layout/vList2"/>
    <dgm:cxn modelId="{A9A0F1C9-0A33-453C-B579-0ADB638037CA}" srcId="{29F65CE0-65CA-4294-97F5-EE25AFF7B861}" destId="{BFC87BEB-B546-4223-B11B-3E082F2D964E}" srcOrd="3" destOrd="0" parTransId="{B0D2B51A-B5AD-4CD9-B5D4-A6B151CFA81B}" sibTransId="{DD51411A-35AA-46FE-9785-6FDF112DDE34}"/>
    <dgm:cxn modelId="{950A73FE-DE5D-450B-9ABB-44CE908C2FB8}" type="presOf" srcId="{0B50F7BF-1AC4-4965-998E-62CCE64F9FE9}" destId="{6917881D-D869-41B3-99CA-1C5D2475AA09}" srcOrd="0" destOrd="1" presId="urn:microsoft.com/office/officeart/2005/8/layout/vList2"/>
    <dgm:cxn modelId="{72ACD362-B358-4EF3-BE52-615014BA8125}" type="presParOf" srcId="{AD58E208-A30B-4A38-AC19-D58D4E27E7DF}" destId="{6752F1A2-4395-4AEE-A048-0536934A7570}" srcOrd="0" destOrd="0" presId="urn:microsoft.com/office/officeart/2005/8/layout/vList2"/>
    <dgm:cxn modelId="{CE3FF97D-8167-4B1E-9500-E7AF450B99E0}" type="presParOf" srcId="{AD58E208-A30B-4A38-AC19-D58D4E27E7DF}" destId="{B24CAF3F-7974-4B19-9C56-0A9F337A6003}" srcOrd="1" destOrd="0" presId="urn:microsoft.com/office/officeart/2005/8/layout/vList2"/>
    <dgm:cxn modelId="{F21C54E7-199C-4B14-BAB5-47CFB88DE36C}" type="presParOf" srcId="{AD58E208-A30B-4A38-AC19-D58D4E27E7DF}" destId="{ABFD55A6-C651-488D-A7D9-374891442263}" srcOrd="2" destOrd="0" presId="urn:microsoft.com/office/officeart/2005/8/layout/vList2"/>
    <dgm:cxn modelId="{4507A4FD-95A4-42DE-8BB3-6452DA924D15}" type="presParOf" srcId="{AD58E208-A30B-4A38-AC19-D58D4E27E7DF}" destId="{6917881D-D869-41B3-99CA-1C5D2475AA09}" srcOrd="3" destOrd="0" presId="urn:microsoft.com/office/officeart/2005/8/layout/vList2"/>
    <dgm:cxn modelId="{65154F65-A25F-477F-B87A-B8F3CC2B47D1}" type="presParOf" srcId="{AD58E208-A30B-4A38-AC19-D58D4E27E7DF}" destId="{076D8A76-7FE5-4384-8A36-45D3763E219F}" srcOrd="4" destOrd="0" presId="urn:microsoft.com/office/officeart/2005/8/layout/vList2"/>
    <dgm:cxn modelId="{DB3E79BC-AAE4-42AB-BBDC-8E66311C24FB}" type="presParOf" srcId="{AD58E208-A30B-4A38-AC19-D58D4E27E7DF}" destId="{3E1BA7DD-9342-40F0-988D-0F4067E9A6DD}" srcOrd="5" destOrd="0" presId="urn:microsoft.com/office/officeart/2005/8/layout/vList2"/>
    <dgm:cxn modelId="{E0C3E6B3-3A4D-43CA-83F8-4874BFC85991}" type="presParOf" srcId="{AD58E208-A30B-4A38-AC19-D58D4E27E7DF}" destId="{1590F99B-E59F-45BA-84AF-2E06F746ED6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6D23955-111C-4290-A73D-8381A0B5DDCC}"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it-IT"/>
        </a:p>
      </dgm:t>
    </dgm:pt>
    <dgm:pt modelId="{0322CB77-70E8-4D66-98E1-663E843DC188}">
      <dgm:prSet custT="1"/>
      <dgm:spPr>
        <a:solidFill>
          <a:srgbClr val="FF9900"/>
        </a:solidFill>
      </dgm:spPr>
      <dgm:t>
        <a:bodyPr/>
        <a:lstStyle/>
        <a:p>
          <a:r>
            <a:rPr lang="it-IT" sz="1600" dirty="0">
              <a:latin typeface="Arial Nova Cond Light" panose="020B0306020202020204" pitchFamily="34" charset="0"/>
            </a:rPr>
            <a:t>Le imprese che intendono accedere alle agevolazioni devono trasmettere ad ISMEA, attraverso il </a:t>
          </a:r>
          <a:r>
            <a:rPr lang="it-IT" sz="1600" b="1" dirty="0">
              <a:latin typeface="Arial Nova Cond Light" panose="020B0306020202020204" pitchFamily="34" charset="0"/>
            </a:rPr>
            <a:t>Portale </a:t>
          </a:r>
          <a:r>
            <a:rPr lang="it-IT" sz="1600" dirty="0">
              <a:latin typeface="Arial Nova Cond Light" panose="020B0306020202020204" pitchFamily="34" charset="0"/>
            </a:rPr>
            <a:t>dedicato, apposita domanda, previo accreditamento.</a:t>
          </a:r>
        </a:p>
      </dgm:t>
    </dgm:pt>
    <dgm:pt modelId="{467D5894-003D-4DE6-AF3E-1DA12DD289A7}" type="parTrans" cxnId="{9ADB3CC5-ECBD-4184-96CE-6DB34AC7A390}">
      <dgm:prSet/>
      <dgm:spPr/>
      <dgm:t>
        <a:bodyPr/>
        <a:lstStyle/>
        <a:p>
          <a:endParaRPr lang="it-IT"/>
        </a:p>
      </dgm:t>
    </dgm:pt>
    <dgm:pt modelId="{73CADC6B-C969-4C14-8339-70141AAC6AFC}" type="sibTrans" cxnId="{9ADB3CC5-ECBD-4184-96CE-6DB34AC7A390}">
      <dgm:prSet/>
      <dgm:spPr/>
      <dgm:t>
        <a:bodyPr/>
        <a:lstStyle/>
        <a:p>
          <a:endParaRPr lang="it-IT"/>
        </a:p>
      </dgm:t>
    </dgm:pt>
    <dgm:pt modelId="{13FF84F5-F600-4EFF-8462-C803412A9418}">
      <dgm:prSet custT="1"/>
      <dgm:spPr>
        <a:solidFill>
          <a:srgbClr val="FF9900"/>
        </a:solidFill>
      </dgm:spPr>
      <dgm:t>
        <a:bodyPr/>
        <a:lstStyle/>
        <a:p>
          <a:r>
            <a:rPr lang="it-IT" sz="1600" dirty="0">
              <a:latin typeface="Arial Nova Cond Light" panose="020B0306020202020204" pitchFamily="34" charset="0"/>
            </a:rPr>
            <a:t>Per ottenere l’accreditamento, è necessario attivare la procedura di registrazione. L’accreditamento ha luogo esclusivamente tramite PEC (posta elettronica certificata). Una volta effettuata, la registrazione consente all’utente di accedere all’area del portale dedicata alla compilazione ed alla gestione delle domande on-line.</a:t>
          </a:r>
        </a:p>
      </dgm:t>
    </dgm:pt>
    <dgm:pt modelId="{07EC5D31-04C4-4EC4-A62A-5AB92984B2B1}" type="parTrans" cxnId="{8625FDA0-C2F9-488C-82E3-5D5E66C57151}">
      <dgm:prSet/>
      <dgm:spPr/>
      <dgm:t>
        <a:bodyPr/>
        <a:lstStyle/>
        <a:p>
          <a:endParaRPr lang="it-IT"/>
        </a:p>
      </dgm:t>
    </dgm:pt>
    <dgm:pt modelId="{137CA9C6-83D5-4282-8EA7-D7D35D484F18}" type="sibTrans" cxnId="{8625FDA0-C2F9-488C-82E3-5D5E66C57151}">
      <dgm:prSet/>
      <dgm:spPr/>
      <dgm:t>
        <a:bodyPr/>
        <a:lstStyle/>
        <a:p>
          <a:endParaRPr lang="it-IT"/>
        </a:p>
      </dgm:t>
    </dgm:pt>
    <dgm:pt modelId="{53189049-F254-410E-A1CF-6B27478D8686}">
      <dgm:prSet custT="1"/>
      <dgm:spPr>
        <a:solidFill>
          <a:srgbClr val="FF9900"/>
        </a:solidFill>
      </dgm:spPr>
      <dgm:t>
        <a:bodyPr/>
        <a:lstStyle/>
        <a:p>
          <a:r>
            <a:rPr lang="it-IT" sz="2000" dirty="0">
              <a:latin typeface="Arial Nova Cond Light" panose="020B0306020202020204" pitchFamily="34" charset="0"/>
            </a:rPr>
            <a:t>Possono registrarsi le imprese richiedenti le agevolazioni ovvero loro delegati</a:t>
          </a:r>
        </a:p>
      </dgm:t>
    </dgm:pt>
    <dgm:pt modelId="{60928DFA-F6C9-44AC-B372-9BA83816EB9F}" type="parTrans" cxnId="{5F3B7167-0730-4DCF-8C69-BF3499F0E90D}">
      <dgm:prSet/>
      <dgm:spPr/>
      <dgm:t>
        <a:bodyPr/>
        <a:lstStyle/>
        <a:p>
          <a:endParaRPr lang="it-IT"/>
        </a:p>
      </dgm:t>
    </dgm:pt>
    <dgm:pt modelId="{115E5380-C2DC-49E3-8130-6D9D1C44EF50}" type="sibTrans" cxnId="{5F3B7167-0730-4DCF-8C69-BF3499F0E90D}">
      <dgm:prSet/>
      <dgm:spPr/>
      <dgm:t>
        <a:bodyPr/>
        <a:lstStyle/>
        <a:p>
          <a:endParaRPr lang="it-IT"/>
        </a:p>
      </dgm:t>
    </dgm:pt>
    <dgm:pt modelId="{6BE97FC4-F2EC-4915-B568-8867A85BD1C4}" type="pres">
      <dgm:prSet presAssocID="{C6D23955-111C-4290-A73D-8381A0B5DDCC}" presName="CompostProcess" presStyleCnt="0">
        <dgm:presLayoutVars>
          <dgm:dir/>
          <dgm:resizeHandles val="exact"/>
        </dgm:presLayoutVars>
      </dgm:prSet>
      <dgm:spPr/>
    </dgm:pt>
    <dgm:pt modelId="{30330E0A-5E87-4FCF-B96E-1A56DB17A081}" type="pres">
      <dgm:prSet presAssocID="{C6D23955-111C-4290-A73D-8381A0B5DDCC}" presName="arrow" presStyleLbl="bgShp" presStyleIdx="0" presStyleCnt="1"/>
      <dgm:spPr>
        <a:solidFill>
          <a:srgbClr val="FF9900">
            <a:alpha val="50000"/>
          </a:srgbClr>
        </a:solidFill>
      </dgm:spPr>
    </dgm:pt>
    <dgm:pt modelId="{9CDFFD84-08AB-49F6-BD45-A55AB0B558E6}" type="pres">
      <dgm:prSet presAssocID="{C6D23955-111C-4290-A73D-8381A0B5DDCC}" presName="linearProcess" presStyleCnt="0"/>
      <dgm:spPr/>
    </dgm:pt>
    <dgm:pt modelId="{FDCCDC9D-6A5B-43DB-89E5-F0D3804EE41A}" type="pres">
      <dgm:prSet presAssocID="{0322CB77-70E8-4D66-98E1-663E843DC188}" presName="textNode" presStyleLbl="node1" presStyleIdx="0" presStyleCnt="3">
        <dgm:presLayoutVars>
          <dgm:bulletEnabled val="1"/>
        </dgm:presLayoutVars>
      </dgm:prSet>
      <dgm:spPr/>
    </dgm:pt>
    <dgm:pt modelId="{1563F8FA-5EB9-44BD-B70D-F1DB92E934C3}" type="pres">
      <dgm:prSet presAssocID="{73CADC6B-C969-4C14-8339-70141AAC6AFC}" presName="sibTrans" presStyleCnt="0"/>
      <dgm:spPr/>
    </dgm:pt>
    <dgm:pt modelId="{A80F37D2-2F01-4A6A-8B30-083C0B93FD97}" type="pres">
      <dgm:prSet presAssocID="{13FF84F5-F600-4EFF-8462-C803412A9418}" presName="textNode" presStyleLbl="node1" presStyleIdx="1" presStyleCnt="3">
        <dgm:presLayoutVars>
          <dgm:bulletEnabled val="1"/>
        </dgm:presLayoutVars>
      </dgm:prSet>
      <dgm:spPr/>
    </dgm:pt>
    <dgm:pt modelId="{4190F966-0E86-4CC3-BE63-E86C23BC0A53}" type="pres">
      <dgm:prSet presAssocID="{137CA9C6-83D5-4282-8EA7-D7D35D484F18}" presName="sibTrans" presStyleCnt="0"/>
      <dgm:spPr/>
    </dgm:pt>
    <dgm:pt modelId="{354A75D8-39E8-4413-A666-01F2D1E0CE44}" type="pres">
      <dgm:prSet presAssocID="{53189049-F254-410E-A1CF-6B27478D8686}" presName="textNode" presStyleLbl="node1" presStyleIdx="2" presStyleCnt="3">
        <dgm:presLayoutVars>
          <dgm:bulletEnabled val="1"/>
        </dgm:presLayoutVars>
      </dgm:prSet>
      <dgm:spPr/>
    </dgm:pt>
  </dgm:ptLst>
  <dgm:cxnLst>
    <dgm:cxn modelId="{95F78523-573D-4A83-A169-95C64790C26B}" type="presOf" srcId="{0322CB77-70E8-4D66-98E1-663E843DC188}" destId="{FDCCDC9D-6A5B-43DB-89E5-F0D3804EE41A}" srcOrd="0" destOrd="0" presId="urn:microsoft.com/office/officeart/2005/8/layout/hProcess9"/>
    <dgm:cxn modelId="{5F3B7167-0730-4DCF-8C69-BF3499F0E90D}" srcId="{C6D23955-111C-4290-A73D-8381A0B5DDCC}" destId="{53189049-F254-410E-A1CF-6B27478D8686}" srcOrd="2" destOrd="0" parTransId="{60928DFA-F6C9-44AC-B372-9BA83816EB9F}" sibTransId="{115E5380-C2DC-49E3-8130-6D9D1C44EF50}"/>
    <dgm:cxn modelId="{18CF8756-C4CA-4956-A879-9590934609A0}" type="presOf" srcId="{53189049-F254-410E-A1CF-6B27478D8686}" destId="{354A75D8-39E8-4413-A666-01F2D1E0CE44}" srcOrd="0" destOrd="0" presId="urn:microsoft.com/office/officeart/2005/8/layout/hProcess9"/>
    <dgm:cxn modelId="{1614C49F-50B1-48AF-A34F-4CD41FE09E23}" type="presOf" srcId="{C6D23955-111C-4290-A73D-8381A0B5DDCC}" destId="{6BE97FC4-F2EC-4915-B568-8867A85BD1C4}" srcOrd="0" destOrd="0" presId="urn:microsoft.com/office/officeart/2005/8/layout/hProcess9"/>
    <dgm:cxn modelId="{8625FDA0-C2F9-488C-82E3-5D5E66C57151}" srcId="{C6D23955-111C-4290-A73D-8381A0B5DDCC}" destId="{13FF84F5-F600-4EFF-8462-C803412A9418}" srcOrd="1" destOrd="0" parTransId="{07EC5D31-04C4-4EC4-A62A-5AB92984B2B1}" sibTransId="{137CA9C6-83D5-4282-8EA7-D7D35D484F18}"/>
    <dgm:cxn modelId="{9ADB3CC5-ECBD-4184-96CE-6DB34AC7A390}" srcId="{C6D23955-111C-4290-A73D-8381A0B5DDCC}" destId="{0322CB77-70E8-4D66-98E1-663E843DC188}" srcOrd="0" destOrd="0" parTransId="{467D5894-003D-4DE6-AF3E-1DA12DD289A7}" sibTransId="{73CADC6B-C969-4C14-8339-70141AAC6AFC}"/>
    <dgm:cxn modelId="{820CE5E8-8398-49BD-9D59-74092D5DBE47}" type="presOf" srcId="{13FF84F5-F600-4EFF-8462-C803412A9418}" destId="{A80F37D2-2F01-4A6A-8B30-083C0B93FD97}" srcOrd="0" destOrd="0" presId="urn:microsoft.com/office/officeart/2005/8/layout/hProcess9"/>
    <dgm:cxn modelId="{5797480C-436C-4428-92B0-BACA4C015F78}" type="presParOf" srcId="{6BE97FC4-F2EC-4915-B568-8867A85BD1C4}" destId="{30330E0A-5E87-4FCF-B96E-1A56DB17A081}" srcOrd="0" destOrd="0" presId="urn:microsoft.com/office/officeart/2005/8/layout/hProcess9"/>
    <dgm:cxn modelId="{656830EA-F9E7-4304-8183-B0D142E828AC}" type="presParOf" srcId="{6BE97FC4-F2EC-4915-B568-8867A85BD1C4}" destId="{9CDFFD84-08AB-49F6-BD45-A55AB0B558E6}" srcOrd="1" destOrd="0" presId="urn:microsoft.com/office/officeart/2005/8/layout/hProcess9"/>
    <dgm:cxn modelId="{6060903D-7D19-47BB-A086-310F29FE98C7}" type="presParOf" srcId="{9CDFFD84-08AB-49F6-BD45-A55AB0B558E6}" destId="{FDCCDC9D-6A5B-43DB-89E5-F0D3804EE41A}" srcOrd="0" destOrd="0" presId="urn:microsoft.com/office/officeart/2005/8/layout/hProcess9"/>
    <dgm:cxn modelId="{F2A897F5-5B46-4B5E-988F-DBEE0C20A4DB}" type="presParOf" srcId="{9CDFFD84-08AB-49F6-BD45-A55AB0B558E6}" destId="{1563F8FA-5EB9-44BD-B70D-F1DB92E934C3}" srcOrd="1" destOrd="0" presId="urn:microsoft.com/office/officeart/2005/8/layout/hProcess9"/>
    <dgm:cxn modelId="{C2DC2E99-399D-4C57-9271-8690632427B5}" type="presParOf" srcId="{9CDFFD84-08AB-49F6-BD45-A55AB0B558E6}" destId="{A80F37D2-2F01-4A6A-8B30-083C0B93FD97}" srcOrd="2" destOrd="0" presId="urn:microsoft.com/office/officeart/2005/8/layout/hProcess9"/>
    <dgm:cxn modelId="{F9EB93F7-559C-414B-A7AD-51B479E535B9}" type="presParOf" srcId="{9CDFFD84-08AB-49F6-BD45-A55AB0B558E6}" destId="{4190F966-0E86-4CC3-BE63-E86C23BC0A53}" srcOrd="3" destOrd="0" presId="urn:microsoft.com/office/officeart/2005/8/layout/hProcess9"/>
    <dgm:cxn modelId="{8C3EA2B2-9A00-490C-9FE9-42DE3801EFD1}" type="presParOf" srcId="{9CDFFD84-08AB-49F6-BD45-A55AB0B558E6}" destId="{354A75D8-39E8-4413-A666-01F2D1E0CE4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373C48C-8229-4B12-B91E-E571B3DD5108}"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it-IT"/>
        </a:p>
      </dgm:t>
    </dgm:pt>
    <dgm:pt modelId="{60469A56-20DE-41A9-B091-E10AA1311EBF}">
      <dgm:prSet/>
      <dgm:spPr>
        <a:solidFill>
          <a:srgbClr val="FF9900"/>
        </a:solidFill>
      </dgm:spPr>
      <dgm:t>
        <a:bodyPr/>
        <a:lstStyle/>
        <a:p>
          <a:r>
            <a:rPr lang="it-IT" dirty="0">
              <a:latin typeface="Arial Nova Cond Light" panose="020B0306020202020204" pitchFamily="34" charset="0"/>
            </a:rPr>
            <a:t>Per accedere alle agevolazioni, l’impresa richiedente deve presentare in via telematica e utilizzando esclusivamente la modulistica messa a disposizione sul portale dedicato:</a:t>
          </a:r>
        </a:p>
      </dgm:t>
    </dgm:pt>
    <dgm:pt modelId="{C57C6091-898D-4079-B411-C9528189CA38}" type="parTrans" cxnId="{E8B3CF4C-DC5A-475D-818B-9880699DFC35}">
      <dgm:prSet/>
      <dgm:spPr/>
      <dgm:t>
        <a:bodyPr/>
        <a:lstStyle/>
        <a:p>
          <a:endParaRPr lang="it-IT"/>
        </a:p>
      </dgm:t>
    </dgm:pt>
    <dgm:pt modelId="{68A4D17C-76E8-4651-B94F-08E2173B55AC}" type="sibTrans" cxnId="{E8B3CF4C-DC5A-475D-818B-9880699DFC35}">
      <dgm:prSet/>
      <dgm:spPr/>
      <dgm:t>
        <a:bodyPr/>
        <a:lstStyle/>
        <a:p>
          <a:endParaRPr lang="it-IT"/>
        </a:p>
      </dgm:t>
    </dgm:pt>
    <dgm:pt modelId="{A3CC4BF5-1A29-4BE9-948B-681650CFB181}">
      <dgm:prSet/>
      <dgm:spPr/>
      <dgm:t>
        <a:bodyPr/>
        <a:lstStyle/>
        <a:p>
          <a:r>
            <a:rPr lang="it-IT" b="1" dirty="0">
              <a:latin typeface="Arial Nova Cond Light" panose="020B0306020202020204" pitchFamily="34" charset="0"/>
            </a:rPr>
            <a:t>domanda</a:t>
          </a:r>
          <a:r>
            <a:rPr lang="it-IT" dirty="0">
              <a:latin typeface="Arial Nova Cond Light" panose="020B0306020202020204" pitchFamily="34" charset="0"/>
            </a:rPr>
            <a:t> di ammissione alle agevolazioni, compilata in tutte le sue parti;</a:t>
          </a:r>
        </a:p>
      </dgm:t>
    </dgm:pt>
    <dgm:pt modelId="{566F7BB0-9A54-4B91-9AF4-DC0BBF97BFB3}" type="parTrans" cxnId="{613605BA-E2A9-4B7C-9BBD-5ED5DD7C8729}">
      <dgm:prSet/>
      <dgm:spPr/>
      <dgm:t>
        <a:bodyPr/>
        <a:lstStyle/>
        <a:p>
          <a:endParaRPr lang="it-IT"/>
        </a:p>
      </dgm:t>
    </dgm:pt>
    <dgm:pt modelId="{4D58BE4C-FAB7-4E4C-B358-7F6FA245EC44}" type="sibTrans" cxnId="{613605BA-E2A9-4B7C-9BBD-5ED5DD7C8729}">
      <dgm:prSet/>
      <dgm:spPr/>
      <dgm:t>
        <a:bodyPr/>
        <a:lstStyle/>
        <a:p>
          <a:endParaRPr lang="it-IT"/>
        </a:p>
      </dgm:t>
    </dgm:pt>
    <dgm:pt modelId="{46C80CF6-DEE9-4EC3-886A-106F4FD59D64}">
      <dgm:prSet/>
      <dgm:spPr/>
      <dgm:t>
        <a:bodyPr/>
        <a:lstStyle/>
        <a:p>
          <a:r>
            <a:rPr lang="it-IT" dirty="0">
              <a:latin typeface="Arial Nova Cond Light" panose="020B0306020202020204" pitchFamily="34" charset="0"/>
            </a:rPr>
            <a:t>copia di un documento di riconoscimento, in corso di validità, del titolare della impresa richiedente;</a:t>
          </a:r>
        </a:p>
      </dgm:t>
    </dgm:pt>
    <dgm:pt modelId="{AD597AA7-22FA-4D70-BCA5-470D51E8999C}" type="parTrans" cxnId="{675D53F7-941C-4720-ACC9-9E1729E44C47}">
      <dgm:prSet/>
      <dgm:spPr/>
      <dgm:t>
        <a:bodyPr/>
        <a:lstStyle/>
        <a:p>
          <a:endParaRPr lang="it-IT"/>
        </a:p>
      </dgm:t>
    </dgm:pt>
    <dgm:pt modelId="{7B43B7A1-C1D3-428E-8D4F-3D7B3015554F}" type="sibTrans" cxnId="{675D53F7-941C-4720-ACC9-9E1729E44C47}">
      <dgm:prSet/>
      <dgm:spPr/>
      <dgm:t>
        <a:bodyPr/>
        <a:lstStyle/>
        <a:p>
          <a:endParaRPr lang="it-IT"/>
        </a:p>
      </dgm:t>
    </dgm:pt>
    <dgm:pt modelId="{31BE796D-9C4B-423F-969A-EBD8090DE6AC}">
      <dgm:prSet/>
      <dgm:spPr/>
      <dgm:t>
        <a:bodyPr/>
        <a:lstStyle/>
        <a:p>
          <a:r>
            <a:rPr lang="it-IT" b="1" dirty="0">
              <a:latin typeface="Arial Nova Cond Light" panose="020B0306020202020204" pitchFamily="34" charset="0"/>
            </a:rPr>
            <a:t>studio di fattibilità del progetto</a:t>
          </a:r>
          <a:r>
            <a:rPr lang="it-IT" dirty="0">
              <a:latin typeface="Arial Nova Cond Light" panose="020B0306020202020204" pitchFamily="34" charset="0"/>
            </a:rPr>
            <a:t>, compilato in tutte le sue parti, e comprensivo degli allegati;</a:t>
          </a:r>
        </a:p>
      </dgm:t>
    </dgm:pt>
    <dgm:pt modelId="{A145B6D1-98CD-4B5C-8A68-F2145CEA0604}" type="parTrans" cxnId="{E3E2EE69-E65A-48D3-9F71-6BD1A8004148}">
      <dgm:prSet/>
      <dgm:spPr/>
      <dgm:t>
        <a:bodyPr/>
        <a:lstStyle/>
        <a:p>
          <a:endParaRPr lang="it-IT"/>
        </a:p>
      </dgm:t>
    </dgm:pt>
    <dgm:pt modelId="{E9C88AF9-6368-4B70-9956-C3A2AFA8B097}" type="sibTrans" cxnId="{E3E2EE69-E65A-48D3-9F71-6BD1A8004148}">
      <dgm:prSet/>
      <dgm:spPr/>
      <dgm:t>
        <a:bodyPr/>
        <a:lstStyle/>
        <a:p>
          <a:endParaRPr lang="it-IT"/>
        </a:p>
      </dgm:t>
    </dgm:pt>
    <dgm:pt modelId="{F2DC05E5-D4C1-4932-ADBD-0E8714A5C4FA}">
      <dgm:prSet/>
      <dgm:spPr/>
      <dgm:t>
        <a:bodyPr/>
        <a:lstStyle/>
        <a:p>
          <a:r>
            <a:rPr lang="it-IT" dirty="0">
              <a:latin typeface="Arial Nova Cond Light" panose="020B0306020202020204" pitchFamily="34" charset="0"/>
            </a:rPr>
            <a:t>dichiarazioni riepilogative e sostitutive;</a:t>
          </a:r>
        </a:p>
      </dgm:t>
    </dgm:pt>
    <dgm:pt modelId="{A3772E99-A5FA-41A9-A4C9-2535DF6A63A1}" type="parTrans" cxnId="{DA17D0B4-B9A7-4524-9748-E59924F6256C}">
      <dgm:prSet/>
      <dgm:spPr/>
      <dgm:t>
        <a:bodyPr/>
        <a:lstStyle/>
        <a:p>
          <a:endParaRPr lang="it-IT"/>
        </a:p>
      </dgm:t>
    </dgm:pt>
    <dgm:pt modelId="{39BD7E7C-5BFF-47DB-B75E-75560BEE93EA}" type="sibTrans" cxnId="{DA17D0B4-B9A7-4524-9748-E59924F6256C}">
      <dgm:prSet/>
      <dgm:spPr/>
      <dgm:t>
        <a:bodyPr/>
        <a:lstStyle/>
        <a:p>
          <a:endParaRPr lang="it-IT"/>
        </a:p>
      </dgm:t>
    </dgm:pt>
    <dgm:pt modelId="{2AAEFCF6-1313-42EC-AA7C-44F20336B7F1}">
      <dgm:prSet/>
      <dgm:spPr/>
      <dgm:t>
        <a:bodyPr/>
        <a:lstStyle/>
        <a:p>
          <a:r>
            <a:rPr lang="it-IT" dirty="0">
              <a:latin typeface="Arial Nova Cond Light" panose="020B0306020202020204" pitchFamily="34" charset="0"/>
            </a:rPr>
            <a:t>documentazione tecnica.</a:t>
          </a:r>
        </a:p>
      </dgm:t>
    </dgm:pt>
    <dgm:pt modelId="{313C791A-1813-49C0-A55B-78B021A773CB}" type="parTrans" cxnId="{DF3AA946-50E0-4BBE-8453-100119FD8485}">
      <dgm:prSet/>
      <dgm:spPr/>
      <dgm:t>
        <a:bodyPr/>
        <a:lstStyle/>
        <a:p>
          <a:endParaRPr lang="it-IT"/>
        </a:p>
      </dgm:t>
    </dgm:pt>
    <dgm:pt modelId="{4B888392-DD0F-486B-9994-47534339203A}" type="sibTrans" cxnId="{DF3AA946-50E0-4BBE-8453-100119FD8485}">
      <dgm:prSet/>
      <dgm:spPr/>
      <dgm:t>
        <a:bodyPr/>
        <a:lstStyle/>
        <a:p>
          <a:endParaRPr lang="it-IT"/>
        </a:p>
      </dgm:t>
    </dgm:pt>
    <dgm:pt modelId="{3D6C3450-E10C-451E-BEBC-246E8EC27C68}">
      <dgm:prSet/>
      <dgm:spPr>
        <a:solidFill>
          <a:srgbClr val="FF9900">
            <a:alpha val="75000"/>
          </a:srgbClr>
        </a:solidFill>
      </dgm:spPr>
      <dgm:t>
        <a:bodyPr/>
        <a:lstStyle/>
        <a:p>
          <a:r>
            <a:rPr lang="it-IT" dirty="0">
              <a:latin typeface="Arial Nova Cond Light" panose="020B0306020202020204" pitchFamily="34" charset="0"/>
            </a:rPr>
            <a:t>La fase di compilazione della domanda di ammissione alle agevolazioni si conclude con il caricamento, in formato PDF®, di tutti i documenti indicati nel portale</a:t>
          </a:r>
        </a:p>
      </dgm:t>
    </dgm:pt>
    <dgm:pt modelId="{C190D814-4D14-4316-B823-2FFFAB092E9E}" type="parTrans" cxnId="{499ABC08-1F27-48B4-9444-A5C5BF275C79}">
      <dgm:prSet/>
      <dgm:spPr/>
      <dgm:t>
        <a:bodyPr/>
        <a:lstStyle/>
        <a:p>
          <a:endParaRPr lang="it-IT"/>
        </a:p>
      </dgm:t>
    </dgm:pt>
    <dgm:pt modelId="{12390258-25C6-4A1D-80AE-2D85F550F8B2}" type="sibTrans" cxnId="{499ABC08-1F27-48B4-9444-A5C5BF275C79}">
      <dgm:prSet/>
      <dgm:spPr/>
      <dgm:t>
        <a:bodyPr/>
        <a:lstStyle/>
        <a:p>
          <a:endParaRPr lang="it-IT"/>
        </a:p>
      </dgm:t>
    </dgm:pt>
    <dgm:pt modelId="{F6EA87E6-6BA8-41E3-B098-2ECD67F16103}">
      <dgm:prSet/>
      <dgm:spPr>
        <a:solidFill>
          <a:srgbClr val="FF9900">
            <a:alpha val="35000"/>
          </a:srgbClr>
        </a:solidFill>
      </dgm:spPr>
      <dgm:t>
        <a:bodyPr/>
        <a:lstStyle/>
        <a:p>
          <a:r>
            <a:rPr lang="it-IT" dirty="0">
              <a:latin typeface="Arial Nova Cond Light" panose="020B0306020202020204" pitchFamily="34" charset="0"/>
            </a:rPr>
            <a:t>La </a:t>
          </a:r>
          <a:r>
            <a:rPr lang="it-IT" b="1" dirty="0">
              <a:latin typeface="Arial Nova Cond Light" panose="020B0306020202020204" pitchFamily="34" charset="0"/>
            </a:rPr>
            <a:t>convalida della domanda </a:t>
          </a:r>
          <a:r>
            <a:rPr lang="it-IT" dirty="0">
              <a:latin typeface="Arial Nova Cond Light" panose="020B0306020202020204" pitchFamily="34" charset="0"/>
            </a:rPr>
            <a:t>sul portale rappresenta il termine di presentazione della domanda</a:t>
          </a:r>
        </a:p>
      </dgm:t>
    </dgm:pt>
    <dgm:pt modelId="{0A7CFE5B-4D80-4585-AB71-7D252B435206}" type="parTrans" cxnId="{3C199530-08B2-406B-9803-76AA96B655D4}">
      <dgm:prSet/>
      <dgm:spPr/>
      <dgm:t>
        <a:bodyPr/>
        <a:lstStyle/>
        <a:p>
          <a:endParaRPr lang="it-IT"/>
        </a:p>
      </dgm:t>
    </dgm:pt>
    <dgm:pt modelId="{C97467C0-9F89-42FF-A2E9-580405F8615A}" type="sibTrans" cxnId="{3C199530-08B2-406B-9803-76AA96B655D4}">
      <dgm:prSet/>
      <dgm:spPr/>
      <dgm:t>
        <a:bodyPr/>
        <a:lstStyle/>
        <a:p>
          <a:endParaRPr lang="it-IT"/>
        </a:p>
      </dgm:t>
    </dgm:pt>
    <dgm:pt modelId="{B1425E24-EC52-44C8-944B-218D31B6EAEC}">
      <dgm:prSet/>
      <dgm:spPr>
        <a:solidFill>
          <a:srgbClr val="FF9900">
            <a:alpha val="60000"/>
          </a:srgbClr>
        </a:solidFill>
      </dgm:spPr>
      <dgm:t>
        <a:bodyPr/>
        <a:lstStyle/>
        <a:p>
          <a:r>
            <a:rPr lang="it-IT" dirty="0">
              <a:latin typeface="Arial Nova Cond Light" panose="020B0306020202020204" pitchFamily="34" charset="0"/>
            </a:rPr>
            <a:t>Dopo il caricamento e la relativa preconvalida, il sistema consente di convalidare la domanda e generare un </a:t>
          </a:r>
          <a:r>
            <a:rPr lang="it-IT" b="1" dirty="0">
              <a:latin typeface="Arial Nova Cond Light" panose="020B0306020202020204" pitchFamily="34" charset="0"/>
            </a:rPr>
            <a:t>codice progetto</a:t>
          </a:r>
          <a:r>
            <a:rPr lang="it-IT" dirty="0">
              <a:latin typeface="Arial Nova Cond Light" panose="020B0306020202020204" pitchFamily="34" charset="0"/>
            </a:rPr>
            <a:t> (CP), nei tempi stabiliti dall’Avviso </a:t>
          </a:r>
        </a:p>
      </dgm:t>
    </dgm:pt>
    <dgm:pt modelId="{48CB5B64-8043-49DA-8B8D-D6A7FEDD3239}" type="sibTrans" cxnId="{2412EF23-DF12-4716-A1B1-4E774C983BE7}">
      <dgm:prSet/>
      <dgm:spPr/>
      <dgm:t>
        <a:bodyPr/>
        <a:lstStyle/>
        <a:p>
          <a:endParaRPr lang="it-IT"/>
        </a:p>
      </dgm:t>
    </dgm:pt>
    <dgm:pt modelId="{5FC881C9-3683-45EB-8EF7-41B455FEE709}" type="parTrans" cxnId="{2412EF23-DF12-4716-A1B1-4E774C983BE7}">
      <dgm:prSet/>
      <dgm:spPr/>
      <dgm:t>
        <a:bodyPr/>
        <a:lstStyle/>
        <a:p>
          <a:endParaRPr lang="it-IT"/>
        </a:p>
      </dgm:t>
    </dgm:pt>
    <dgm:pt modelId="{61F19CF4-BE32-4D13-A166-4CF74605D204}" type="pres">
      <dgm:prSet presAssocID="{2373C48C-8229-4B12-B91E-E571B3DD5108}" presName="linear" presStyleCnt="0">
        <dgm:presLayoutVars>
          <dgm:animLvl val="lvl"/>
          <dgm:resizeHandles val="exact"/>
        </dgm:presLayoutVars>
      </dgm:prSet>
      <dgm:spPr/>
    </dgm:pt>
    <dgm:pt modelId="{CEB7CEC6-7846-4C6D-BE42-73B320966702}" type="pres">
      <dgm:prSet presAssocID="{60469A56-20DE-41A9-B091-E10AA1311EBF}" presName="parentText" presStyleLbl="node1" presStyleIdx="0" presStyleCnt="4">
        <dgm:presLayoutVars>
          <dgm:chMax val="0"/>
          <dgm:bulletEnabled val="1"/>
        </dgm:presLayoutVars>
      </dgm:prSet>
      <dgm:spPr/>
    </dgm:pt>
    <dgm:pt modelId="{4B1CD947-A93A-417A-AC98-BA5CCFCA8326}" type="pres">
      <dgm:prSet presAssocID="{60469A56-20DE-41A9-B091-E10AA1311EBF}" presName="childText" presStyleLbl="revTx" presStyleIdx="0" presStyleCnt="1">
        <dgm:presLayoutVars>
          <dgm:bulletEnabled val="1"/>
        </dgm:presLayoutVars>
      </dgm:prSet>
      <dgm:spPr/>
    </dgm:pt>
    <dgm:pt modelId="{F42BDBEB-86D0-4F58-AB9E-C167270B19FD}" type="pres">
      <dgm:prSet presAssocID="{3D6C3450-E10C-451E-BEBC-246E8EC27C68}" presName="parentText" presStyleLbl="node1" presStyleIdx="1" presStyleCnt="4">
        <dgm:presLayoutVars>
          <dgm:chMax val="0"/>
          <dgm:bulletEnabled val="1"/>
        </dgm:presLayoutVars>
      </dgm:prSet>
      <dgm:spPr/>
    </dgm:pt>
    <dgm:pt modelId="{A1B8231B-DC94-4C63-9ACF-EE5D99ACECB6}" type="pres">
      <dgm:prSet presAssocID="{12390258-25C6-4A1D-80AE-2D85F550F8B2}" presName="spacer" presStyleCnt="0"/>
      <dgm:spPr/>
    </dgm:pt>
    <dgm:pt modelId="{84D530C3-9FD5-4F3E-B0C7-F2514CFC7199}" type="pres">
      <dgm:prSet presAssocID="{B1425E24-EC52-44C8-944B-218D31B6EAEC}" presName="parentText" presStyleLbl="node1" presStyleIdx="2" presStyleCnt="4">
        <dgm:presLayoutVars>
          <dgm:chMax val="0"/>
          <dgm:bulletEnabled val="1"/>
        </dgm:presLayoutVars>
      </dgm:prSet>
      <dgm:spPr/>
    </dgm:pt>
    <dgm:pt modelId="{7AAADD4C-42E4-4321-B9CF-184BD4ADCA0F}" type="pres">
      <dgm:prSet presAssocID="{48CB5B64-8043-49DA-8B8D-D6A7FEDD3239}" presName="spacer" presStyleCnt="0"/>
      <dgm:spPr/>
    </dgm:pt>
    <dgm:pt modelId="{C4C1E87A-A29E-4742-9887-7B5CB9BB51D6}" type="pres">
      <dgm:prSet presAssocID="{F6EA87E6-6BA8-41E3-B098-2ECD67F16103}" presName="parentText" presStyleLbl="node1" presStyleIdx="3" presStyleCnt="4">
        <dgm:presLayoutVars>
          <dgm:chMax val="0"/>
          <dgm:bulletEnabled val="1"/>
        </dgm:presLayoutVars>
      </dgm:prSet>
      <dgm:spPr/>
    </dgm:pt>
  </dgm:ptLst>
  <dgm:cxnLst>
    <dgm:cxn modelId="{499ABC08-1F27-48B4-9444-A5C5BF275C79}" srcId="{2373C48C-8229-4B12-B91E-E571B3DD5108}" destId="{3D6C3450-E10C-451E-BEBC-246E8EC27C68}" srcOrd="1" destOrd="0" parTransId="{C190D814-4D14-4316-B823-2FFFAB092E9E}" sibTransId="{12390258-25C6-4A1D-80AE-2D85F550F8B2}"/>
    <dgm:cxn modelId="{27189221-FC00-466A-9D13-9699E72CFB88}" type="presOf" srcId="{31BE796D-9C4B-423F-969A-EBD8090DE6AC}" destId="{4B1CD947-A93A-417A-AC98-BA5CCFCA8326}" srcOrd="0" destOrd="2" presId="urn:microsoft.com/office/officeart/2005/8/layout/vList2"/>
    <dgm:cxn modelId="{2412EF23-DF12-4716-A1B1-4E774C983BE7}" srcId="{2373C48C-8229-4B12-B91E-E571B3DD5108}" destId="{B1425E24-EC52-44C8-944B-218D31B6EAEC}" srcOrd="2" destOrd="0" parTransId="{5FC881C9-3683-45EB-8EF7-41B455FEE709}" sibTransId="{48CB5B64-8043-49DA-8B8D-D6A7FEDD3239}"/>
    <dgm:cxn modelId="{3C199530-08B2-406B-9803-76AA96B655D4}" srcId="{2373C48C-8229-4B12-B91E-E571B3DD5108}" destId="{F6EA87E6-6BA8-41E3-B098-2ECD67F16103}" srcOrd="3" destOrd="0" parTransId="{0A7CFE5B-4D80-4585-AB71-7D252B435206}" sibTransId="{C97467C0-9F89-42FF-A2E9-580405F8615A}"/>
    <dgm:cxn modelId="{EDFCE135-6539-43FE-8071-7609C4DC4A0F}" type="presOf" srcId="{F2DC05E5-D4C1-4932-ADBD-0E8714A5C4FA}" destId="{4B1CD947-A93A-417A-AC98-BA5CCFCA8326}" srcOrd="0" destOrd="3" presId="urn:microsoft.com/office/officeart/2005/8/layout/vList2"/>
    <dgm:cxn modelId="{664F015E-905B-4A6B-AD19-A4C9D9C00D59}" type="presOf" srcId="{2373C48C-8229-4B12-B91E-E571B3DD5108}" destId="{61F19CF4-BE32-4D13-A166-4CF74605D204}" srcOrd="0" destOrd="0" presId="urn:microsoft.com/office/officeart/2005/8/layout/vList2"/>
    <dgm:cxn modelId="{22F0D043-C5B6-4593-B6D6-38580F956C04}" type="presOf" srcId="{F6EA87E6-6BA8-41E3-B098-2ECD67F16103}" destId="{C4C1E87A-A29E-4742-9887-7B5CB9BB51D6}" srcOrd="0" destOrd="0" presId="urn:microsoft.com/office/officeart/2005/8/layout/vList2"/>
    <dgm:cxn modelId="{F7E6A766-726A-4143-A775-A964A336C626}" type="presOf" srcId="{3D6C3450-E10C-451E-BEBC-246E8EC27C68}" destId="{F42BDBEB-86D0-4F58-AB9E-C167270B19FD}" srcOrd="0" destOrd="0" presId="urn:microsoft.com/office/officeart/2005/8/layout/vList2"/>
    <dgm:cxn modelId="{DF3AA946-50E0-4BBE-8453-100119FD8485}" srcId="{60469A56-20DE-41A9-B091-E10AA1311EBF}" destId="{2AAEFCF6-1313-42EC-AA7C-44F20336B7F1}" srcOrd="4" destOrd="0" parTransId="{313C791A-1813-49C0-A55B-78B021A773CB}" sibTransId="{4B888392-DD0F-486B-9994-47534339203A}"/>
    <dgm:cxn modelId="{E3E2EE69-E65A-48D3-9F71-6BD1A8004148}" srcId="{60469A56-20DE-41A9-B091-E10AA1311EBF}" destId="{31BE796D-9C4B-423F-969A-EBD8090DE6AC}" srcOrd="2" destOrd="0" parTransId="{A145B6D1-98CD-4B5C-8A68-F2145CEA0604}" sibTransId="{E9C88AF9-6368-4B70-9956-C3A2AFA8B097}"/>
    <dgm:cxn modelId="{E8B3CF4C-DC5A-475D-818B-9880699DFC35}" srcId="{2373C48C-8229-4B12-B91E-E571B3DD5108}" destId="{60469A56-20DE-41A9-B091-E10AA1311EBF}" srcOrd="0" destOrd="0" parTransId="{C57C6091-898D-4079-B411-C9528189CA38}" sibTransId="{68A4D17C-76E8-4651-B94F-08E2173B55AC}"/>
    <dgm:cxn modelId="{A162E974-C48D-4B4B-976D-65E84091CA02}" type="presOf" srcId="{B1425E24-EC52-44C8-944B-218D31B6EAEC}" destId="{84D530C3-9FD5-4F3E-B0C7-F2514CFC7199}" srcOrd="0" destOrd="0" presId="urn:microsoft.com/office/officeart/2005/8/layout/vList2"/>
    <dgm:cxn modelId="{2B6A6BA4-C556-4FD5-A598-EFD793CC3017}" type="presOf" srcId="{60469A56-20DE-41A9-B091-E10AA1311EBF}" destId="{CEB7CEC6-7846-4C6D-BE42-73B320966702}" srcOrd="0" destOrd="0" presId="urn:microsoft.com/office/officeart/2005/8/layout/vList2"/>
    <dgm:cxn modelId="{E2A033A7-2ED0-4A69-AA8E-5C6E7AB07197}" type="presOf" srcId="{2AAEFCF6-1313-42EC-AA7C-44F20336B7F1}" destId="{4B1CD947-A93A-417A-AC98-BA5CCFCA8326}" srcOrd="0" destOrd="4" presId="urn:microsoft.com/office/officeart/2005/8/layout/vList2"/>
    <dgm:cxn modelId="{DA17D0B4-B9A7-4524-9748-E59924F6256C}" srcId="{60469A56-20DE-41A9-B091-E10AA1311EBF}" destId="{F2DC05E5-D4C1-4932-ADBD-0E8714A5C4FA}" srcOrd="3" destOrd="0" parTransId="{A3772E99-A5FA-41A9-A4C9-2535DF6A63A1}" sibTransId="{39BD7E7C-5BFF-47DB-B75E-75560BEE93EA}"/>
    <dgm:cxn modelId="{613605BA-E2A9-4B7C-9BBD-5ED5DD7C8729}" srcId="{60469A56-20DE-41A9-B091-E10AA1311EBF}" destId="{A3CC4BF5-1A29-4BE9-948B-681650CFB181}" srcOrd="0" destOrd="0" parTransId="{566F7BB0-9A54-4B91-9AF4-DC0BBF97BFB3}" sibTransId="{4D58BE4C-FAB7-4E4C-B358-7F6FA245EC44}"/>
    <dgm:cxn modelId="{7F340ADB-4936-4AE1-84CA-3E0A014093B8}" type="presOf" srcId="{46C80CF6-DEE9-4EC3-886A-106F4FD59D64}" destId="{4B1CD947-A93A-417A-AC98-BA5CCFCA8326}" srcOrd="0" destOrd="1" presId="urn:microsoft.com/office/officeart/2005/8/layout/vList2"/>
    <dgm:cxn modelId="{4A4015DB-2821-45CA-BF8A-B45851496D21}" type="presOf" srcId="{A3CC4BF5-1A29-4BE9-948B-681650CFB181}" destId="{4B1CD947-A93A-417A-AC98-BA5CCFCA8326}" srcOrd="0" destOrd="0" presId="urn:microsoft.com/office/officeart/2005/8/layout/vList2"/>
    <dgm:cxn modelId="{675D53F7-941C-4720-ACC9-9E1729E44C47}" srcId="{60469A56-20DE-41A9-B091-E10AA1311EBF}" destId="{46C80CF6-DEE9-4EC3-886A-106F4FD59D64}" srcOrd="1" destOrd="0" parTransId="{AD597AA7-22FA-4D70-BCA5-470D51E8999C}" sibTransId="{7B43B7A1-C1D3-428E-8D4F-3D7B3015554F}"/>
    <dgm:cxn modelId="{C0624DB5-81A5-42EF-861E-151323E9E5F5}" type="presParOf" srcId="{61F19CF4-BE32-4D13-A166-4CF74605D204}" destId="{CEB7CEC6-7846-4C6D-BE42-73B320966702}" srcOrd="0" destOrd="0" presId="urn:microsoft.com/office/officeart/2005/8/layout/vList2"/>
    <dgm:cxn modelId="{092ADF71-13DA-4B7C-893E-E19003F958D8}" type="presParOf" srcId="{61F19CF4-BE32-4D13-A166-4CF74605D204}" destId="{4B1CD947-A93A-417A-AC98-BA5CCFCA8326}" srcOrd="1" destOrd="0" presId="urn:microsoft.com/office/officeart/2005/8/layout/vList2"/>
    <dgm:cxn modelId="{7EA08623-0F07-46EC-9745-522BDC61BF67}" type="presParOf" srcId="{61F19CF4-BE32-4D13-A166-4CF74605D204}" destId="{F42BDBEB-86D0-4F58-AB9E-C167270B19FD}" srcOrd="2" destOrd="0" presId="urn:microsoft.com/office/officeart/2005/8/layout/vList2"/>
    <dgm:cxn modelId="{327A2F6A-80EA-4EB7-968A-87847761FB05}" type="presParOf" srcId="{61F19CF4-BE32-4D13-A166-4CF74605D204}" destId="{A1B8231B-DC94-4C63-9ACF-EE5D99ACECB6}" srcOrd="3" destOrd="0" presId="urn:microsoft.com/office/officeart/2005/8/layout/vList2"/>
    <dgm:cxn modelId="{D4FDC82F-6496-4DDB-A7C9-EBE6189FF39E}" type="presParOf" srcId="{61F19CF4-BE32-4D13-A166-4CF74605D204}" destId="{84D530C3-9FD5-4F3E-B0C7-F2514CFC7199}" srcOrd="4" destOrd="0" presId="urn:microsoft.com/office/officeart/2005/8/layout/vList2"/>
    <dgm:cxn modelId="{15264B98-C281-4AE6-8750-A7B25DE91931}" type="presParOf" srcId="{61F19CF4-BE32-4D13-A166-4CF74605D204}" destId="{7AAADD4C-42E4-4321-B9CF-184BD4ADCA0F}" srcOrd="5" destOrd="0" presId="urn:microsoft.com/office/officeart/2005/8/layout/vList2"/>
    <dgm:cxn modelId="{CF8200B6-680E-4A61-B19A-C812FA831CB3}" type="presParOf" srcId="{61F19CF4-BE32-4D13-A166-4CF74605D204}" destId="{C4C1E87A-A29E-4742-9887-7B5CB9BB51D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A8B250-557E-4985-BB66-1F96E67F8DE9}"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it-IT"/>
        </a:p>
      </dgm:t>
    </dgm:pt>
    <dgm:pt modelId="{B73E16A1-E56F-4FAA-B56A-DCB5BF29B5DC}">
      <dgm:prSet/>
      <dgm:spPr>
        <a:solidFill>
          <a:srgbClr val="FF9900">
            <a:alpha val="89804"/>
          </a:srgbClr>
        </a:solidFill>
      </dgm:spPr>
      <dgm:t>
        <a:bodyPr/>
        <a:lstStyle/>
        <a:p>
          <a:r>
            <a:rPr lang="it-IT" dirty="0">
              <a:latin typeface="Arial Nova Cond Light" panose="020B0306020202020204" pitchFamily="34" charset="0"/>
            </a:rPr>
            <a:t>sostegno di progetti di investimento di imprese agricole a prevalente o totale partecipazione </a:t>
          </a:r>
          <a:r>
            <a:rPr lang="it-IT" b="1" dirty="0">
              <a:latin typeface="Arial Nova Cond Light" panose="020B0306020202020204" pitchFamily="34" charset="0"/>
            </a:rPr>
            <a:t>femminile</a:t>
          </a:r>
          <a:r>
            <a:rPr lang="it-IT" dirty="0">
              <a:latin typeface="Arial Nova Cond Light" panose="020B0306020202020204" pitchFamily="34" charset="0"/>
            </a:rPr>
            <a:t> o </a:t>
          </a:r>
          <a:r>
            <a:rPr lang="it-IT" b="1" dirty="0">
              <a:latin typeface="Arial Nova Cond Light" panose="020B0306020202020204" pitchFamily="34" charset="0"/>
            </a:rPr>
            <a:t>giovanile:</a:t>
          </a:r>
          <a:endParaRPr lang="it-IT" dirty="0">
            <a:latin typeface="Arial Nova Cond Light" panose="020B0306020202020204" pitchFamily="34" charset="0"/>
          </a:endParaRPr>
        </a:p>
      </dgm:t>
    </dgm:pt>
    <dgm:pt modelId="{404A80B6-E4F7-4AAD-A9D4-86396B77230F}" type="parTrans" cxnId="{E73CD9A8-6355-4EE4-89CF-5BD9F26FA0DB}">
      <dgm:prSet/>
      <dgm:spPr/>
      <dgm:t>
        <a:bodyPr/>
        <a:lstStyle/>
        <a:p>
          <a:endParaRPr lang="it-IT"/>
        </a:p>
      </dgm:t>
    </dgm:pt>
    <dgm:pt modelId="{615645D2-13A5-4356-9789-30E37CE45155}" type="sibTrans" cxnId="{E73CD9A8-6355-4EE4-89CF-5BD9F26FA0DB}">
      <dgm:prSet/>
      <dgm:spPr/>
      <dgm:t>
        <a:bodyPr/>
        <a:lstStyle/>
        <a:p>
          <a:endParaRPr lang="it-IT"/>
        </a:p>
      </dgm:t>
    </dgm:pt>
    <dgm:pt modelId="{DA1639C5-B19D-4BC8-A2D9-A85A6E194E2C}">
      <dgm:prSet/>
      <dgm:spPr/>
      <dgm:t>
        <a:bodyPr/>
        <a:lstStyle/>
        <a:p>
          <a:r>
            <a:rPr lang="it-IT" dirty="0">
              <a:latin typeface="Arial Nova Cond Light" panose="020B0306020202020204" pitchFamily="34" charset="0"/>
            </a:rPr>
            <a:t>nei settori della produzione agricola, della trasformazione e commercializzazione di prodotti agricoli e della diversificazione del reddito agricolo</a:t>
          </a:r>
        </a:p>
      </dgm:t>
    </dgm:pt>
    <dgm:pt modelId="{6E109BC7-5EC1-4734-A2FF-E5AEB1032C59}" type="parTrans" cxnId="{06853138-CDCF-49D3-A8F2-64C4427E7384}">
      <dgm:prSet/>
      <dgm:spPr/>
      <dgm:t>
        <a:bodyPr/>
        <a:lstStyle/>
        <a:p>
          <a:endParaRPr lang="it-IT"/>
        </a:p>
      </dgm:t>
    </dgm:pt>
    <dgm:pt modelId="{AA3466FE-560A-4EC4-9762-F4AF9B09098F}" type="sibTrans" cxnId="{06853138-CDCF-49D3-A8F2-64C4427E7384}">
      <dgm:prSet/>
      <dgm:spPr/>
      <dgm:t>
        <a:bodyPr/>
        <a:lstStyle/>
        <a:p>
          <a:endParaRPr lang="it-IT"/>
        </a:p>
      </dgm:t>
    </dgm:pt>
    <dgm:pt modelId="{E233BD36-775F-4503-B069-1AF459FC77F4}">
      <dgm:prSet/>
      <dgm:spPr/>
      <dgm:t>
        <a:bodyPr/>
        <a:lstStyle/>
        <a:p>
          <a:r>
            <a:rPr lang="it-IT" dirty="0">
              <a:latin typeface="Arial Nova Cond Light" panose="020B0306020202020204" pitchFamily="34" charset="0"/>
            </a:rPr>
            <a:t>investimenti fino a euro </a:t>
          </a:r>
          <a:r>
            <a:rPr lang="it-IT" b="1" dirty="0">
              <a:latin typeface="Arial Nova Cond Light" panose="020B0306020202020204" pitchFamily="34" charset="0"/>
            </a:rPr>
            <a:t>1.500.000</a:t>
          </a:r>
        </a:p>
      </dgm:t>
    </dgm:pt>
    <dgm:pt modelId="{3F8F70B2-9C5B-4128-977D-0B35294FBFEA}" type="parTrans" cxnId="{8D35A27B-7DC2-443F-8505-2EE9D1C14E8D}">
      <dgm:prSet/>
      <dgm:spPr/>
      <dgm:t>
        <a:bodyPr/>
        <a:lstStyle/>
        <a:p>
          <a:endParaRPr lang="it-IT"/>
        </a:p>
      </dgm:t>
    </dgm:pt>
    <dgm:pt modelId="{CCE7252A-F3F2-4529-BD71-FBD284F710B3}" type="sibTrans" cxnId="{8D35A27B-7DC2-443F-8505-2EE9D1C14E8D}">
      <dgm:prSet/>
      <dgm:spPr/>
      <dgm:t>
        <a:bodyPr/>
        <a:lstStyle/>
        <a:p>
          <a:endParaRPr lang="it-IT"/>
        </a:p>
      </dgm:t>
    </dgm:pt>
    <dgm:pt modelId="{F29B7ED9-8AB8-4678-83A8-C7DBA3B41869}">
      <dgm:prSet/>
      <dgm:spPr/>
      <dgm:t>
        <a:bodyPr/>
        <a:lstStyle/>
        <a:p>
          <a:r>
            <a:rPr lang="it-IT" dirty="0">
              <a:latin typeface="Arial Nova Cond Light" panose="020B0306020202020204" pitchFamily="34" charset="0"/>
            </a:rPr>
            <a:t>copertura finanziaria ISMEA rispetto alle spese ammissibili (</a:t>
          </a:r>
          <a:r>
            <a:rPr lang="it-IT" b="1" dirty="0">
              <a:latin typeface="Arial Nova Cond Light" panose="020B0306020202020204" pitchFamily="34" charset="0"/>
            </a:rPr>
            <a:t>max 35% contributo a fondo perduto e max 60% mutuo agevolato</a:t>
          </a:r>
          <a:r>
            <a:rPr lang="it-IT" dirty="0">
              <a:latin typeface="Arial Nova Cond Light" panose="020B0306020202020204" pitchFamily="34" charset="0"/>
            </a:rPr>
            <a:t>)</a:t>
          </a:r>
        </a:p>
      </dgm:t>
    </dgm:pt>
    <dgm:pt modelId="{443637D1-C20C-4370-9185-CF3E3BE90EDB}" type="parTrans" cxnId="{20C75898-23DE-4562-996D-B519A51AC761}">
      <dgm:prSet/>
      <dgm:spPr/>
      <dgm:t>
        <a:bodyPr/>
        <a:lstStyle/>
        <a:p>
          <a:endParaRPr lang="it-IT"/>
        </a:p>
      </dgm:t>
    </dgm:pt>
    <dgm:pt modelId="{57F941F9-A609-4B71-A190-7A2C820B67D8}" type="sibTrans" cxnId="{20C75898-23DE-4562-996D-B519A51AC761}">
      <dgm:prSet/>
      <dgm:spPr/>
      <dgm:t>
        <a:bodyPr/>
        <a:lstStyle/>
        <a:p>
          <a:endParaRPr lang="it-IT"/>
        </a:p>
      </dgm:t>
    </dgm:pt>
    <dgm:pt modelId="{7599159E-E510-49DB-BF3A-875517F1E293}">
      <dgm:prSet custT="1"/>
      <dgm:spPr>
        <a:solidFill>
          <a:srgbClr val="FF9900">
            <a:alpha val="60000"/>
          </a:srgbClr>
        </a:solidFill>
      </dgm:spPr>
      <dgm:t>
        <a:bodyPr/>
        <a:lstStyle/>
        <a:p>
          <a:r>
            <a:rPr lang="it-IT" sz="2800" dirty="0">
              <a:latin typeface="Arial Nova Cond Light" panose="020B0306020202020204" pitchFamily="34" charset="0"/>
            </a:rPr>
            <a:t>requisiti di accesso differiscono a seconda se si tratti di operazioni di </a:t>
          </a:r>
          <a:r>
            <a:rPr lang="it-IT" sz="2800" b="1" dirty="0">
              <a:latin typeface="Arial Nova Cond Light" panose="020B0306020202020204" pitchFamily="34" charset="0"/>
            </a:rPr>
            <a:t>subentro</a:t>
          </a:r>
          <a:r>
            <a:rPr lang="it-IT" sz="2800" dirty="0">
              <a:latin typeface="Arial Nova Cond Light" panose="020B0306020202020204" pitchFamily="34" charset="0"/>
            </a:rPr>
            <a:t> nella conduzione agricola o </a:t>
          </a:r>
          <a:r>
            <a:rPr lang="it-IT" sz="2800" b="1" dirty="0">
              <a:latin typeface="Arial Nova Cond Light" panose="020B0306020202020204" pitchFamily="34" charset="0"/>
            </a:rPr>
            <a:t>ampliamento </a:t>
          </a:r>
          <a:r>
            <a:rPr lang="it-IT" sz="2800" dirty="0">
              <a:latin typeface="Arial Nova Cond Light" panose="020B0306020202020204" pitchFamily="34" charset="0"/>
            </a:rPr>
            <a:t>di un’azienda agricola</a:t>
          </a:r>
        </a:p>
      </dgm:t>
    </dgm:pt>
    <dgm:pt modelId="{463B4C1C-6523-438A-A2B0-45119BBC6D36}" type="parTrans" cxnId="{4AB291F7-8E9E-48AE-ADA6-F1D03012D921}">
      <dgm:prSet/>
      <dgm:spPr/>
      <dgm:t>
        <a:bodyPr/>
        <a:lstStyle/>
        <a:p>
          <a:endParaRPr lang="it-IT"/>
        </a:p>
      </dgm:t>
    </dgm:pt>
    <dgm:pt modelId="{5596656C-F771-4E06-B225-BDF4D761DCAE}" type="sibTrans" cxnId="{4AB291F7-8E9E-48AE-ADA6-F1D03012D921}">
      <dgm:prSet/>
      <dgm:spPr/>
      <dgm:t>
        <a:bodyPr/>
        <a:lstStyle/>
        <a:p>
          <a:endParaRPr lang="it-IT"/>
        </a:p>
      </dgm:t>
    </dgm:pt>
    <dgm:pt modelId="{3F2939DF-B469-475C-95E0-245B5A41842F}" type="pres">
      <dgm:prSet presAssocID="{ECA8B250-557E-4985-BB66-1F96E67F8DE9}" presName="linear" presStyleCnt="0">
        <dgm:presLayoutVars>
          <dgm:animLvl val="lvl"/>
          <dgm:resizeHandles val="exact"/>
        </dgm:presLayoutVars>
      </dgm:prSet>
      <dgm:spPr/>
    </dgm:pt>
    <dgm:pt modelId="{F4BE2954-E536-4899-834F-11D2EDA3D963}" type="pres">
      <dgm:prSet presAssocID="{B73E16A1-E56F-4FAA-B56A-DCB5BF29B5DC}" presName="parentText" presStyleLbl="node1" presStyleIdx="0" presStyleCnt="2">
        <dgm:presLayoutVars>
          <dgm:chMax val="0"/>
          <dgm:bulletEnabled val="1"/>
        </dgm:presLayoutVars>
      </dgm:prSet>
      <dgm:spPr/>
    </dgm:pt>
    <dgm:pt modelId="{E8319E4E-FC81-4DEA-A8B5-C25D5457F54B}" type="pres">
      <dgm:prSet presAssocID="{B73E16A1-E56F-4FAA-B56A-DCB5BF29B5DC}" presName="childText" presStyleLbl="revTx" presStyleIdx="0" presStyleCnt="1">
        <dgm:presLayoutVars>
          <dgm:bulletEnabled val="1"/>
        </dgm:presLayoutVars>
      </dgm:prSet>
      <dgm:spPr/>
    </dgm:pt>
    <dgm:pt modelId="{651987B6-75DB-4189-B432-E5B4E29023AF}" type="pres">
      <dgm:prSet presAssocID="{7599159E-E510-49DB-BF3A-875517F1E293}" presName="parentText" presStyleLbl="node1" presStyleIdx="1" presStyleCnt="2">
        <dgm:presLayoutVars>
          <dgm:chMax val="0"/>
          <dgm:bulletEnabled val="1"/>
        </dgm:presLayoutVars>
      </dgm:prSet>
      <dgm:spPr/>
    </dgm:pt>
  </dgm:ptLst>
  <dgm:cxnLst>
    <dgm:cxn modelId="{EE848A18-1464-4686-83FF-BD60BEEF68DA}" type="presOf" srcId="{B73E16A1-E56F-4FAA-B56A-DCB5BF29B5DC}" destId="{F4BE2954-E536-4899-834F-11D2EDA3D963}" srcOrd="0" destOrd="0" presId="urn:microsoft.com/office/officeart/2005/8/layout/vList2"/>
    <dgm:cxn modelId="{06853138-CDCF-49D3-A8F2-64C4427E7384}" srcId="{B73E16A1-E56F-4FAA-B56A-DCB5BF29B5DC}" destId="{DA1639C5-B19D-4BC8-A2D9-A85A6E194E2C}" srcOrd="0" destOrd="0" parTransId="{6E109BC7-5EC1-4734-A2FF-E5AEB1032C59}" sibTransId="{AA3466FE-560A-4EC4-9762-F4AF9B09098F}"/>
    <dgm:cxn modelId="{6B47F552-E118-4CCD-8E13-94B96A4C785B}" type="presOf" srcId="{DA1639C5-B19D-4BC8-A2D9-A85A6E194E2C}" destId="{E8319E4E-FC81-4DEA-A8B5-C25D5457F54B}" srcOrd="0" destOrd="0" presId="urn:microsoft.com/office/officeart/2005/8/layout/vList2"/>
    <dgm:cxn modelId="{8D35A27B-7DC2-443F-8505-2EE9D1C14E8D}" srcId="{B73E16A1-E56F-4FAA-B56A-DCB5BF29B5DC}" destId="{E233BD36-775F-4503-B069-1AF459FC77F4}" srcOrd="1" destOrd="0" parTransId="{3F8F70B2-9C5B-4128-977D-0B35294FBFEA}" sibTransId="{CCE7252A-F3F2-4529-BD71-FBD284F710B3}"/>
    <dgm:cxn modelId="{98D69B82-5FA5-4793-B7AE-0110BF575A14}" type="presOf" srcId="{7599159E-E510-49DB-BF3A-875517F1E293}" destId="{651987B6-75DB-4189-B432-E5B4E29023AF}" srcOrd="0" destOrd="0" presId="urn:microsoft.com/office/officeart/2005/8/layout/vList2"/>
    <dgm:cxn modelId="{20C75898-23DE-4562-996D-B519A51AC761}" srcId="{B73E16A1-E56F-4FAA-B56A-DCB5BF29B5DC}" destId="{F29B7ED9-8AB8-4678-83A8-C7DBA3B41869}" srcOrd="2" destOrd="0" parTransId="{443637D1-C20C-4370-9185-CF3E3BE90EDB}" sibTransId="{57F941F9-A609-4B71-A190-7A2C820B67D8}"/>
    <dgm:cxn modelId="{E73CD9A8-6355-4EE4-89CF-5BD9F26FA0DB}" srcId="{ECA8B250-557E-4985-BB66-1F96E67F8DE9}" destId="{B73E16A1-E56F-4FAA-B56A-DCB5BF29B5DC}" srcOrd="0" destOrd="0" parTransId="{404A80B6-E4F7-4AAD-A9D4-86396B77230F}" sibTransId="{615645D2-13A5-4356-9789-30E37CE45155}"/>
    <dgm:cxn modelId="{04FD52C2-312A-48AB-A048-ACE4F8C92CD0}" type="presOf" srcId="{E233BD36-775F-4503-B069-1AF459FC77F4}" destId="{E8319E4E-FC81-4DEA-A8B5-C25D5457F54B}" srcOrd="0" destOrd="1" presId="urn:microsoft.com/office/officeart/2005/8/layout/vList2"/>
    <dgm:cxn modelId="{028FBCE1-3E56-4B50-AED3-0E59BB48C2DD}" type="presOf" srcId="{ECA8B250-557E-4985-BB66-1F96E67F8DE9}" destId="{3F2939DF-B469-475C-95E0-245B5A41842F}" srcOrd="0" destOrd="0" presId="urn:microsoft.com/office/officeart/2005/8/layout/vList2"/>
    <dgm:cxn modelId="{4AB291F7-8E9E-48AE-ADA6-F1D03012D921}" srcId="{ECA8B250-557E-4985-BB66-1F96E67F8DE9}" destId="{7599159E-E510-49DB-BF3A-875517F1E293}" srcOrd="1" destOrd="0" parTransId="{463B4C1C-6523-438A-A2B0-45119BBC6D36}" sibTransId="{5596656C-F771-4E06-B225-BDF4D761DCAE}"/>
    <dgm:cxn modelId="{88035FF9-9496-478B-81C0-84C5064833D4}" type="presOf" srcId="{F29B7ED9-8AB8-4678-83A8-C7DBA3B41869}" destId="{E8319E4E-FC81-4DEA-A8B5-C25D5457F54B}" srcOrd="0" destOrd="2" presId="urn:microsoft.com/office/officeart/2005/8/layout/vList2"/>
    <dgm:cxn modelId="{20084E01-1276-4B61-A4BC-3A06AD05549A}" type="presParOf" srcId="{3F2939DF-B469-475C-95E0-245B5A41842F}" destId="{F4BE2954-E536-4899-834F-11D2EDA3D963}" srcOrd="0" destOrd="0" presId="urn:microsoft.com/office/officeart/2005/8/layout/vList2"/>
    <dgm:cxn modelId="{0B14ACA0-41BE-48E2-9B03-270EAA6B2E17}" type="presParOf" srcId="{3F2939DF-B469-475C-95E0-245B5A41842F}" destId="{E8319E4E-FC81-4DEA-A8B5-C25D5457F54B}" srcOrd="1" destOrd="0" presId="urn:microsoft.com/office/officeart/2005/8/layout/vList2"/>
    <dgm:cxn modelId="{960B0685-D0E5-418B-9D11-D3A5FBBFAC14}" type="presParOf" srcId="{3F2939DF-B469-475C-95E0-245B5A41842F}" destId="{651987B6-75DB-4189-B432-E5B4E29023A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2FA13A9-866E-4ECD-A369-312342FAD1E4}"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it-IT"/>
        </a:p>
      </dgm:t>
    </dgm:pt>
    <dgm:pt modelId="{BBE21729-6579-43D7-B144-4C54B5F73AB3}">
      <dgm:prSet custT="1"/>
      <dgm:spPr>
        <a:solidFill>
          <a:srgbClr val="FF9900"/>
        </a:solidFill>
      </dgm:spPr>
      <dgm:t>
        <a:bodyPr/>
        <a:lstStyle/>
        <a:p>
          <a:r>
            <a:rPr lang="it-IT" sz="3200" dirty="0">
              <a:latin typeface="Arial Nova Cond Light" panose="020B0306020202020204" pitchFamily="34" charset="0"/>
            </a:rPr>
            <a:t>L’istruttoria delle domande è finalizzata alla verifica:</a:t>
          </a:r>
        </a:p>
      </dgm:t>
    </dgm:pt>
    <dgm:pt modelId="{E0DCA808-4142-42E9-BC0F-378185F42B91}" type="parTrans" cxnId="{85D356E2-D3E8-42BD-AE76-877EE950117A}">
      <dgm:prSet/>
      <dgm:spPr/>
      <dgm:t>
        <a:bodyPr/>
        <a:lstStyle/>
        <a:p>
          <a:endParaRPr lang="it-IT" sz="2000"/>
        </a:p>
      </dgm:t>
    </dgm:pt>
    <dgm:pt modelId="{6A492707-C758-4062-A761-83B4AE26CD2C}" type="sibTrans" cxnId="{85D356E2-D3E8-42BD-AE76-877EE950117A}">
      <dgm:prSet/>
      <dgm:spPr/>
      <dgm:t>
        <a:bodyPr/>
        <a:lstStyle/>
        <a:p>
          <a:endParaRPr lang="it-IT" sz="2000"/>
        </a:p>
      </dgm:t>
    </dgm:pt>
    <dgm:pt modelId="{E903837C-4B6B-47F3-A387-F85F9F648170}">
      <dgm:prSet custT="1"/>
      <dgm:spPr/>
      <dgm:t>
        <a:bodyPr/>
        <a:lstStyle/>
        <a:p>
          <a:r>
            <a:rPr lang="it-IT" sz="2000" dirty="0">
              <a:latin typeface="Arial Nova Cond Light" panose="020B0306020202020204" pitchFamily="34" charset="0"/>
            </a:rPr>
            <a:t>del contenuto delle informazioni fornite dalla impresa richiedente e della documentazione allegata alla domanda di ammissione alle agevolazioni;</a:t>
          </a:r>
        </a:p>
      </dgm:t>
    </dgm:pt>
    <dgm:pt modelId="{DD41FC79-75AB-4303-846D-A7DB24285BA0}" type="parTrans" cxnId="{C7153A31-F38E-4F01-986A-CB4222951635}">
      <dgm:prSet/>
      <dgm:spPr/>
      <dgm:t>
        <a:bodyPr/>
        <a:lstStyle/>
        <a:p>
          <a:endParaRPr lang="it-IT" sz="2000"/>
        </a:p>
      </dgm:t>
    </dgm:pt>
    <dgm:pt modelId="{D2613D73-0936-4F97-8A23-1E569B44711C}" type="sibTrans" cxnId="{C7153A31-F38E-4F01-986A-CB4222951635}">
      <dgm:prSet/>
      <dgm:spPr/>
      <dgm:t>
        <a:bodyPr/>
        <a:lstStyle/>
        <a:p>
          <a:endParaRPr lang="it-IT" sz="2000"/>
        </a:p>
      </dgm:t>
    </dgm:pt>
    <dgm:pt modelId="{C783B57D-2DF7-45DD-8B97-C0A4761866F5}">
      <dgm:prSet custT="1"/>
      <dgm:spPr/>
      <dgm:t>
        <a:bodyPr/>
        <a:lstStyle/>
        <a:p>
          <a:r>
            <a:rPr lang="it-IT" sz="2000" dirty="0">
              <a:latin typeface="Arial Nova Cond Light" panose="020B0306020202020204" pitchFamily="34" charset="0"/>
            </a:rPr>
            <a:t>dei </a:t>
          </a:r>
          <a:r>
            <a:rPr lang="it-IT" sz="2000" b="1" dirty="0">
              <a:latin typeface="Arial Nova Cond Light" panose="020B0306020202020204" pitchFamily="34" charset="0"/>
            </a:rPr>
            <a:t>requisiti oggettivi e soggettivi </a:t>
          </a:r>
          <a:r>
            <a:rPr lang="it-IT" sz="2000" dirty="0">
              <a:latin typeface="Arial Nova Cond Light" panose="020B0306020202020204" pitchFamily="34" charset="0"/>
            </a:rPr>
            <a:t>previsti per l’accesso alle agevolazioni;</a:t>
          </a:r>
        </a:p>
      </dgm:t>
    </dgm:pt>
    <dgm:pt modelId="{2BA0C0EC-3708-43F0-8E5E-D6D8EF7F8AA6}" type="parTrans" cxnId="{C575F7B9-3CC5-4223-A0F2-3869AA4B5A49}">
      <dgm:prSet/>
      <dgm:spPr/>
      <dgm:t>
        <a:bodyPr/>
        <a:lstStyle/>
        <a:p>
          <a:endParaRPr lang="it-IT" sz="2000"/>
        </a:p>
      </dgm:t>
    </dgm:pt>
    <dgm:pt modelId="{5A67B298-8CC2-4CF5-8600-57EF4043948E}" type="sibTrans" cxnId="{C575F7B9-3CC5-4223-A0F2-3869AA4B5A49}">
      <dgm:prSet/>
      <dgm:spPr/>
      <dgm:t>
        <a:bodyPr/>
        <a:lstStyle/>
        <a:p>
          <a:endParaRPr lang="it-IT" sz="2000"/>
        </a:p>
      </dgm:t>
    </dgm:pt>
    <dgm:pt modelId="{94D446FE-7ABC-44F7-B660-501E10FEE7FC}">
      <dgm:prSet custT="1"/>
      <dgm:spPr/>
      <dgm:t>
        <a:bodyPr/>
        <a:lstStyle/>
        <a:p>
          <a:r>
            <a:rPr lang="it-IT" sz="2000" dirty="0">
              <a:latin typeface="Arial Nova Cond Light" panose="020B0306020202020204" pitchFamily="34" charset="0"/>
            </a:rPr>
            <a:t>della </a:t>
          </a:r>
          <a:r>
            <a:rPr lang="it-IT" sz="2000" b="1" dirty="0">
              <a:latin typeface="Arial Nova Cond Light" panose="020B0306020202020204" pitchFamily="34" charset="0"/>
            </a:rPr>
            <a:t>congruità</a:t>
          </a:r>
          <a:r>
            <a:rPr lang="it-IT" sz="2000" dirty="0">
              <a:latin typeface="Arial Nova Cond Light" panose="020B0306020202020204" pitchFamily="34" charset="0"/>
            </a:rPr>
            <a:t> e validità tecnico produttiva degli investimenti ipotizzati, nonché alla loro funzionalità, anche rispetto al ciclo produttivo, agli obiettivi dello studio di fattibilità e alla ragionevolezza delle previsioni di spesa;</a:t>
          </a:r>
        </a:p>
      </dgm:t>
    </dgm:pt>
    <dgm:pt modelId="{DD22E96E-D6EB-4AD9-A0C7-9BCBCFBEBC73}" type="parTrans" cxnId="{00D4E134-1A41-4EA4-AE06-4AAA684DE57C}">
      <dgm:prSet/>
      <dgm:spPr/>
      <dgm:t>
        <a:bodyPr/>
        <a:lstStyle/>
        <a:p>
          <a:endParaRPr lang="it-IT" sz="2000"/>
        </a:p>
      </dgm:t>
    </dgm:pt>
    <dgm:pt modelId="{A594D86B-EAD3-429C-92F7-D1C2A4ABA320}" type="sibTrans" cxnId="{00D4E134-1A41-4EA4-AE06-4AAA684DE57C}">
      <dgm:prSet/>
      <dgm:spPr/>
      <dgm:t>
        <a:bodyPr/>
        <a:lstStyle/>
        <a:p>
          <a:endParaRPr lang="it-IT" sz="2000"/>
        </a:p>
      </dgm:t>
    </dgm:pt>
    <dgm:pt modelId="{105449D8-1F5F-46CA-9FE1-6FCCC0B50795}">
      <dgm:prSet custT="1"/>
      <dgm:spPr/>
      <dgm:t>
        <a:bodyPr/>
        <a:lstStyle/>
        <a:p>
          <a:r>
            <a:rPr lang="it-IT" sz="2000" dirty="0">
              <a:latin typeface="Arial Nova Cond Light" panose="020B0306020202020204" pitchFamily="34" charset="0"/>
            </a:rPr>
            <a:t>della </a:t>
          </a:r>
          <a:r>
            <a:rPr lang="it-IT" sz="2000" b="1" dirty="0">
              <a:latin typeface="Arial Nova Cond Light" panose="020B0306020202020204" pitchFamily="34" charset="0"/>
            </a:rPr>
            <a:t>sostenibilità economica, finanziaria dell’iniziativa</a:t>
          </a:r>
          <a:r>
            <a:rPr lang="it-IT" sz="2000" dirty="0">
              <a:latin typeface="Arial Nova Cond Light" panose="020B0306020202020204" pitchFamily="34" charset="0"/>
            </a:rPr>
            <a:t>, con particolare riguardo alla possibilità di rimborso del finanziamento richiesto, in un'ottica di sana ed equilibrata gestione anche mediante l’analisi dei dati economici e finanziari dell’azienda;</a:t>
          </a:r>
        </a:p>
      </dgm:t>
    </dgm:pt>
    <dgm:pt modelId="{EC500F3B-E6CA-492F-BFC1-A3C6697891D8}" type="parTrans" cxnId="{676AF1F3-C843-43FE-8E66-AA2753DAFC3D}">
      <dgm:prSet/>
      <dgm:spPr/>
      <dgm:t>
        <a:bodyPr/>
        <a:lstStyle/>
        <a:p>
          <a:endParaRPr lang="it-IT" sz="2000"/>
        </a:p>
      </dgm:t>
    </dgm:pt>
    <dgm:pt modelId="{0A518DA9-32AA-4D98-8A69-35C5546778F0}" type="sibTrans" cxnId="{676AF1F3-C843-43FE-8E66-AA2753DAFC3D}">
      <dgm:prSet/>
      <dgm:spPr/>
      <dgm:t>
        <a:bodyPr/>
        <a:lstStyle/>
        <a:p>
          <a:endParaRPr lang="it-IT" sz="2000"/>
        </a:p>
      </dgm:t>
    </dgm:pt>
    <dgm:pt modelId="{0050E737-998B-412C-AB3C-E9E041CD06D0}">
      <dgm:prSet custT="1"/>
      <dgm:spPr/>
      <dgm:t>
        <a:bodyPr/>
        <a:lstStyle/>
        <a:p>
          <a:r>
            <a:rPr lang="it-IT" sz="2000" dirty="0">
              <a:latin typeface="Arial Nova Cond Light" panose="020B0306020202020204" pitchFamily="34" charset="0"/>
            </a:rPr>
            <a:t>dell’adeguatezza della </a:t>
          </a:r>
          <a:r>
            <a:rPr lang="it-IT" sz="2000" b="1" dirty="0">
              <a:latin typeface="Arial Nova Cond Light" panose="020B0306020202020204" pitchFamily="34" charset="0"/>
            </a:rPr>
            <a:t>struttura </a:t>
          </a:r>
          <a:r>
            <a:rPr lang="it-IT" sz="2000" b="1" dirty="0" err="1">
              <a:latin typeface="Arial Nova Cond Light" panose="020B0306020202020204" pitchFamily="34" charset="0"/>
            </a:rPr>
            <a:t>garantuale</a:t>
          </a:r>
          <a:r>
            <a:rPr lang="it-IT" sz="2000" b="1" dirty="0">
              <a:latin typeface="Arial Nova Cond Light" panose="020B0306020202020204" pitchFamily="34" charset="0"/>
            </a:rPr>
            <a:t> proposta</a:t>
          </a:r>
          <a:r>
            <a:rPr lang="it-IT" sz="2000" dirty="0">
              <a:latin typeface="Arial Nova Cond Light" panose="020B0306020202020204" pitchFamily="34" charset="0"/>
            </a:rPr>
            <a:t>.</a:t>
          </a:r>
        </a:p>
      </dgm:t>
    </dgm:pt>
    <dgm:pt modelId="{E50A534C-F2CD-4E72-A5B1-B293A89635EE}" type="parTrans" cxnId="{A8F46A47-0778-4025-85D6-5B30BF2807D9}">
      <dgm:prSet/>
      <dgm:spPr/>
      <dgm:t>
        <a:bodyPr/>
        <a:lstStyle/>
        <a:p>
          <a:endParaRPr lang="it-IT" sz="2000"/>
        </a:p>
      </dgm:t>
    </dgm:pt>
    <dgm:pt modelId="{F3A9C51C-A62D-462E-A22C-9F129A704A5D}" type="sibTrans" cxnId="{A8F46A47-0778-4025-85D6-5B30BF2807D9}">
      <dgm:prSet/>
      <dgm:spPr/>
      <dgm:t>
        <a:bodyPr/>
        <a:lstStyle/>
        <a:p>
          <a:endParaRPr lang="it-IT" sz="2000"/>
        </a:p>
      </dgm:t>
    </dgm:pt>
    <dgm:pt modelId="{43BA8F13-9A48-4D4B-B7B5-E642FAF286CA}">
      <dgm:prSet custT="1"/>
      <dgm:spPr>
        <a:solidFill>
          <a:srgbClr val="FF9900">
            <a:alpha val="60000"/>
          </a:srgbClr>
        </a:solidFill>
      </dgm:spPr>
      <dgm:t>
        <a:bodyPr/>
        <a:lstStyle/>
        <a:p>
          <a:pPr algn="just"/>
          <a:r>
            <a:rPr lang="it-IT" sz="2400" dirty="0">
              <a:latin typeface="Arial Nova Cond Light" panose="020B0306020202020204" pitchFamily="34" charset="0"/>
            </a:rPr>
            <a:t>Ai fini dell’accertamento del possesso dei requisiti, ISMEA può utilizzare informazioni aggiuntive acquisite presso le Camere di commercio, le pubbliche amministrazioni, gli ordini professionali e altri soggetti incaricati della tenuta di registri o elenchi</a:t>
          </a:r>
        </a:p>
      </dgm:t>
    </dgm:pt>
    <dgm:pt modelId="{37DE7D2B-A7D8-43F1-9FBD-9F4EC55D1819}" type="parTrans" cxnId="{28CB3C96-5D2E-4B90-8A44-B5657149C8E9}">
      <dgm:prSet/>
      <dgm:spPr/>
      <dgm:t>
        <a:bodyPr/>
        <a:lstStyle/>
        <a:p>
          <a:endParaRPr lang="it-IT" sz="2000"/>
        </a:p>
      </dgm:t>
    </dgm:pt>
    <dgm:pt modelId="{0C063D55-645F-476E-848F-23F054471A40}" type="sibTrans" cxnId="{28CB3C96-5D2E-4B90-8A44-B5657149C8E9}">
      <dgm:prSet/>
      <dgm:spPr/>
      <dgm:t>
        <a:bodyPr/>
        <a:lstStyle/>
        <a:p>
          <a:endParaRPr lang="it-IT" sz="2000"/>
        </a:p>
      </dgm:t>
    </dgm:pt>
    <dgm:pt modelId="{E33355F8-D8C5-4C50-8192-0EF52CDC8B60}" type="pres">
      <dgm:prSet presAssocID="{32FA13A9-866E-4ECD-A369-312342FAD1E4}" presName="linear" presStyleCnt="0">
        <dgm:presLayoutVars>
          <dgm:animLvl val="lvl"/>
          <dgm:resizeHandles val="exact"/>
        </dgm:presLayoutVars>
      </dgm:prSet>
      <dgm:spPr/>
    </dgm:pt>
    <dgm:pt modelId="{91B7FA51-4A77-4118-A328-C42677697AEE}" type="pres">
      <dgm:prSet presAssocID="{BBE21729-6579-43D7-B144-4C54B5F73AB3}" presName="parentText" presStyleLbl="node1" presStyleIdx="0" presStyleCnt="2" custScaleY="30370">
        <dgm:presLayoutVars>
          <dgm:chMax val="0"/>
          <dgm:bulletEnabled val="1"/>
        </dgm:presLayoutVars>
      </dgm:prSet>
      <dgm:spPr/>
    </dgm:pt>
    <dgm:pt modelId="{02508C9E-3910-4E96-9742-B19A03D69363}" type="pres">
      <dgm:prSet presAssocID="{BBE21729-6579-43D7-B144-4C54B5F73AB3}" presName="childText" presStyleLbl="revTx" presStyleIdx="0" presStyleCnt="1" custLinFactNeighborY="1533">
        <dgm:presLayoutVars>
          <dgm:bulletEnabled val="1"/>
        </dgm:presLayoutVars>
      </dgm:prSet>
      <dgm:spPr/>
    </dgm:pt>
    <dgm:pt modelId="{4C8F7844-DB26-4783-B0DB-82C5411DFD14}" type="pres">
      <dgm:prSet presAssocID="{43BA8F13-9A48-4D4B-B7B5-E642FAF286CA}" presName="parentText" presStyleLbl="node1" presStyleIdx="1" presStyleCnt="2" custScaleY="93051" custLinFactNeighborY="6308">
        <dgm:presLayoutVars>
          <dgm:chMax val="0"/>
          <dgm:bulletEnabled val="1"/>
        </dgm:presLayoutVars>
      </dgm:prSet>
      <dgm:spPr/>
    </dgm:pt>
  </dgm:ptLst>
  <dgm:cxnLst>
    <dgm:cxn modelId="{F9E3242F-482A-4BCB-81FE-B2AE63ADCF01}" type="presOf" srcId="{E903837C-4B6B-47F3-A387-F85F9F648170}" destId="{02508C9E-3910-4E96-9742-B19A03D69363}" srcOrd="0" destOrd="0" presId="urn:microsoft.com/office/officeart/2005/8/layout/vList2"/>
    <dgm:cxn modelId="{C7153A31-F38E-4F01-986A-CB4222951635}" srcId="{BBE21729-6579-43D7-B144-4C54B5F73AB3}" destId="{E903837C-4B6B-47F3-A387-F85F9F648170}" srcOrd="0" destOrd="0" parTransId="{DD41FC79-75AB-4303-846D-A7DB24285BA0}" sibTransId="{D2613D73-0936-4F97-8A23-1E569B44711C}"/>
    <dgm:cxn modelId="{00D4E134-1A41-4EA4-AE06-4AAA684DE57C}" srcId="{BBE21729-6579-43D7-B144-4C54B5F73AB3}" destId="{94D446FE-7ABC-44F7-B660-501E10FEE7FC}" srcOrd="2" destOrd="0" parTransId="{DD22E96E-D6EB-4AD9-A0C7-9BCBCFBEBC73}" sibTransId="{A594D86B-EAD3-429C-92F7-D1C2A4ABA320}"/>
    <dgm:cxn modelId="{A8F46A47-0778-4025-85D6-5B30BF2807D9}" srcId="{BBE21729-6579-43D7-B144-4C54B5F73AB3}" destId="{0050E737-998B-412C-AB3C-E9E041CD06D0}" srcOrd="4" destOrd="0" parTransId="{E50A534C-F2CD-4E72-A5B1-B293A89635EE}" sibTransId="{F3A9C51C-A62D-462E-A22C-9F129A704A5D}"/>
    <dgm:cxn modelId="{77665453-189D-4502-BE17-9286C64A4AA7}" type="presOf" srcId="{32FA13A9-866E-4ECD-A369-312342FAD1E4}" destId="{E33355F8-D8C5-4C50-8192-0EF52CDC8B60}" srcOrd="0" destOrd="0" presId="urn:microsoft.com/office/officeart/2005/8/layout/vList2"/>
    <dgm:cxn modelId="{02466C58-CC00-450D-BF61-C74C064E4487}" type="presOf" srcId="{43BA8F13-9A48-4D4B-B7B5-E642FAF286CA}" destId="{4C8F7844-DB26-4783-B0DB-82C5411DFD14}" srcOrd="0" destOrd="0" presId="urn:microsoft.com/office/officeart/2005/8/layout/vList2"/>
    <dgm:cxn modelId="{15D16C7A-452A-4A86-90FD-37C0AA319BCC}" type="presOf" srcId="{94D446FE-7ABC-44F7-B660-501E10FEE7FC}" destId="{02508C9E-3910-4E96-9742-B19A03D69363}" srcOrd="0" destOrd="2" presId="urn:microsoft.com/office/officeart/2005/8/layout/vList2"/>
    <dgm:cxn modelId="{28CB3C96-5D2E-4B90-8A44-B5657149C8E9}" srcId="{32FA13A9-866E-4ECD-A369-312342FAD1E4}" destId="{43BA8F13-9A48-4D4B-B7B5-E642FAF286CA}" srcOrd="1" destOrd="0" parTransId="{37DE7D2B-A7D8-43F1-9FBD-9F4EC55D1819}" sibTransId="{0C063D55-645F-476E-848F-23F054471A40}"/>
    <dgm:cxn modelId="{78175D98-2558-4B8A-910F-D589F1BF4F53}" type="presOf" srcId="{C783B57D-2DF7-45DD-8B97-C0A4761866F5}" destId="{02508C9E-3910-4E96-9742-B19A03D69363}" srcOrd="0" destOrd="1" presId="urn:microsoft.com/office/officeart/2005/8/layout/vList2"/>
    <dgm:cxn modelId="{F03152A0-C98A-459E-A0AD-2CE08704CDA7}" type="presOf" srcId="{BBE21729-6579-43D7-B144-4C54B5F73AB3}" destId="{91B7FA51-4A77-4118-A328-C42677697AEE}" srcOrd="0" destOrd="0" presId="urn:microsoft.com/office/officeart/2005/8/layout/vList2"/>
    <dgm:cxn modelId="{B31BE2B3-919A-4C6E-AFFD-8EF52C94A969}" type="presOf" srcId="{0050E737-998B-412C-AB3C-E9E041CD06D0}" destId="{02508C9E-3910-4E96-9742-B19A03D69363}" srcOrd="0" destOrd="4" presId="urn:microsoft.com/office/officeart/2005/8/layout/vList2"/>
    <dgm:cxn modelId="{0560DDB8-4B0D-4F4E-B279-AF3F3D1862D1}" type="presOf" srcId="{105449D8-1F5F-46CA-9FE1-6FCCC0B50795}" destId="{02508C9E-3910-4E96-9742-B19A03D69363}" srcOrd="0" destOrd="3" presId="urn:microsoft.com/office/officeart/2005/8/layout/vList2"/>
    <dgm:cxn modelId="{C575F7B9-3CC5-4223-A0F2-3869AA4B5A49}" srcId="{BBE21729-6579-43D7-B144-4C54B5F73AB3}" destId="{C783B57D-2DF7-45DD-8B97-C0A4761866F5}" srcOrd="1" destOrd="0" parTransId="{2BA0C0EC-3708-43F0-8E5E-D6D8EF7F8AA6}" sibTransId="{5A67B298-8CC2-4CF5-8600-57EF4043948E}"/>
    <dgm:cxn modelId="{85D356E2-D3E8-42BD-AE76-877EE950117A}" srcId="{32FA13A9-866E-4ECD-A369-312342FAD1E4}" destId="{BBE21729-6579-43D7-B144-4C54B5F73AB3}" srcOrd="0" destOrd="0" parTransId="{E0DCA808-4142-42E9-BC0F-378185F42B91}" sibTransId="{6A492707-C758-4062-A761-83B4AE26CD2C}"/>
    <dgm:cxn modelId="{676AF1F3-C843-43FE-8E66-AA2753DAFC3D}" srcId="{BBE21729-6579-43D7-B144-4C54B5F73AB3}" destId="{105449D8-1F5F-46CA-9FE1-6FCCC0B50795}" srcOrd="3" destOrd="0" parTransId="{EC500F3B-E6CA-492F-BFC1-A3C6697891D8}" sibTransId="{0A518DA9-32AA-4D98-8A69-35C5546778F0}"/>
    <dgm:cxn modelId="{8CAD996F-F139-462C-8BA8-193D478F3EA8}" type="presParOf" srcId="{E33355F8-D8C5-4C50-8192-0EF52CDC8B60}" destId="{91B7FA51-4A77-4118-A328-C42677697AEE}" srcOrd="0" destOrd="0" presId="urn:microsoft.com/office/officeart/2005/8/layout/vList2"/>
    <dgm:cxn modelId="{59347380-94AA-451E-96B9-E8E0D06F534B}" type="presParOf" srcId="{E33355F8-D8C5-4C50-8192-0EF52CDC8B60}" destId="{02508C9E-3910-4E96-9742-B19A03D69363}" srcOrd="1" destOrd="0" presId="urn:microsoft.com/office/officeart/2005/8/layout/vList2"/>
    <dgm:cxn modelId="{54440DD9-75A0-46F0-B598-1B8A95DFAB88}" type="presParOf" srcId="{E33355F8-D8C5-4C50-8192-0EF52CDC8B60}" destId="{4C8F7844-DB26-4783-B0DB-82C5411DFD1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AAA84BD-6676-49B5-8BBF-429BE7030BB5}"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it-IT"/>
        </a:p>
      </dgm:t>
    </dgm:pt>
    <dgm:pt modelId="{1DE9337E-97EB-486A-B9EC-D0B165B6A3DB}">
      <dgm:prSet/>
      <dgm:spPr>
        <a:solidFill>
          <a:srgbClr val="FF9900"/>
        </a:solidFill>
      </dgm:spPr>
      <dgm:t>
        <a:bodyPr/>
        <a:lstStyle/>
        <a:p>
          <a:r>
            <a:rPr lang="it-IT" dirty="0">
              <a:latin typeface="Arial Nova Cond Light" panose="020B0306020202020204" pitchFamily="34" charset="0"/>
            </a:rPr>
            <a:t>Nel corso della fase istruttoria ISMEA potrà chiedere chiarimenti e/o documentazione integrativa, assegnando alla richiedente un termine </a:t>
          </a:r>
        </a:p>
      </dgm:t>
    </dgm:pt>
    <dgm:pt modelId="{243A8D01-C45B-442D-BA18-23C716AF4C08}" type="parTrans" cxnId="{5D09E337-D694-419D-9379-E37A952786F3}">
      <dgm:prSet/>
      <dgm:spPr/>
      <dgm:t>
        <a:bodyPr/>
        <a:lstStyle/>
        <a:p>
          <a:endParaRPr lang="it-IT"/>
        </a:p>
      </dgm:t>
    </dgm:pt>
    <dgm:pt modelId="{44DBF72B-59CA-4CE4-81B6-8CC05B0049D4}" type="sibTrans" cxnId="{5D09E337-D694-419D-9379-E37A952786F3}">
      <dgm:prSet/>
      <dgm:spPr/>
      <dgm:t>
        <a:bodyPr/>
        <a:lstStyle/>
        <a:p>
          <a:endParaRPr lang="it-IT"/>
        </a:p>
      </dgm:t>
    </dgm:pt>
    <dgm:pt modelId="{AC1E0FC3-F03C-4ABA-A3C7-CD8905B641A7}">
      <dgm:prSet/>
      <dgm:spPr>
        <a:solidFill>
          <a:srgbClr val="FF9900">
            <a:alpha val="85000"/>
          </a:srgbClr>
        </a:solidFill>
      </dgm:spPr>
      <dgm:t>
        <a:bodyPr/>
        <a:lstStyle/>
        <a:p>
          <a:r>
            <a:rPr lang="it-IT" dirty="0">
              <a:latin typeface="Arial Nova Cond Light" panose="020B0306020202020204" pitchFamily="34" charset="0"/>
            </a:rPr>
            <a:t>Ogni comunicazione sarà inoltrata esclusivamente via PEC all’indirizzo indicato in sede di presentazione della domanda</a:t>
          </a:r>
        </a:p>
      </dgm:t>
    </dgm:pt>
    <dgm:pt modelId="{D3040726-9475-4A31-B9F0-F2A61B2F35F0}" type="parTrans" cxnId="{4E16D562-5696-4694-9916-F7FAB7920E82}">
      <dgm:prSet/>
      <dgm:spPr/>
      <dgm:t>
        <a:bodyPr/>
        <a:lstStyle/>
        <a:p>
          <a:endParaRPr lang="it-IT"/>
        </a:p>
      </dgm:t>
    </dgm:pt>
    <dgm:pt modelId="{E17933A6-146C-47F5-8B87-FB13C6FF258A}" type="sibTrans" cxnId="{4E16D562-5696-4694-9916-F7FAB7920E82}">
      <dgm:prSet/>
      <dgm:spPr/>
      <dgm:t>
        <a:bodyPr/>
        <a:lstStyle/>
        <a:p>
          <a:endParaRPr lang="it-IT"/>
        </a:p>
      </dgm:t>
    </dgm:pt>
    <dgm:pt modelId="{D6FD45AB-2834-4D38-AEE8-7DD9C824749C}">
      <dgm:prSet/>
      <dgm:spPr>
        <a:solidFill>
          <a:srgbClr val="FF9900">
            <a:alpha val="70000"/>
          </a:srgbClr>
        </a:solidFill>
      </dgm:spPr>
      <dgm:t>
        <a:bodyPr/>
        <a:lstStyle/>
        <a:p>
          <a:r>
            <a:rPr lang="it-IT" dirty="0">
              <a:latin typeface="Arial Nova Cond Light" panose="020B0306020202020204" pitchFamily="34" charset="0"/>
            </a:rPr>
            <a:t>Il </a:t>
          </a:r>
          <a:r>
            <a:rPr lang="it-IT" b="1" dirty="0">
              <a:latin typeface="Arial Nova Cond Light" panose="020B0306020202020204" pitchFamily="34" charset="0"/>
            </a:rPr>
            <a:t>procedimento istruttorio si conclude </a:t>
          </a:r>
          <a:r>
            <a:rPr lang="it-IT" dirty="0">
              <a:latin typeface="Arial Nova Cond Light" panose="020B0306020202020204" pitchFamily="34" charset="0"/>
            </a:rPr>
            <a:t>con l’adozione della determinazione di ammissione o non ammissione alle agevolazioni, </a:t>
          </a:r>
          <a:r>
            <a:rPr lang="it-IT" b="1" dirty="0">
              <a:latin typeface="Arial Nova Cond Light" panose="020B0306020202020204" pitchFamily="34" charset="0"/>
            </a:rPr>
            <a:t>entro il termine di sei mesi dalla data di presentazione della domanda</a:t>
          </a:r>
          <a:r>
            <a:rPr lang="it-IT" dirty="0">
              <a:latin typeface="Arial Nova Cond Light" panose="020B0306020202020204" pitchFamily="34" charset="0"/>
            </a:rPr>
            <a:t>. In caso di richiesta di chiarimenti e/o documentazione integrativa, il termine è sospeso sino alla data di ricezione della documentazione stessa</a:t>
          </a:r>
        </a:p>
      </dgm:t>
    </dgm:pt>
    <dgm:pt modelId="{0224AE26-8122-4FCB-8B8A-EFB83807FFCF}" type="parTrans" cxnId="{FCC0809D-20DD-4021-B5DC-9749B4280242}">
      <dgm:prSet/>
      <dgm:spPr/>
      <dgm:t>
        <a:bodyPr/>
        <a:lstStyle/>
        <a:p>
          <a:endParaRPr lang="it-IT"/>
        </a:p>
      </dgm:t>
    </dgm:pt>
    <dgm:pt modelId="{90E52940-CFE8-43C6-A9B1-1CB47F5D3A40}" type="sibTrans" cxnId="{FCC0809D-20DD-4021-B5DC-9749B4280242}">
      <dgm:prSet/>
      <dgm:spPr/>
      <dgm:t>
        <a:bodyPr/>
        <a:lstStyle/>
        <a:p>
          <a:endParaRPr lang="it-IT"/>
        </a:p>
      </dgm:t>
    </dgm:pt>
    <dgm:pt modelId="{7269B841-0FF2-4EFD-8EEF-02AB15215301}">
      <dgm:prSet/>
      <dgm:spPr>
        <a:solidFill>
          <a:srgbClr val="FF9900">
            <a:alpha val="55000"/>
          </a:srgbClr>
        </a:solidFill>
      </dgm:spPr>
      <dgm:t>
        <a:bodyPr/>
        <a:lstStyle/>
        <a:p>
          <a:r>
            <a:rPr lang="it-IT" dirty="0">
              <a:latin typeface="Arial Nova Cond Light" panose="020B0306020202020204" pitchFamily="34" charset="0"/>
            </a:rPr>
            <a:t>La determinazione di ammissione alle agevolazioni individua la beneficiaria, le caratteristiche del progetto finanziato e la misura dell’agevolazione concessa in termini di ESL, stabilisce le spese ammesse ed i tempi per l’attuazione del progetto e definisce l’importo e la durata del mutuo agevolato nonché del contributo a fondo perduto</a:t>
          </a:r>
        </a:p>
      </dgm:t>
    </dgm:pt>
    <dgm:pt modelId="{A545D687-4946-466D-9AF8-16F43575D9D1}" type="parTrans" cxnId="{F7BDF2FD-5B5C-4F7E-B49D-679E6959DF5E}">
      <dgm:prSet/>
      <dgm:spPr/>
      <dgm:t>
        <a:bodyPr/>
        <a:lstStyle/>
        <a:p>
          <a:endParaRPr lang="it-IT"/>
        </a:p>
      </dgm:t>
    </dgm:pt>
    <dgm:pt modelId="{4AAF4D54-DE79-4DB8-A9CD-2C54A58528B2}" type="sibTrans" cxnId="{F7BDF2FD-5B5C-4F7E-B49D-679E6959DF5E}">
      <dgm:prSet/>
      <dgm:spPr/>
      <dgm:t>
        <a:bodyPr/>
        <a:lstStyle/>
        <a:p>
          <a:endParaRPr lang="it-IT"/>
        </a:p>
      </dgm:t>
    </dgm:pt>
    <dgm:pt modelId="{F67C4F81-75A6-4ED2-B342-48C7B16ACBA6}" type="pres">
      <dgm:prSet presAssocID="{7AAA84BD-6676-49B5-8BBF-429BE7030BB5}" presName="linear" presStyleCnt="0">
        <dgm:presLayoutVars>
          <dgm:animLvl val="lvl"/>
          <dgm:resizeHandles val="exact"/>
        </dgm:presLayoutVars>
      </dgm:prSet>
      <dgm:spPr/>
    </dgm:pt>
    <dgm:pt modelId="{5D570164-4D6F-466C-B7B5-EF3AC743D5E0}" type="pres">
      <dgm:prSet presAssocID="{1DE9337E-97EB-486A-B9EC-D0B165B6A3DB}" presName="parentText" presStyleLbl="node1" presStyleIdx="0" presStyleCnt="4">
        <dgm:presLayoutVars>
          <dgm:chMax val="0"/>
          <dgm:bulletEnabled val="1"/>
        </dgm:presLayoutVars>
      </dgm:prSet>
      <dgm:spPr/>
    </dgm:pt>
    <dgm:pt modelId="{65DC43D6-D430-4109-9DF2-9F820B118252}" type="pres">
      <dgm:prSet presAssocID="{44DBF72B-59CA-4CE4-81B6-8CC05B0049D4}" presName="spacer" presStyleCnt="0"/>
      <dgm:spPr/>
    </dgm:pt>
    <dgm:pt modelId="{33AB1B2F-2F50-4E0D-891A-FABF63DC1232}" type="pres">
      <dgm:prSet presAssocID="{AC1E0FC3-F03C-4ABA-A3C7-CD8905B641A7}" presName="parentText" presStyleLbl="node1" presStyleIdx="1" presStyleCnt="4">
        <dgm:presLayoutVars>
          <dgm:chMax val="0"/>
          <dgm:bulletEnabled val="1"/>
        </dgm:presLayoutVars>
      </dgm:prSet>
      <dgm:spPr/>
    </dgm:pt>
    <dgm:pt modelId="{25762C9F-8871-440B-82E1-451F7501DC64}" type="pres">
      <dgm:prSet presAssocID="{E17933A6-146C-47F5-8B87-FB13C6FF258A}" presName="spacer" presStyleCnt="0"/>
      <dgm:spPr/>
    </dgm:pt>
    <dgm:pt modelId="{D2CD5CB7-CBDD-4E8E-AEB1-59ED52B60ED8}" type="pres">
      <dgm:prSet presAssocID="{D6FD45AB-2834-4D38-AEE8-7DD9C824749C}" presName="parentText" presStyleLbl="node1" presStyleIdx="2" presStyleCnt="4">
        <dgm:presLayoutVars>
          <dgm:chMax val="0"/>
          <dgm:bulletEnabled val="1"/>
        </dgm:presLayoutVars>
      </dgm:prSet>
      <dgm:spPr/>
    </dgm:pt>
    <dgm:pt modelId="{112F181A-2EE3-43CB-8BC3-D6BBAD23C163}" type="pres">
      <dgm:prSet presAssocID="{90E52940-CFE8-43C6-A9B1-1CB47F5D3A40}" presName="spacer" presStyleCnt="0"/>
      <dgm:spPr/>
    </dgm:pt>
    <dgm:pt modelId="{9C9F9A4E-7848-4E06-81B6-1E010B21FAE3}" type="pres">
      <dgm:prSet presAssocID="{7269B841-0FF2-4EFD-8EEF-02AB15215301}" presName="parentText" presStyleLbl="node1" presStyleIdx="3" presStyleCnt="4">
        <dgm:presLayoutVars>
          <dgm:chMax val="0"/>
          <dgm:bulletEnabled val="1"/>
        </dgm:presLayoutVars>
      </dgm:prSet>
      <dgm:spPr/>
    </dgm:pt>
  </dgm:ptLst>
  <dgm:cxnLst>
    <dgm:cxn modelId="{B491620F-D4A8-4A0E-BD53-1252A09260E9}" type="presOf" srcId="{7269B841-0FF2-4EFD-8EEF-02AB15215301}" destId="{9C9F9A4E-7848-4E06-81B6-1E010B21FAE3}" srcOrd="0" destOrd="0" presId="urn:microsoft.com/office/officeart/2005/8/layout/vList2"/>
    <dgm:cxn modelId="{5D09E337-D694-419D-9379-E37A952786F3}" srcId="{7AAA84BD-6676-49B5-8BBF-429BE7030BB5}" destId="{1DE9337E-97EB-486A-B9EC-D0B165B6A3DB}" srcOrd="0" destOrd="0" parTransId="{243A8D01-C45B-442D-BA18-23C716AF4C08}" sibTransId="{44DBF72B-59CA-4CE4-81B6-8CC05B0049D4}"/>
    <dgm:cxn modelId="{4E16D562-5696-4694-9916-F7FAB7920E82}" srcId="{7AAA84BD-6676-49B5-8BBF-429BE7030BB5}" destId="{AC1E0FC3-F03C-4ABA-A3C7-CD8905B641A7}" srcOrd="1" destOrd="0" parTransId="{D3040726-9475-4A31-B9F0-F2A61B2F35F0}" sibTransId="{E17933A6-146C-47F5-8B87-FB13C6FF258A}"/>
    <dgm:cxn modelId="{3A0DA469-BDEC-4CE6-A8E7-8ADCF9B1F0CE}" type="presOf" srcId="{7AAA84BD-6676-49B5-8BBF-429BE7030BB5}" destId="{F67C4F81-75A6-4ED2-B342-48C7B16ACBA6}" srcOrd="0" destOrd="0" presId="urn:microsoft.com/office/officeart/2005/8/layout/vList2"/>
    <dgm:cxn modelId="{16C4B97A-DEC7-49C3-93C7-543D781F011E}" type="presOf" srcId="{D6FD45AB-2834-4D38-AEE8-7DD9C824749C}" destId="{D2CD5CB7-CBDD-4E8E-AEB1-59ED52B60ED8}" srcOrd="0" destOrd="0" presId="urn:microsoft.com/office/officeart/2005/8/layout/vList2"/>
    <dgm:cxn modelId="{1ED40194-00B5-42DE-8696-CCD6C077E808}" type="presOf" srcId="{AC1E0FC3-F03C-4ABA-A3C7-CD8905B641A7}" destId="{33AB1B2F-2F50-4E0D-891A-FABF63DC1232}" srcOrd="0" destOrd="0" presId="urn:microsoft.com/office/officeart/2005/8/layout/vList2"/>
    <dgm:cxn modelId="{FCC0809D-20DD-4021-B5DC-9749B4280242}" srcId="{7AAA84BD-6676-49B5-8BBF-429BE7030BB5}" destId="{D6FD45AB-2834-4D38-AEE8-7DD9C824749C}" srcOrd="2" destOrd="0" parTransId="{0224AE26-8122-4FCB-8B8A-EFB83807FFCF}" sibTransId="{90E52940-CFE8-43C6-A9B1-1CB47F5D3A40}"/>
    <dgm:cxn modelId="{FF7100EA-2630-45A9-AA3E-E3DC96466BC5}" type="presOf" srcId="{1DE9337E-97EB-486A-B9EC-D0B165B6A3DB}" destId="{5D570164-4D6F-466C-B7B5-EF3AC743D5E0}" srcOrd="0" destOrd="0" presId="urn:microsoft.com/office/officeart/2005/8/layout/vList2"/>
    <dgm:cxn modelId="{F7BDF2FD-5B5C-4F7E-B49D-679E6959DF5E}" srcId="{7AAA84BD-6676-49B5-8BBF-429BE7030BB5}" destId="{7269B841-0FF2-4EFD-8EEF-02AB15215301}" srcOrd="3" destOrd="0" parTransId="{A545D687-4946-466D-9AF8-16F43575D9D1}" sibTransId="{4AAF4D54-DE79-4DB8-A9CD-2C54A58528B2}"/>
    <dgm:cxn modelId="{073D9F8F-2BB2-418B-B36C-BAD6B0292E6F}" type="presParOf" srcId="{F67C4F81-75A6-4ED2-B342-48C7B16ACBA6}" destId="{5D570164-4D6F-466C-B7B5-EF3AC743D5E0}" srcOrd="0" destOrd="0" presId="urn:microsoft.com/office/officeart/2005/8/layout/vList2"/>
    <dgm:cxn modelId="{C50CCC1A-92D0-40BA-92A1-E085AFC2AD4C}" type="presParOf" srcId="{F67C4F81-75A6-4ED2-B342-48C7B16ACBA6}" destId="{65DC43D6-D430-4109-9DF2-9F820B118252}" srcOrd="1" destOrd="0" presId="urn:microsoft.com/office/officeart/2005/8/layout/vList2"/>
    <dgm:cxn modelId="{20B76BC4-49BC-4869-A9C1-4729021780FB}" type="presParOf" srcId="{F67C4F81-75A6-4ED2-B342-48C7B16ACBA6}" destId="{33AB1B2F-2F50-4E0D-891A-FABF63DC1232}" srcOrd="2" destOrd="0" presId="urn:microsoft.com/office/officeart/2005/8/layout/vList2"/>
    <dgm:cxn modelId="{1D5514BA-32FB-4F01-B350-ABF3B1DB768C}" type="presParOf" srcId="{F67C4F81-75A6-4ED2-B342-48C7B16ACBA6}" destId="{25762C9F-8871-440B-82E1-451F7501DC64}" srcOrd="3" destOrd="0" presId="urn:microsoft.com/office/officeart/2005/8/layout/vList2"/>
    <dgm:cxn modelId="{6063F1D8-B385-4B8B-AB59-6F85C245BDAA}" type="presParOf" srcId="{F67C4F81-75A6-4ED2-B342-48C7B16ACBA6}" destId="{D2CD5CB7-CBDD-4E8E-AEB1-59ED52B60ED8}" srcOrd="4" destOrd="0" presId="urn:microsoft.com/office/officeart/2005/8/layout/vList2"/>
    <dgm:cxn modelId="{DD2A8EAC-EECD-4981-ACE6-D96FDB381DAE}" type="presParOf" srcId="{F67C4F81-75A6-4ED2-B342-48C7B16ACBA6}" destId="{112F181A-2EE3-43CB-8BC3-D6BBAD23C163}" srcOrd="5" destOrd="0" presId="urn:microsoft.com/office/officeart/2005/8/layout/vList2"/>
    <dgm:cxn modelId="{0BFFD05A-26E6-4523-857E-7F3035687861}" type="presParOf" srcId="{F67C4F81-75A6-4ED2-B342-48C7B16ACBA6}" destId="{9C9F9A4E-7848-4E06-81B6-1E010B21FAE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4160E88-55F9-43F5-B37C-788EFD9BF533}"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it-IT"/>
        </a:p>
      </dgm:t>
    </dgm:pt>
    <dgm:pt modelId="{90AE37A0-090F-48FF-AFAE-7D7DDA5526B7}">
      <dgm:prSet/>
      <dgm:spPr>
        <a:solidFill>
          <a:srgbClr val="FF9900"/>
        </a:solidFill>
      </dgm:spPr>
      <dgm:t>
        <a:bodyPr/>
        <a:lstStyle/>
        <a:p>
          <a:r>
            <a:rPr lang="it-IT" b="1" dirty="0">
              <a:latin typeface="Arial Nova Cond Light" panose="020B0306020202020204" pitchFamily="34" charset="0"/>
            </a:rPr>
            <a:t>Entro 3 mesi dalla data di ammissione alle agevolazioni</a:t>
          </a:r>
          <a:r>
            <a:rPr lang="it-IT" dirty="0">
              <a:latin typeface="Arial Nova Cond Light" panose="020B0306020202020204" pitchFamily="34" charset="0"/>
            </a:rPr>
            <a:t>, l’impresa beneficiaria è tenuta ad effettuare il </a:t>
          </a:r>
          <a:r>
            <a:rPr lang="it-IT" b="1" dirty="0">
              <a:latin typeface="Arial Nova Cond Light" panose="020B0306020202020204" pitchFamily="34" charset="0"/>
            </a:rPr>
            <a:t>subentro</a:t>
          </a:r>
          <a:r>
            <a:rPr lang="it-IT" dirty="0">
              <a:latin typeface="Arial Nova Cond Light" panose="020B0306020202020204" pitchFamily="34" charset="0"/>
            </a:rPr>
            <a:t> nell’azienda dell’impresa cedente</a:t>
          </a:r>
        </a:p>
      </dgm:t>
    </dgm:pt>
    <dgm:pt modelId="{3E8D1B9D-F286-4540-95F5-6326252F971C}" type="parTrans" cxnId="{4D16373F-D9B5-43AA-92CE-1B9F4E49D35E}">
      <dgm:prSet/>
      <dgm:spPr/>
      <dgm:t>
        <a:bodyPr/>
        <a:lstStyle/>
        <a:p>
          <a:endParaRPr lang="it-IT"/>
        </a:p>
      </dgm:t>
    </dgm:pt>
    <dgm:pt modelId="{2B72AB9A-AF08-449B-BB31-239AEE05D11A}" type="sibTrans" cxnId="{4D16373F-D9B5-43AA-92CE-1B9F4E49D35E}">
      <dgm:prSet/>
      <dgm:spPr/>
      <dgm:t>
        <a:bodyPr/>
        <a:lstStyle/>
        <a:p>
          <a:endParaRPr lang="it-IT"/>
        </a:p>
      </dgm:t>
    </dgm:pt>
    <dgm:pt modelId="{C589C7A2-652D-422F-B6C9-E27380F896B9}">
      <dgm:prSet/>
      <dgm:spPr>
        <a:solidFill>
          <a:srgbClr val="FF9900">
            <a:alpha val="85000"/>
          </a:srgbClr>
        </a:solidFill>
      </dgm:spPr>
      <dgm:t>
        <a:bodyPr/>
        <a:lstStyle/>
        <a:p>
          <a:r>
            <a:rPr lang="it-IT" b="1" dirty="0">
              <a:latin typeface="Arial Nova Cond Light" panose="020B0306020202020204" pitchFamily="34" charset="0"/>
            </a:rPr>
            <a:t>Entro 6 mesi dalla comunicazione della delibera di ammissione alle agevolazioni</a:t>
          </a:r>
          <a:r>
            <a:rPr lang="it-IT" dirty="0">
              <a:latin typeface="Arial Nova Cond Light" panose="020B0306020202020204" pitchFamily="34" charset="0"/>
            </a:rPr>
            <a:t>, l’impresa beneficiaria è tenuta a produrre a ISMEA la </a:t>
          </a:r>
          <a:r>
            <a:rPr lang="it-IT" b="1" dirty="0">
              <a:latin typeface="Arial Nova Cond Light" panose="020B0306020202020204" pitchFamily="34" charset="0"/>
            </a:rPr>
            <a:t>documentazione necessaria alla stipula </a:t>
          </a:r>
          <a:r>
            <a:rPr lang="it-IT" dirty="0">
              <a:latin typeface="Arial Nova Cond Light" panose="020B0306020202020204" pitchFamily="34" charset="0"/>
            </a:rPr>
            <a:t>dei contratti di concessione delle agevolazioni.</a:t>
          </a:r>
        </a:p>
      </dgm:t>
    </dgm:pt>
    <dgm:pt modelId="{E4FB7878-FF52-49BD-B5BA-52F3C345F0CC}" type="parTrans" cxnId="{14E2C20B-2959-4ED6-8158-6F68162EF642}">
      <dgm:prSet/>
      <dgm:spPr/>
      <dgm:t>
        <a:bodyPr/>
        <a:lstStyle/>
        <a:p>
          <a:endParaRPr lang="it-IT"/>
        </a:p>
      </dgm:t>
    </dgm:pt>
    <dgm:pt modelId="{6E05E3BC-7B47-4F52-8CCA-F233A8ACAC6F}" type="sibTrans" cxnId="{14E2C20B-2959-4ED6-8158-6F68162EF642}">
      <dgm:prSet/>
      <dgm:spPr/>
      <dgm:t>
        <a:bodyPr/>
        <a:lstStyle/>
        <a:p>
          <a:endParaRPr lang="it-IT"/>
        </a:p>
      </dgm:t>
    </dgm:pt>
    <dgm:pt modelId="{76F25FAB-1B67-41FF-8614-98C3D70C8DA6}">
      <dgm:prSet/>
      <dgm:spPr>
        <a:solidFill>
          <a:srgbClr val="FF9900">
            <a:alpha val="70000"/>
          </a:srgbClr>
        </a:solidFill>
      </dgm:spPr>
      <dgm:t>
        <a:bodyPr/>
        <a:lstStyle/>
        <a:p>
          <a:r>
            <a:rPr lang="it-IT" dirty="0">
              <a:latin typeface="Arial Nova Cond Light" panose="020B0306020202020204" pitchFamily="34" charset="0"/>
            </a:rPr>
            <a:t>I contratti di concessione delle agevolazioni sono stipulati presso un notaio indicato da ISMEA. Le spese e gli oneri sono a carico dell’impresa beneficiaria</a:t>
          </a:r>
        </a:p>
      </dgm:t>
    </dgm:pt>
    <dgm:pt modelId="{FA78B756-EC8C-49DB-8BE0-32C9D204E428}" type="parTrans" cxnId="{618A987A-950C-4AEB-AC2B-0D78C05C6427}">
      <dgm:prSet/>
      <dgm:spPr/>
      <dgm:t>
        <a:bodyPr/>
        <a:lstStyle/>
        <a:p>
          <a:endParaRPr lang="it-IT"/>
        </a:p>
      </dgm:t>
    </dgm:pt>
    <dgm:pt modelId="{1EBB07FD-6198-45A3-8B3F-9366DFECA04B}" type="sibTrans" cxnId="{618A987A-950C-4AEB-AC2B-0D78C05C6427}">
      <dgm:prSet/>
      <dgm:spPr/>
      <dgm:t>
        <a:bodyPr/>
        <a:lstStyle/>
        <a:p>
          <a:endParaRPr lang="it-IT"/>
        </a:p>
      </dgm:t>
    </dgm:pt>
    <dgm:pt modelId="{8A98E92C-D8AB-45F5-8DAC-371271C7A45F}">
      <dgm:prSet/>
      <dgm:spPr>
        <a:solidFill>
          <a:srgbClr val="FF9900">
            <a:alpha val="55000"/>
          </a:srgbClr>
        </a:solidFill>
      </dgm:spPr>
      <dgm:t>
        <a:bodyPr/>
        <a:lstStyle/>
        <a:p>
          <a:r>
            <a:rPr lang="it-IT" dirty="0">
              <a:latin typeface="Arial Nova Cond Light" panose="020B0306020202020204" pitchFamily="34" charset="0"/>
            </a:rPr>
            <a:t>Nei contratti sono disciplinati </a:t>
          </a:r>
          <a:r>
            <a:rPr lang="it-IT" b="1" dirty="0">
              <a:latin typeface="Arial Nova Cond Light" panose="020B0306020202020204" pitchFamily="34" charset="0"/>
            </a:rPr>
            <a:t>i termini e le condizioni </a:t>
          </a:r>
          <a:r>
            <a:rPr lang="it-IT" dirty="0">
              <a:latin typeface="Arial Nova Cond Light" panose="020B0306020202020204" pitchFamily="34" charset="0"/>
            </a:rPr>
            <a:t>per l’attuazione del progetti. Tra l’altro sono regolate:</a:t>
          </a:r>
        </a:p>
      </dgm:t>
    </dgm:pt>
    <dgm:pt modelId="{F9338A25-6AC7-44A7-9D1F-108C35DD1BA5}" type="parTrans" cxnId="{C9DA8922-DBB6-4CDA-8810-3EE8600A3A7E}">
      <dgm:prSet/>
      <dgm:spPr/>
      <dgm:t>
        <a:bodyPr/>
        <a:lstStyle/>
        <a:p>
          <a:endParaRPr lang="it-IT"/>
        </a:p>
      </dgm:t>
    </dgm:pt>
    <dgm:pt modelId="{14138E60-EB93-4966-8273-7E801ED696A4}" type="sibTrans" cxnId="{C9DA8922-DBB6-4CDA-8810-3EE8600A3A7E}">
      <dgm:prSet/>
      <dgm:spPr/>
      <dgm:t>
        <a:bodyPr/>
        <a:lstStyle/>
        <a:p>
          <a:endParaRPr lang="it-IT"/>
        </a:p>
      </dgm:t>
    </dgm:pt>
    <dgm:pt modelId="{B5C1D75E-934B-4303-80DC-A2CF4E98936B}">
      <dgm:prSet/>
      <dgm:spPr/>
      <dgm:t>
        <a:bodyPr/>
        <a:lstStyle/>
        <a:p>
          <a:r>
            <a:rPr lang="it-IT" dirty="0">
              <a:latin typeface="Arial Nova Cond Light" panose="020B0306020202020204" pitchFamily="34" charset="0"/>
            </a:rPr>
            <a:t>le modalità di erogazione delle agevolazioni;</a:t>
          </a:r>
        </a:p>
      </dgm:t>
    </dgm:pt>
    <dgm:pt modelId="{F7D64D40-A0FD-4567-8348-BE8004086455}" type="parTrans" cxnId="{37DB25A0-2020-42B6-AFAF-EDC79D61CFE4}">
      <dgm:prSet/>
      <dgm:spPr/>
      <dgm:t>
        <a:bodyPr/>
        <a:lstStyle/>
        <a:p>
          <a:endParaRPr lang="it-IT"/>
        </a:p>
      </dgm:t>
    </dgm:pt>
    <dgm:pt modelId="{CC27AB23-F60A-4CC3-95DE-87D52D99BE17}" type="sibTrans" cxnId="{37DB25A0-2020-42B6-AFAF-EDC79D61CFE4}">
      <dgm:prSet/>
      <dgm:spPr/>
      <dgm:t>
        <a:bodyPr/>
        <a:lstStyle/>
        <a:p>
          <a:endParaRPr lang="it-IT"/>
        </a:p>
      </dgm:t>
    </dgm:pt>
    <dgm:pt modelId="{4AB54B8E-042D-4027-9811-61F307D34DCA}">
      <dgm:prSet/>
      <dgm:spPr/>
      <dgm:t>
        <a:bodyPr/>
        <a:lstStyle/>
        <a:p>
          <a:r>
            <a:rPr lang="it-IT" dirty="0">
              <a:latin typeface="Arial Nova Cond Light" panose="020B0306020202020204" pitchFamily="34" charset="0"/>
            </a:rPr>
            <a:t>le condizioni che possono comportare la risoluzione dello stesso e la conseguente revoca delle agevolazioni;</a:t>
          </a:r>
        </a:p>
      </dgm:t>
    </dgm:pt>
    <dgm:pt modelId="{484D607F-8097-4B1C-9B81-6A263AD0F757}" type="parTrans" cxnId="{AB886F17-CAD7-4CF8-879A-DE5156F73920}">
      <dgm:prSet/>
      <dgm:spPr/>
      <dgm:t>
        <a:bodyPr/>
        <a:lstStyle/>
        <a:p>
          <a:endParaRPr lang="it-IT"/>
        </a:p>
      </dgm:t>
    </dgm:pt>
    <dgm:pt modelId="{D824DB51-E1F0-425D-81F4-E5B036D270B3}" type="sibTrans" cxnId="{AB886F17-CAD7-4CF8-879A-DE5156F73920}">
      <dgm:prSet/>
      <dgm:spPr/>
      <dgm:t>
        <a:bodyPr/>
        <a:lstStyle/>
        <a:p>
          <a:endParaRPr lang="it-IT"/>
        </a:p>
      </dgm:t>
    </dgm:pt>
    <dgm:pt modelId="{DC78D752-489B-4AC5-8877-89C67E8EA400}">
      <dgm:prSet/>
      <dgm:spPr/>
      <dgm:t>
        <a:bodyPr/>
        <a:lstStyle/>
        <a:p>
          <a:r>
            <a:rPr lang="it-IT" dirty="0">
              <a:latin typeface="Arial Nova Cond Light" panose="020B0306020202020204" pitchFamily="34" charset="0"/>
            </a:rPr>
            <a:t>gli obblighi connessi alle attività di monitoraggio, di controllo e di ispezione circa la realizzazione dei progetti</a:t>
          </a:r>
        </a:p>
      </dgm:t>
    </dgm:pt>
    <dgm:pt modelId="{10F69BB3-DFFC-48BD-B056-F1512B6BABD0}" type="parTrans" cxnId="{D4C3C123-23F4-4107-BA1C-290BAF9FB75C}">
      <dgm:prSet/>
      <dgm:spPr/>
      <dgm:t>
        <a:bodyPr/>
        <a:lstStyle/>
        <a:p>
          <a:endParaRPr lang="it-IT"/>
        </a:p>
      </dgm:t>
    </dgm:pt>
    <dgm:pt modelId="{92B596B4-2FAE-49C5-ACB2-65DC7BDCD371}" type="sibTrans" cxnId="{D4C3C123-23F4-4107-BA1C-290BAF9FB75C}">
      <dgm:prSet/>
      <dgm:spPr/>
      <dgm:t>
        <a:bodyPr/>
        <a:lstStyle/>
        <a:p>
          <a:endParaRPr lang="it-IT"/>
        </a:p>
      </dgm:t>
    </dgm:pt>
    <dgm:pt modelId="{4FEDAEF7-6869-4F49-AACA-23F4384244F1}" type="pres">
      <dgm:prSet presAssocID="{A4160E88-55F9-43F5-B37C-788EFD9BF533}" presName="linear" presStyleCnt="0">
        <dgm:presLayoutVars>
          <dgm:animLvl val="lvl"/>
          <dgm:resizeHandles val="exact"/>
        </dgm:presLayoutVars>
      </dgm:prSet>
      <dgm:spPr/>
    </dgm:pt>
    <dgm:pt modelId="{C59CC264-C5A5-41BA-9C5E-B2277DA30EF7}" type="pres">
      <dgm:prSet presAssocID="{90AE37A0-090F-48FF-AFAE-7D7DDA5526B7}" presName="parentText" presStyleLbl="node1" presStyleIdx="0" presStyleCnt="4">
        <dgm:presLayoutVars>
          <dgm:chMax val="0"/>
          <dgm:bulletEnabled val="1"/>
        </dgm:presLayoutVars>
      </dgm:prSet>
      <dgm:spPr/>
    </dgm:pt>
    <dgm:pt modelId="{DAC5014E-28D7-4DF4-BCDD-5A61A13EB68A}" type="pres">
      <dgm:prSet presAssocID="{2B72AB9A-AF08-449B-BB31-239AEE05D11A}" presName="spacer" presStyleCnt="0"/>
      <dgm:spPr/>
    </dgm:pt>
    <dgm:pt modelId="{D62909A0-8B3C-4A53-9FDB-D10E1BF4179C}" type="pres">
      <dgm:prSet presAssocID="{C589C7A2-652D-422F-B6C9-E27380F896B9}" presName="parentText" presStyleLbl="node1" presStyleIdx="1" presStyleCnt="4">
        <dgm:presLayoutVars>
          <dgm:chMax val="0"/>
          <dgm:bulletEnabled val="1"/>
        </dgm:presLayoutVars>
      </dgm:prSet>
      <dgm:spPr/>
    </dgm:pt>
    <dgm:pt modelId="{5045C15E-08FB-4F41-8DF6-1AA9E636F582}" type="pres">
      <dgm:prSet presAssocID="{6E05E3BC-7B47-4F52-8CCA-F233A8ACAC6F}" presName="spacer" presStyleCnt="0"/>
      <dgm:spPr/>
    </dgm:pt>
    <dgm:pt modelId="{8A413FF4-2A9A-46DE-9E0C-0E51000F9939}" type="pres">
      <dgm:prSet presAssocID="{76F25FAB-1B67-41FF-8614-98C3D70C8DA6}" presName="parentText" presStyleLbl="node1" presStyleIdx="2" presStyleCnt="4">
        <dgm:presLayoutVars>
          <dgm:chMax val="0"/>
          <dgm:bulletEnabled val="1"/>
        </dgm:presLayoutVars>
      </dgm:prSet>
      <dgm:spPr/>
    </dgm:pt>
    <dgm:pt modelId="{F09B3FFE-34AC-4668-AC27-9299A038E1AA}" type="pres">
      <dgm:prSet presAssocID="{1EBB07FD-6198-45A3-8B3F-9366DFECA04B}" presName="spacer" presStyleCnt="0"/>
      <dgm:spPr/>
    </dgm:pt>
    <dgm:pt modelId="{49922E31-7ACD-418F-A207-8885D08C213A}" type="pres">
      <dgm:prSet presAssocID="{8A98E92C-D8AB-45F5-8DAC-371271C7A45F}" presName="parentText" presStyleLbl="node1" presStyleIdx="3" presStyleCnt="4" custScaleY="65911">
        <dgm:presLayoutVars>
          <dgm:chMax val="0"/>
          <dgm:bulletEnabled val="1"/>
        </dgm:presLayoutVars>
      </dgm:prSet>
      <dgm:spPr/>
    </dgm:pt>
    <dgm:pt modelId="{39FE8294-30E7-45CB-A23C-3EDE4F4AB91D}" type="pres">
      <dgm:prSet presAssocID="{8A98E92C-D8AB-45F5-8DAC-371271C7A45F}" presName="childText" presStyleLbl="revTx" presStyleIdx="0" presStyleCnt="1">
        <dgm:presLayoutVars>
          <dgm:bulletEnabled val="1"/>
        </dgm:presLayoutVars>
      </dgm:prSet>
      <dgm:spPr/>
    </dgm:pt>
  </dgm:ptLst>
  <dgm:cxnLst>
    <dgm:cxn modelId="{14E2C20B-2959-4ED6-8158-6F68162EF642}" srcId="{A4160E88-55F9-43F5-B37C-788EFD9BF533}" destId="{C589C7A2-652D-422F-B6C9-E27380F896B9}" srcOrd="1" destOrd="0" parTransId="{E4FB7878-FF52-49BD-B5BA-52F3C345F0CC}" sibTransId="{6E05E3BC-7B47-4F52-8CCA-F233A8ACAC6F}"/>
    <dgm:cxn modelId="{AB886F17-CAD7-4CF8-879A-DE5156F73920}" srcId="{8A98E92C-D8AB-45F5-8DAC-371271C7A45F}" destId="{4AB54B8E-042D-4027-9811-61F307D34DCA}" srcOrd="1" destOrd="0" parTransId="{484D607F-8097-4B1C-9B81-6A263AD0F757}" sibTransId="{D824DB51-E1F0-425D-81F4-E5B036D270B3}"/>
    <dgm:cxn modelId="{C9DA8922-DBB6-4CDA-8810-3EE8600A3A7E}" srcId="{A4160E88-55F9-43F5-B37C-788EFD9BF533}" destId="{8A98E92C-D8AB-45F5-8DAC-371271C7A45F}" srcOrd="3" destOrd="0" parTransId="{F9338A25-6AC7-44A7-9D1F-108C35DD1BA5}" sibTransId="{14138E60-EB93-4966-8273-7E801ED696A4}"/>
    <dgm:cxn modelId="{D4C3C123-23F4-4107-BA1C-290BAF9FB75C}" srcId="{8A98E92C-D8AB-45F5-8DAC-371271C7A45F}" destId="{DC78D752-489B-4AC5-8877-89C67E8EA400}" srcOrd="2" destOrd="0" parTransId="{10F69BB3-DFFC-48BD-B056-F1512B6BABD0}" sibTransId="{92B596B4-2FAE-49C5-ACB2-65DC7BDCD371}"/>
    <dgm:cxn modelId="{DCD02E2B-65D6-484F-9957-5B2D344BDE3D}" type="presOf" srcId="{4AB54B8E-042D-4027-9811-61F307D34DCA}" destId="{39FE8294-30E7-45CB-A23C-3EDE4F4AB91D}" srcOrd="0" destOrd="1" presId="urn:microsoft.com/office/officeart/2005/8/layout/vList2"/>
    <dgm:cxn modelId="{EEC85C2F-6026-4255-9B54-868259964550}" type="presOf" srcId="{8A98E92C-D8AB-45F5-8DAC-371271C7A45F}" destId="{49922E31-7ACD-418F-A207-8885D08C213A}" srcOrd="0" destOrd="0" presId="urn:microsoft.com/office/officeart/2005/8/layout/vList2"/>
    <dgm:cxn modelId="{3D211C3C-0192-448B-BC6F-945D1CC81694}" type="presOf" srcId="{90AE37A0-090F-48FF-AFAE-7D7DDA5526B7}" destId="{C59CC264-C5A5-41BA-9C5E-B2277DA30EF7}" srcOrd="0" destOrd="0" presId="urn:microsoft.com/office/officeart/2005/8/layout/vList2"/>
    <dgm:cxn modelId="{4D16373F-D9B5-43AA-92CE-1B9F4E49D35E}" srcId="{A4160E88-55F9-43F5-B37C-788EFD9BF533}" destId="{90AE37A0-090F-48FF-AFAE-7D7DDA5526B7}" srcOrd="0" destOrd="0" parTransId="{3E8D1B9D-F286-4540-95F5-6326252F971C}" sibTransId="{2B72AB9A-AF08-449B-BB31-239AEE05D11A}"/>
    <dgm:cxn modelId="{8F1F1675-57D4-40D5-85B6-5FD6CF71DF69}" type="presOf" srcId="{B5C1D75E-934B-4303-80DC-A2CF4E98936B}" destId="{39FE8294-30E7-45CB-A23C-3EDE4F4AB91D}" srcOrd="0" destOrd="0" presId="urn:microsoft.com/office/officeart/2005/8/layout/vList2"/>
    <dgm:cxn modelId="{618A987A-950C-4AEB-AC2B-0D78C05C6427}" srcId="{A4160E88-55F9-43F5-B37C-788EFD9BF533}" destId="{76F25FAB-1B67-41FF-8614-98C3D70C8DA6}" srcOrd="2" destOrd="0" parTransId="{FA78B756-EC8C-49DB-8BE0-32C9D204E428}" sibTransId="{1EBB07FD-6198-45A3-8B3F-9366DFECA04B}"/>
    <dgm:cxn modelId="{568AFF9F-E48C-4309-BD80-9F5DEA6FB795}" type="presOf" srcId="{76F25FAB-1B67-41FF-8614-98C3D70C8DA6}" destId="{8A413FF4-2A9A-46DE-9E0C-0E51000F9939}" srcOrd="0" destOrd="0" presId="urn:microsoft.com/office/officeart/2005/8/layout/vList2"/>
    <dgm:cxn modelId="{37DB25A0-2020-42B6-AFAF-EDC79D61CFE4}" srcId="{8A98E92C-D8AB-45F5-8DAC-371271C7A45F}" destId="{B5C1D75E-934B-4303-80DC-A2CF4E98936B}" srcOrd="0" destOrd="0" parTransId="{F7D64D40-A0FD-4567-8348-BE8004086455}" sibTransId="{CC27AB23-F60A-4CC3-95DE-87D52D99BE17}"/>
    <dgm:cxn modelId="{123E37B1-3004-4BB2-871D-0F0C93041A69}" type="presOf" srcId="{C589C7A2-652D-422F-B6C9-E27380F896B9}" destId="{D62909A0-8B3C-4A53-9FDB-D10E1BF4179C}" srcOrd="0" destOrd="0" presId="urn:microsoft.com/office/officeart/2005/8/layout/vList2"/>
    <dgm:cxn modelId="{B75C2ECF-E6FE-46EF-B469-45CB3152AE8F}" type="presOf" srcId="{A4160E88-55F9-43F5-B37C-788EFD9BF533}" destId="{4FEDAEF7-6869-4F49-AACA-23F4384244F1}" srcOrd="0" destOrd="0" presId="urn:microsoft.com/office/officeart/2005/8/layout/vList2"/>
    <dgm:cxn modelId="{478E45E0-DF58-4C34-B1C7-FB78375AC0AB}" type="presOf" srcId="{DC78D752-489B-4AC5-8877-89C67E8EA400}" destId="{39FE8294-30E7-45CB-A23C-3EDE4F4AB91D}" srcOrd="0" destOrd="2" presId="urn:microsoft.com/office/officeart/2005/8/layout/vList2"/>
    <dgm:cxn modelId="{FC2DEFC3-3A6D-46F8-897F-656F1637DDE2}" type="presParOf" srcId="{4FEDAEF7-6869-4F49-AACA-23F4384244F1}" destId="{C59CC264-C5A5-41BA-9C5E-B2277DA30EF7}" srcOrd="0" destOrd="0" presId="urn:microsoft.com/office/officeart/2005/8/layout/vList2"/>
    <dgm:cxn modelId="{57C6C4C9-FF71-44BC-A29A-4551A05A3ADC}" type="presParOf" srcId="{4FEDAEF7-6869-4F49-AACA-23F4384244F1}" destId="{DAC5014E-28D7-4DF4-BCDD-5A61A13EB68A}" srcOrd="1" destOrd="0" presId="urn:microsoft.com/office/officeart/2005/8/layout/vList2"/>
    <dgm:cxn modelId="{FBAE58BF-76FB-44EA-8E61-84CD9DB34B30}" type="presParOf" srcId="{4FEDAEF7-6869-4F49-AACA-23F4384244F1}" destId="{D62909A0-8B3C-4A53-9FDB-D10E1BF4179C}" srcOrd="2" destOrd="0" presId="urn:microsoft.com/office/officeart/2005/8/layout/vList2"/>
    <dgm:cxn modelId="{8CD0C7A6-94E6-4920-A818-8BF198B49283}" type="presParOf" srcId="{4FEDAEF7-6869-4F49-AACA-23F4384244F1}" destId="{5045C15E-08FB-4F41-8DF6-1AA9E636F582}" srcOrd="3" destOrd="0" presId="urn:microsoft.com/office/officeart/2005/8/layout/vList2"/>
    <dgm:cxn modelId="{0CA70C15-DA88-4F6F-AFD5-0BD0A4D9D73C}" type="presParOf" srcId="{4FEDAEF7-6869-4F49-AACA-23F4384244F1}" destId="{8A413FF4-2A9A-46DE-9E0C-0E51000F9939}" srcOrd="4" destOrd="0" presId="urn:microsoft.com/office/officeart/2005/8/layout/vList2"/>
    <dgm:cxn modelId="{18B679B8-F509-48C6-B8C8-39A39D285BE1}" type="presParOf" srcId="{4FEDAEF7-6869-4F49-AACA-23F4384244F1}" destId="{F09B3FFE-34AC-4668-AC27-9299A038E1AA}" srcOrd="5" destOrd="0" presId="urn:microsoft.com/office/officeart/2005/8/layout/vList2"/>
    <dgm:cxn modelId="{9E5C4218-E1B4-4AB7-B24F-1150D21A8973}" type="presParOf" srcId="{4FEDAEF7-6869-4F49-AACA-23F4384244F1}" destId="{49922E31-7ACD-418F-A207-8885D08C213A}" srcOrd="6" destOrd="0" presId="urn:microsoft.com/office/officeart/2005/8/layout/vList2"/>
    <dgm:cxn modelId="{F0865576-598C-45D1-8B5B-A8EF3E3DB411}" type="presParOf" srcId="{4FEDAEF7-6869-4F49-AACA-23F4384244F1}" destId="{39FE8294-30E7-45CB-A23C-3EDE4F4AB91D}"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5EF2649-CAC2-41C4-A5C3-6ADEF901B0A3}"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it-IT"/>
        </a:p>
      </dgm:t>
    </dgm:pt>
    <dgm:pt modelId="{6D2DB9DF-AB59-4FFC-8FB0-1455DD291CC9}">
      <dgm:prSet/>
      <dgm:spPr>
        <a:solidFill>
          <a:srgbClr val="FF9900"/>
        </a:solidFill>
      </dgm:spPr>
      <dgm:t>
        <a:bodyPr/>
        <a:lstStyle/>
        <a:p>
          <a:r>
            <a:rPr lang="it-IT" dirty="0">
              <a:latin typeface="Arial Nova Cond Light" panose="020B0306020202020204" pitchFamily="34" charset="0"/>
            </a:rPr>
            <a:t>Le verifiche di ISMEA sono finalizzate a verificare:</a:t>
          </a:r>
        </a:p>
      </dgm:t>
    </dgm:pt>
    <dgm:pt modelId="{56EE94AC-B9E8-45D7-852E-25C0B4A675E5}" type="parTrans" cxnId="{5084DC31-20F5-4F58-967E-054C94BB58B3}">
      <dgm:prSet/>
      <dgm:spPr/>
      <dgm:t>
        <a:bodyPr/>
        <a:lstStyle/>
        <a:p>
          <a:endParaRPr lang="it-IT"/>
        </a:p>
      </dgm:t>
    </dgm:pt>
    <dgm:pt modelId="{B0C9471F-88B9-4945-9C01-0034BE33A8D2}" type="sibTrans" cxnId="{5084DC31-20F5-4F58-967E-054C94BB58B3}">
      <dgm:prSet/>
      <dgm:spPr/>
      <dgm:t>
        <a:bodyPr/>
        <a:lstStyle/>
        <a:p>
          <a:endParaRPr lang="it-IT"/>
        </a:p>
      </dgm:t>
    </dgm:pt>
    <dgm:pt modelId="{D3A73749-E27B-4D46-A93F-FB5B183534E9}">
      <dgm:prSet/>
      <dgm:spPr/>
      <dgm:t>
        <a:bodyPr/>
        <a:lstStyle/>
        <a:p>
          <a:r>
            <a:rPr lang="it-IT" dirty="0">
              <a:latin typeface="Arial Nova Cond Light" panose="020B0306020202020204" pitchFamily="34" charset="0"/>
            </a:rPr>
            <a:t>la sussistenza dei requisiti soggettivi e oggettivi per la fruizione delle agevolazioni;</a:t>
          </a:r>
        </a:p>
      </dgm:t>
    </dgm:pt>
    <dgm:pt modelId="{92DAEB64-53AA-4CCC-8427-E710307E0EC6}" type="parTrans" cxnId="{F868E717-3EB7-46EC-93CA-15DC037B4620}">
      <dgm:prSet/>
      <dgm:spPr/>
      <dgm:t>
        <a:bodyPr/>
        <a:lstStyle/>
        <a:p>
          <a:endParaRPr lang="it-IT"/>
        </a:p>
      </dgm:t>
    </dgm:pt>
    <dgm:pt modelId="{BB2BCF37-C320-48AB-BA30-B110E7532990}" type="sibTrans" cxnId="{F868E717-3EB7-46EC-93CA-15DC037B4620}">
      <dgm:prSet/>
      <dgm:spPr/>
      <dgm:t>
        <a:bodyPr/>
        <a:lstStyle/>
        <a:p>
          <a:endParaRPr lang="it-IT"/>
        </a:p>
      </dgm:t>
    </dgm:pt>
    <dgm:pt modelId="{60CA1D7F-04B1-4DB8-BCCC-02D7FFA46EC8}">
      <dgm:prSet/>
      <dgm:spPr/>
      <dgm:t>
        <a:bodyPr/>
        <a:lstStyle/>
        <a:p>
          <a:r>
            <a:rPr lang="it-IT" dirty="0">
              <a:latin typeface="Arial Nova Cond Light" panose="020B0306020202020204" pitchFamily="34" charset="0"/>
            </a:rPr>
            <a:t>l’esistenza, la consistenza e la funzionalità degli investimenti realizzati rispetto a quelli previsti dalla delibera di ammissione alle agevolazioni;</a:t>
          </a:r>
        </a:p>
      </dgm:t>
    </dgm:pt>
    <dgm:pt modelId="{478BC737-392D-48B4-9C81-9A62953A5966}" type="parTrans" cxnId="{574BA497-BD9E-4E1A-9D82-EA34207656E7}">
      <dgm:prSet/>
      <dgm:spPr/>
      <dgm:t>
        <a:bodyPr/>
        <a:lstStyle/>
        <a:p>
          <a:endParaRPr lang="it-IT"/>
        </a:p>
      </dgm:t>
    </dgm:pt>
    <dgm:pt modelId="{8E86C1DA-864A-446C-AB2B-A7528A93E18A}" type="sibTrans" cxnId="{574BA497-BD9E-4E1A-9D82-EA34207656E7}">
      <dgm:prSet/>
      <dgm:spPr/>
      <dgm:t>
        <a:bodyPr/>
        <a:lstStyle/>
        <a:p>
          <a:endParaRPr lang="it-IT"/>
        </a:p>
      </dgm:t>
    </dgm:pt>
    <dgm:pt modelId="{FD1A2F4D-2F15-4C1E-AA6C-8D32728E1417}">
      <dgm:prSet/>
      <dgm:spPr/>
      <dgm:t>
        <a:bodyPr/>
        <a:lstStyle/>
        <a:p>
          <a:r>
            <a:rPr lang="it-IT" dirty="0">
              <a:latin typeface="Arial Nova Cond Light" panose="020B0306020202020204" pitchFamily="34" charset="0"/>
            </a:rPr>
            <a:t>la completezza e regolarità della documentazione di spesa rendicontata;</a:t>
          </a:r>
        </a:p>
      </dgm:t>
    </dgm:pt>
    <dgm:pt modelId="{2F8CCD8E-3DD5-4ABE-95BB-B49AF4E02D1D}" type="parTrans" cxnId="{D625B1FD-F963-4FC2-A333-A799F03B4AA9}">
      <dgm:prSet/>
      <dgm:spPr/>
      <dgm:t>
        <a:bodyPr/>
        <a:lstStyle/>
        <a:p>
          <a:endParaRPr lang="it-IT"/>
        </a:p>
      </dgm:t>
    </dgm:pt>
    <dgm:pt modelId="{D350D61C-0793-4001-BF57-965511B32092}" type="sibTrans" cxnId="{D625B1FD-F963-4FC2-A333-A799F03B4AA9}">
      <dgm:prSet/>
      <dgm:spPr/>
      <dgm:t>
        <a:bodyPr/>
        <a:lstStyle/>
        <a:p>
          <a:endParaRPr lang="it-IT"/>
        </a:p>
      </dgm:t>
    </dgm:pt>
    <dgm:pt modelId="{52B00630-639A-4092-9E6F-C0ED7306ECFE}">
      <dgm:prSet/>
      <dgm:spPr/>
      <dgm:t>
        <a:bodyPr/>
        <a:lstStyle/>
        <a:p>
          <a:r>
            <a:rPr lang="it-IT" dirty="0">
              <a:latin typeface="Arial Nova Cond Light" panose="020B0306020202020204" pitchFamily="34" charset="0"/>
            </a:rPr>
            <a:t>il corretto adempimento di tutti gli obblighi previsti dai contratti di concessione delle agevolazioni;</a:t>
          </a:r>
        </a:p>
      </dgm:t>
    </dgm:pt>
    <dgm:pt modelId="{EE779A90-0AD6-4B69-8B06-09A6860E8134}" type="parTrans" cxnId="{47AC5B78-56CB-475A-9765-6CE76EE18C0B}">
      <dgm:prSet/>
      <dgm:spPr/>
      <dgm:t>
        <a:bodyPr/>
        <a:lstStyle/>
        <a:p>
          <a:endParaRPr lang="it-IT"/>
        </a:p>
      </dgm:t>
    </dgm:pt>
    <dgm:pt modelId="{8BE7CF2A-3C60-4790-8A90-BDF45B6287B8}" type="sibTrans" cxnId="{47AC5B78-56CB-475A-9765-6CE76EE18C0B}">
      <dgm:prSet/>
      <dgm:spPr/>
      <dgm:t>
        <a:bodyPr/>
        <a:lstStyle/>
        <a:p>
          <a:endParaRPr lang="it-IT"/>
        </a:p>
      </dgm:t>
    </dgm:pt>
    <dgm:pt modelId="{F0414843-7B0E-4466-8498-76B82D4009E9}">
      <dgm:prSet/>
      <dgm:spPr/>
      <dgm:t>
        <a:bodyPr/>
        <a:lstStyle/>
        <a:p>
          <a:r>
            <a:rPr lang="it-IT" dirty="0">
              <a:latin typeface="Arial Nova Cond Light" panose="020B0306020202020204" pitchFamily="34" charset="0"/>
            </a:rPr>
            <a:t>l’avvenuto pagamento delle fatture relative al SAL precedente, o di tutte le fatture in caso di SAL a saldo</a:t>
          </a:r>
        </a:p>
      </dgm:t>
    </dgm:pt>
    <dgm:pt modelId="{1188DEBF-C529-47AD-A710-7B2185336A15}" type="parTrans" cxnId="{9E055280-F646-47E9-8585-6E92B31ADBB4}">
      <dgm:prSet/>
      <dgm:spPr/>
      <dgm:t>
        <a:bodyPr/>
        <a:lstStyle/>
        <a:p>
          <a:endParaRPr lang="it-IT"/>
        </a:p>
      </dgm:t>
    </dgm:pt>
    <dgm:pt modelId="{AE5F6793-0B2B-425F-96CD-C5B42CBA06D8}" type="sibTrans" cxnId="{9E055280-F646-47E9-8585-6E92B31ADBB4}">
      <dgm:prSet/>
      <dgm:spPr/>
      <dgm:t>
        <a:bodyPr/>
        <a:lstStyle/>
        <a:p>
          <a:endParaRPr lang="it-IT"/>
        </a:p>
      </dgm:t>
    </dgm:pt>
    <dgm:pt modelId="{2D78182A-F834-4877-8A13-BC77D151C54F}">
      <dgm:prSet/>
      <dgm:spPr>
        <a:solidFill>
          <a:srgbClr val="FF9900">
            <a:alpha val="75000"/>
          </a:srgbClr>
        </a:solidFill>
      </dgm:spPr>
      <dgm:t>
        <a:bodyPr/>
        <a:lstStyle/>
        <a:p>
          <a:r>
            <a:rPr lang="it-IT" dirty="0">
              <a:latin typeface="Arial Nova Cond Light" panose="020B0306020202020204" pitchFamily="34" charset="0"/>
            </a:rPr>
            <a:t>L'erogazione dell'ultimo SAL è subordinata all'esito positivo della verifica finale dell'investimento. L’erogazione è altresì condizionata, tra gli altri adempimenti, all’acquisizione da parte di ISMEA della documentazione antimafia e del DURC (Documento Unico di Regolarità Contributiva).</a:t>
          </a:r>
        </a:p>
      </dgm:t>
    </dgm:pt>
    <dgm:pt modelId="{BF5D5673-3404-4B7E-BD7D-9837D0093496}" type="parTrans" cxnId="{018CCEE5-7303-485E-AF6A-1BB8DF598104}">
      <dgm:prSet/>
      <dgm:spPr/>
      <dgm:t>
        <a:bodyPr/>
        <a:lstStyle/>
        <a:p>
          <a:endParaRPr lang="it-IT"/>
        </a:p>
      </dgm:t>
    </dgm:pt>
    <dgm:pt modelId="{3B5E0DB7-2EA5-462B-A79F-89A2C08FC3F6}" type="sibTrans" cxnId="{018CCEE5-7303-485E-AF6A-1BB8DF598104}">
      <dgm:prSet/>
      <dgm:spPr/>
      <dgm:t>
        <a:bodyPr/>
        <a:lstStyle/>
        <a:p>
          <a:endParaRPr lang="it-IT"/>
        </a:p>
      </dgm:t>
    </dgm:pt>
    <dgm:pt modelId="{8FCEC48C-7628-4A02-B1CA-78FE48683B7F}">
      <dgm:prSet/>
      <dgm:spPr>
        <a:solidFill>
          <a:srgbClr val="FF9900">
            <a:alpha val="60000"/>
          </a:srgbClr>
        </a:solidFill>
      </dgm:spPr>
      <dgm:t>
        <a:bodyPr/>
        <a:lstStyle/>
        <a:p>
          <a:pPr algn="l"/>
          <a:r>
            <a:rPr lang="it-IT" dirty="0">
              <a:latin typeface="Arial Nova Cond Light" panose="020B0306020202020204" pitchFamily="34" charset="0"/>
            </a:rPr>
            <a:t>In sede di erogazione del saldo del mutuo agevolato sarà rilasciata una quietanza riepilogativa anche delle precedenti erogazioni. La quietanza sarà resa per atto pubblico</a:t>
          </a:r>
        </a:p>
      </dgm:t>
    </dgm:pt>
    <dgm:pt modelId="{BB33B320-10F5-4FA7-9037-4A9B9F874D4B}" type="parTrans" cxnId="{44A20E8D-36CD-440D-B9C5-E1EAB9732260}">
      <dgm:prSet/>
      <dgm:spPr/>
      <dgm:t>
        <a:bodyPr/>
        <a:lstStyle/>
        <a:p>
          <a:endParaRPr lang="it-IT"/>
        </a:p>
      </dgm:t>
    </dgm:pt>
    <dgm:pt modelId="{5124AEA2-9B66-4A4F-8051-A118FD0114BA}" type="sibTrans" cxnId="{44A20E8D-36CD-440D-B9C5-E1EAB9732260}">
      <dgm:prSet/>
      <dgm:spPr/>
      <dgm:t>
        <a:bodyPr/>
        <a:lstStyle/>
        <a:p>
          <a:endParaRPr lang="it-IT"/>
        </a:p>
      </dgm:t>
    </dgm:pt>
    <dgm:pt modelId="{549A80CC-19F4-41CC-95EB-40E895E5F69C}" type="pres">
      <dgm:prSet presAssocID="{05EF2649-CAC2-41C4-A5C3-6ADEF901B0A3}" presName="linear" presStyleCnt="0">
        <dgm:presLayoutVars>
          <dgm:animLvl val="lvl"/>
          <dgm:resizeHandles val="exact"/>
        </dgm:presLayoutVars>
      </dgm:prSet>
      <dgm:spPr/>
    </dgm:pt>
    <dgm:pt modelId="{622D2E9D-953F-4E28-8248-265B1C97844A}" type="pres">
      <dgm:prSet presAssocID="{6D2DB9DF-AB59-4FFC-8FB0-1455DD291CC9}" presName="parentText" presStyleLbl="node1" presStyleIdx="0" presStyleCnt="3" custScaleY="66352">
        <dgm:presLayoutVars>
          <dgm:chMax val="0"/>
          <dgm:bulletEnabled val="1"/>
        </dgm:presLayoutVars>
      </dgm:prSet>
      <dgm:spPr/>
    </dgm:pt>
    <dgm:pt modelId="{C1EA4399-7B8F-4348-93D0-3A6483182D21}" type="pres">
      <dgm:prSet presAssocID="{6D2DB9DF-AB59-4FFC-8FB0-1455DD291CC9}" presName="childText" presStyleLbl="revTx" presStyleIdx="0" presStyleCnt="1">
        <dgm:presLayoutVars>
          <dgm:bulletEnabled val="1"/>
        </dgm:presLayoutVars>
      </dgm:prSet>
      <dgm:spPr/>
    </dgm:pt>
    <dgm:pt modelId="{746AF246-9B11-4B14-B6AC-95CF5E5374D1}" type="pres">
      <dgm:prSet presAssocID="{2D78182A-F834-4877-8A13-BC77D151C54F}" presName="parentText" presStyleLbl="node1" presStyleIdx="1" presStyleCnt="3">
        <dgm:presLayoutVars>
          <dgm:chMax val="0"/>
          <dgm:bulletEnabled val="1"/>
        </dgm:presLayoutVars>
      </dgm:prSet>
      <dgm:spPr/>
    </dgm:pt>
    <dgm:pt modelId="{9B2D485B-2AAC-4A0D-B541-D67EFEBB18DE}" type="pres">
      <dgm:prSet presAssocID="{3B5E0DB7-2EA5-462B-A79F-89A2C08FC3F6}" presName="spacer" presStyleCnt="0"/>
      <dgm:spPr/>
    </dgm:pt>
    <dgm:pt modelId="{110C227E-862A-4B04-939B-586C75098D75}" type="pres">
      <dgm:prSet presAssocID="{8FCEC48C-7628-4A02-B1CA-78FE48683B7F}" presName="parentText" presStyleLbl="node1" presStyleIdx="2" presStyleCnt="3">
        <dgm:presLayoutVars>
          <dgm:chMax val="0"/>
          <dgm:bulletEnabled val="1"/>
        </dgm:presLayoutVars>
      </dgm:prSet>
      <dgm:spPr/>
    </dgm:pt>
  </dgm:ptLst>
  <dgm:cxnLst>
    <dgm:cxn modelId="{53377704-97E5-482F-9C87-80A343272875}" type="presOf" srcId="{D3A73749-E27B-4D46-A93F-FB5B183534E9}" destId="{C1EA4399-7B8F-4348-93D0-3A6483182D21}" srcOrd="0" destOrd="0" presId="urn:microsoft.com/office/officeart/2005/8/layout/vList2"/>
    <dgm:cxn modelId="{F868E717-3EB7-46EC-93CA-15DC037B4620}" srcId="{6D2DB9DF-AB59-4FFC-8FB0-1455DD291CC9}" destId="{D3A73749-E27B-4D46-A93F-FB5B183534E9}" srcOrd="0" destOrd="0" parTransId="{92DAEB64-53AA-4CCC-8427-E710307E0EC6}" sibTransId="{BB2BCF37-C320-48AB-BA30-B110E7532990}"/>
    <dgm:cxn modelId="{5084DC31-20F5-4F58-967E-054C94BB58B3}" srcId="{05EF2649-CAC2-41C4-A5C3-6ADEF901B0A3}" destId="{6D2DB9DF-AB59-4FFC-8FB0-1455DD291CC9}" srcOrd="0" destOrd="0" parTransId="{56EE94AC-B9E8-45D7-852E-25C0B4A675E5}" sibTransId="{B0C9471F-88B9-4945-9C01-0034BE33A8D2}"/>
    <dgm:cxn modelId="{AE28E23E-2B9D-4C04-80EF-5F668A4A0454}" type="presOf" srcId="{60CA1D7F-04B1-4DB8-BCCC-02D7FFA46EC8}" destId="{C1EA4399-7B8F-4348-93D0-3A6483182D21}" srcOrd="0" destOrd="1" presId="urn:microsoft.com/office/officeart/2005/8/layout/vList2"/>
    <dgm:cxn modelId="{4E271776-87DB-4B10-9DD9-56A757AB94C9}" type="presOf" srcId="{2D78182A-F834-4877-8A13-BC77D151C54F}" destId="{746AF246-9B11-4B14-B6AC-95CF5E5374D1}" srcOrd="0" destOrd="0" presId="urn:microsoft.com/office/officeart/2005/8/layout/vList2"/>
    <dgm:cxn modelId="{9D76A476-4551-4037-85AE-9899A8B5C607}" type="presOf" srcId="{52B00630-639A-4092-9E6F-C0ED7306ECFE}" destId="{C1EA4399-7B8F-4348-93D0-3A6483182D21}" srcOrd="0" destOrd="3" presId="urn:microsoft.com/office/officeart/2005/8/layout/vList2"/>
    <dgm:cxn modelId="{47AC5B78-56CB-475A-9765-6CE76EE18C0B}" srcId="{6D2DB9DF-AB59-4FFC-8FB0-1455DD291CC9}" destId="{52B00630-639A-4092-9E6F-C0ED7306ECFE}" srcOrd="3" destOrd="0" parTransId="{EE779A90-0AD6-4B69-8B06-09A6860E8134}" sibTransId="{8BE7CF2A-3C60-4790-8A90-BDF45B6287B8}"/>
    <dgm:cxn modelId="{9E055280-F646-47E9-8585-6E92B31ADBB4}" srcId="{6D2DB9DF-AB59-4FFC-8FB0-1455DD291CC9}" destId="{F0414843-7B0E-4466-8498-76B82D4009E9}" srcOrd="4" destOrd="0" parTransId="{1188DEBF-C529-47AD-A710-7B2185336A15}" sibTransId="{AE5F6793-0B2B-425F-96CD-C5B42CBA06D8}"/>
    <dgm:cxn modelId="{44A20E8D-36CD-440D-B9C5-E1EAB9732260}" srcId="{05EF2649-CAC2-41C4-A5C3-6ADEF901B0A3}" destId="{8FCEC48C-7628-4A02-B1CA-78FE48683B7F}" srcOrd="2" destOrd="0" parTransId="{BB33B320-10F5-4FA7-9037-4A9B9F874D4B}" sibTransId="{5124AEA2-9B66-4A4F-8051-A118FD0114BA}"/>
    <dgm:cxn modelId="{9745F094-2789-44BC-B6EE-3EBE830DC1CD}" type="presOf" srcId="{05EF2649-CAC2-41C4-A5C3-6ADEF901B0A3}" destId="{549A80CC-19F4-41CC-95EB-40E895E5F69C}" srcOrd="0" destOrd="0" presId="urn:microsoft.com/office/officeart/2005/8/layout/vList2"/>
    <dgm:cxn modelId="{574BA497-BD9E-4E1A-9D82-EA34207656E7}" srcId="{6D2DB9DF-AB59-4FFC-8FB0-1455DD291CC9}" destId="{60CA1D7F-04B1-4DB8-BCCC-02D7FFA46EC8}" srcOrd="1" destOrd="0" parTransId="{478BC737-392D-48B4-9C81-9A62953A5966}" sibTransId="{8E86C1DA-864A-446C-AB2B-A7528A93E18A}"/>
    <dgm:cxn modelId="{1EF53EC8-29D9-4869-950F-6FDBEB4A7BC5}" type="presOf" srcId="{F0414843-7B0E-4466-8498-76B82D4009E9}" destId="{C1EA4399-7B8F-4348-93D0-3A6483182D21}" srcOrd="0" destOrd="4" presId="urn:microsoft.com/office/officeart/2005/8/layout/vList2"/>
    <dgm:cxn modelId="{E0E9B2C9-CE0E-4E90-87F4-3E299A533871}" type="presOf" srcId="{8FCEC48C-7628-4A02-B1CA-78FE48683B7F}" destId="{110C227E-862A-4B04-939B-586C75098D75}" srcOrd="0" destOrd="0" presId="urn:microsoft.com/office/officeart/2005/8/layout/vList2"/>
    <dgm:cxn modelId="{7015F4D5-9362-4693-AF17-C1C836EF7B2B}" type="presOf" srcId="{FD1A2F4D-2F15-4C1E-AA6C-8D32728E1417}" destId="{C1EA4399-7B8F-4348-93D0-3A6483182D21}" srcOrd="0" destOrd="2" presId="urn:microsoft.com/office/officeart/2005/8/layout/vList2"/>
    <dgm:cxn modelId="{DD2D43DA-9105-462A-A159-BB07C9C22509}" type="presOf" srcId="{6D2DB9DF-AB59-4FFC-8FB0-1455DD291CC9}" destId="{622D2E9D-953F-4E28-8248-265B1C97844A}" srcOrd="0" destOrd="0" presId="urn:microsoft.com/office/officeart/2005/8/layout/vList2"/>
    <dgm:cxn modelId="{018CCEE5-7303-485E-AF6A-1BB8DF598104}" srcId="{05EF2649-CAC2-41C4-A5C3-6ADEF901B0A3}" destId="{2D78182A-F834-4877-8A13-BC77D151C54F}" srcOrd="1" destOrd="0" parTransId="{BF5D5673-3404-4B7E-BD7D-9837D0093496}" sibTransId="{3B5E0DB7-2EA5-462B-A79F-89A2C08FC3F6}"/>
    <dgm:cxn modelId="{D625B1FD-F963-4FC2-A333-A799F03B4AA9}" srcId="{6D2DB9DF-AB59-4FFC-8FB0-1455DD291CC9}" destId="{FD1A2F4D-2F15-4C1E-AA6C-8D32728E1417}" srcOrd="2" destOrd="0" parTransId="{2F8CCD8E-3DD5-4ABE-95BB-B49AF4E02D1D}" sibTransId="{D350D61C-0793-4001-BF57-965511B32092}"/>
    <dgm:cxn modelId="{FC706863-6028-4546-8014-601627EDC9C2}" type="presParOf" srcId="{549A80CC-19F4-41CC-95EB-40E895E5F69C}" destId="{622D2E9D-953F-4E28-8248-265B1C97844A}" srcOrd="0" destOrd="0" presId="urn:microsoft.com/office/officeart/2005/8/layout/vList2"/>
    <dgm:cxn modelId="{35D1D365-5C2C-4E57-A023-9ACE47052651}" type="presParOf" srcId="{549A80CC-19F4-41CC-95EB-40E895E5F69C}" destId="{C1EA4399-7B8F-4348-93D0-3A6483182D21}" srcOrd="1" destOrd="0" presId="urn:microsoft.com/office/officeart/2005/8/layout/vList2"/>
    <dgm:cxn modelId="{097CA009-7910-409C-A6E0-82C878543D57}" type="presParOf" srcId="{549A80CC-19F4-41CC-95EB-40E895E5F69C}" destId="{746AF246-9B11-4B14-B6AC-95CF5E5374D1}" srcOrd="2" destOrd="0" presId="urn:microsoft.com/office/officeart/2005/8/layout/vList2"/>
    <dgm:cxn modelId="{B861C4A3-652C-4D15-87D0-1D443C7A5C5A}" type="presParOf" srcId="{549A80CC-19F4-41CC-95EB-40E895E5F69C}" destId="{9B2D485B-2AAC-4A0D-B541-D67EFEBB18DE}" srcOrd="3" destOrd="0" presId="urn:microsoft.com/office/officeart/2005/8/layout/vList2"/>
    <dgm:cxn modelId="{4771BFDB-45F1-4ECE-82C5-346F6ADEDDC1}" type="presParOf" srcId="{549A80CC-19F4-41CC-95EB-40E895E5F69C}" destId="{110C227E-862A-4B04-939B-586C75098D7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4A26ADB-CC46-4990-9AD0-C393B716400E}"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it-IT"/>
        </a:p>
      </dgm:t>
    </dgm:pt>
    <dgm:pt modelId="{997A1C46-09E5-4EF3-9905-3668639C60D4}">
      <dgm:prSet/>
      <dgm:spPr>
        <a:solidFill>
          <a:srgbClr val="FF9900"/>
        </a:solidFill>
      </dgm:spPr>
      <dgm:t>
        <a:bodyPr/>
        <a:lstStyle/>
        <a:p>
          <a:pPr algn="just"/>
          <a:r>
            <a:rPr lang="it-IT" dirty="0">
              <a:latin typeface="Arial Nova Cond Light" panose="020B0306020202020204" pitchFamily="34" charset="0"/>
            </a:rPr>
            <a:t>La realizzazione del progetto deve essere completata e rendicontata entro il termine previsto dal contratto di concessione delle agevolazioni, ovvero in 12 o 24 mesi decorrenti dalla data di ammissione alle agevolazioni. Può essere richiesta ad ISMEA una proroga del termine, con richiesta da effettuarsi almeno 3 mesi prima della scadenza del termine di realizzazione degli investimenti</a:t>
          </a:r>
        </a:p>
      </dgm:t>
    </dgm:pt>
    <dgm:pt modelId="{633401E9-219A-45F7-A029-66983A5934F5}" type="parTrans" cxnId="{BE508A5B-EE02-4492-B772-A21EC480A3C0}">
      <dgm:prSet/>
      <dgm:spPr/>
      <dgm:t>
        <a:bodyPr/>
        <a:lstStyle/>
        <a:p>
          <a:endParaRPr lang="it-IT"/>
        </a:p>
      </dgm:t>
    </dgm:pt>
    <dgm:pt modelId="{CA2F4C0F-D573-4A37-9460-EB362ACDAAD4}" type="sibTrans" cxnId="{BE508A5B-EE02-4492-B772-A21EC480A3C0}">
      <dgm:prSet/>
      <dgm:spPr/>
      <dgm:t>
        <a:bodyPr/>
        <a:lstStyle/>
        <a:p>
          <a:endParaRPr lang="it-IT"/>
        </a:p>
      </dgm:t>
    </dgm:pt>
    <dgm:pt modelId="{D783399D-0FC6-4B6D-80C9-272295D26384}">
      <dgm:prSet custT="1"/>
      <dgm:spPr>
        <a:solidFill>
          <a:srgbClr val="FF9900">
            <a:alpha val="60000"/>
          </a:srgbClr>
        </a:solidFill>
      </dgm:spPr>
      <dgm:t>
        <a:bodyPr/>
        <a:lstStyle/>
        <a:p>
          <a:r>
            <a:rPr lang="it-IT" sz="2000" dirty="0">
              <a:latin typeface="Arial Nova Cond Light" panose="020B0306020202020204" pitchFamily="34" charset="0"/>
            </a:rPr>
            <a:t>Eventuali variazioni al progetto degli investimenti </a:t>
          </a:r>
        </a:p>
      </dgm:t>
    </dgm:pt>
    <dgm:pt modelId="{BE46CBBF-67FD-40C3-837B-5B159E6E46A5}" type="parTrans" cxnId="{B4AF3C2D-2833-4AF6-A560-FE723EEA886F}">
      <dgm:prSet/>
      <dgm:spPr/>
      <dgm:t>
        <a:bodyPr/>
        <a:lstStyle/>
        <a:p>
          <a:endParaRPr lang="it-IT"/>
        </a:p>
      </dgm:t>
    </dgm:pt>
    <dgm:pt modelId="{45704DBA-4CDD-4166-A540-FC1E64D7A0A8}" type="sibTrans" cxnId="{B4AF3C2D-2833-4AF6-A560-FE723EEA886F}">
      <dgm:prSet/>
      <dgm:spPr/>
      <dgm:t>
        <a:bodyPr/>
        <a:lstStyle/>
        <a:p>
          <a:endParaRPr lang="it-IT"/>
        </a:p>
      </dgm:t>
    </dgm:pt>
    <dgm:pt modelId="{21786410-B664-4A24-854D-EE8C260DB1F4}">
      <dgm:prSet custT="1"/>
      <dgm:spPr/>
      <dgm:t>
        <a:bodyPr/>
        <a:lstStyle/>
        <a:p>
          <a:r>
            <a:rPr lang="it-IT" sz="1800" dirty="0">
              <a:latin typeface="Arial Nova Cond Light" panose="020B0306020202020204" pitchFamily="34" charset="0"/>
            </a:rPr>
            <a:t>dovranno essere preventivamente comunicate a ISMEA in forma scritta e da esso approvate. Le variazioni saranno ammesse qualora non comportino modifiche sostanziali per natura, obiettivi e funzionalità al progetto originario degli investimenti;</a:t>
          </a:r>
        </a:p>
      </dgm:t>
    </dgm:pt>
    <dgm:pt modelId="{80D939B0-FBA8-4128-B8DF-F3DDE42C58C1}" type="parTrans" cxnId="{D4859B73-198F-4A56-9F6B-74DC1545CA77}">
      <dgm:prSet/>
      <dgm:spPr/>
      <dgm:t>
        <a:bodyPr/>
        <a:lstStyle/>
        <a:p>
          <a:endParaRPr lang="it-IT"/>
        </a:p>
      </dgm:t>
    </dgm:pt>
    <dgm:pt modelId="{D93F3A93-3E6B-49B3-B3C5-52C06DF8D967}" type="sibTrans" cxnId="{D4859B73-198F-4A56-9F6B-74DC1545CA77}">
      <dgm:prSet/>
      <dgm:spPr/>
      <dgm:t>
        <a:bodyPr/>
        <a:lstStyle/>
        <a:p>
          <a:endParaRPr lang="it-IT"/>
        </a:p>
      </dgm:t>
    </dgm:pt>
    <dgm:pt modelId="{6E13C58A-98F8-4D65-AC9C-7E46FA84CA46}">
      <dgm:prSet custT="1"/>
      <dgm:spPr/>
      <dgm:t>
        <a:bodyPr/>
        <a:lstStyle/>
        <a:p>
          <a:r>
            <a:rPr lang="it-IT" sz="1800" dirty="0">
              <a:latin typeface="Arial Nova Cond Light" panose="020B0306020202020204" pitchFamily="34" charset="0"/>
            </a:rPr>
            <a:t>nel caso di investimenti realizzati per un importo inferiore a quello previsto nel progetto approvato, i massimali di intervento sono ricalcolati sulla base delle spese effettivamente realizzate;</a:t>
          </a:r>
        </a:p>
      </dgm:t>
    </dgm:pt>
    <dgm:pt modelId="{9ED5234A-490E-48D6-8D98-E0B324A0C91A}" type="parTrans" cxnId="{55C06155-0919-4BCE-B09F-97A01877B065}">
      <dgm:prSet/>
      <dgm:spPr/>
      <dgm:t>
        <a:bodyPr/>
        <a:lstStyle/>
        <a:p>
          <a:endParaRPr lang="it-IT"/>
        </a:p>
      </dgm:t>
    </dgm:pt>
    <dgm:pt modelId="{D8CEF4C1-ACC0-4AB5-8810-0EE7D33D034E}" type="sibTrans" cxnId="{55C06155-0919-4BCE-B09F-97A01877B065}">
      <dgm:prSet/>
      <dgm:spPr/>
      <dgm:t>
        <a:bodyPr/>
        <a:lstStyle/>
        <a:p>
          <a:endParaRPr lang="it-IT"/>
        </a:p>
      </dgm:t>
    </dgm:pt>
    <dgm:pt modelId="{7B17AEAA-8605-4704-9F56-B2744EEF79AC}">
      <dgm:prSet custT="1"/>
      <dgm:spPr/>
      <dgm:t>
        <a:bodyPr/>
        <a:lstStyle/>
        <a:p>
          <a:r>
            <a:rPr lang="it-IT" sz="1800" dirty="0">
              <a:latin typeface="Arial Nova Cond Light" panose="020B0306020202020204" pitchFamily="34" charset="0"/>
            </a:rPr>
            <a:t>È possibile compensare la maggiore spesa per taluni beni con la minore spesa per altri, nell’ambito della stessa macro-voce di cui al progetto degli investimenti, fatto salvo il giudizio di ISMEA sulla coerenza della variazione rispetto all’originario progetto degli investimenti. </a:t>
          </a:r>
        </a:p>
      </dgm:t>
    </dgm:pt>
    <dgm:pt modelId="{A62EFEF4-0C22-4EA2-9FCB-14A23E08A9E6}" type="parTrans" cxnId="{5DAF5007-A62D-45BC-92C8-511107957CA8}">
      <dgm:prSet/>
      <dgm:spPr/>
      <dgm:t>
        <a:bodyPr/>
        <a:lstStyle/>
        <a:p>
          <a:endParaRPr lang="it-IT"/>
        </a:p>
      </dgm:t>
    </dgm:pt>
    <dgm:pt modelId="{10205BD8-FEC6-4FBB-872B-5B9F23141149}" type="sibTrans" cxnId="{5DAF5007-A62D-45BC-92C8-511107957CA8}">
      <dgm:prSet/>
      <dgm:spPr/>
      <dgm:t>
        <a:bodyPr/>
        <a:lstStyle/>
        <a:p>
          <a:endParaRPr lang="it-IT"/>
        </a:p>
      </dgm:t>
    </dgm:pt>
    <dgm:pt modelId="{07FF87B3-AD86-4EBD-870A-A919C96D5491}" type="pres">
      <dgm:prSet presAssocID="{84A26ADB-CC46-4990-9AD0-C393B716400E}" presName="linear" presStyleCnt="0">
        <dgm:presLayoutVars>
          <dgm:animLvl val="lvl"/>
          <dgm:resizeHandles val="exact"/>
        </dgm:presLayoutVars>
      </dgm:prSet>
      <dgm:spPr/>
    </dgm:pt>
    <dgm:pt modelId="{A29BBF6E-BA46-4391-8C72-3D5895F082C4}" type="pres">
      <dgm:prSet presAssocID="{997A1C46-09E5-4EF3-9905-3668639C60D4}" presName="parentText" presStyleLbl="node1" presStyleIdx="0" presStyleCnt="2">
        <dgm:presLayoutVars>
          <dgm:chMax val="0"/>
          <dgm:bulletEnabled val="1"/>
        </dgm:presLayoutVars>
      </dgm:prSet>
      <dgm:spPr/>
    </dgm:pt>
    <dgm:pt modelId="{6381D6C1-A820-4F0B-8E91-5469905C5F1D}" type="pres">
      <dgm:prSet presAssocID="{CA2F4C0F-D573-4A37-9460-EB362ACDAAD4}" presName="spacer" presStyleCnt="0"/>
      <dgm:spPr/>
    </dgm:pt>
    <dgm:pt modelId="{FE8B34FB-5C28-4E24-B5B4-E0E2428E9C61}" type="pres">
      <dgm:prSet presAssocID="{D783399D-0FC6-4B6D-80C9-272295D26384}" presName="parentText" presStyleLbl="node1" presStyleIdx="1" presStyleCnt="2" custScaleY="51376">
        <dgm:presLayoutVars>
          <dgm:chMax val="0"/>
          <dgm:bulletEnabled val="1"/>
        </dgm:presLayoutVars>
      </dgm:prSet>
      <dgm:spPr/>
    </dgm:pt>
    <dgm:pt modelId="{6073E56A-48D2-4BA6-BFB3-E2EB4370C3C1}" type="pres">
      <dgm:prSet presAssocID="{D783399D-0FC6-4B6D-80C9-272295D26384}" presName="childText" presStyleLbl="revTx" presStyleIdx="0" presStyleCnt="1">
        <dgm:presLayoutVars>
          <dgm:bulletEnabled val="1"/>
        </dgm:presLayoutVars>
      </dgm:prSet>
      <dgm:spPr/>
    </dgm:pt>
  </dgm:ptLst>
  <dgm:cxnLst>
    <dgm:cxn modelId="{5DAF5007-A62D-45BC-92C8-511107957CA8}" srcId="{D783399D-0FC6-4B6D-80C9-272295D26384}" destId="{7B17AEAA-8605-4704-9F56-B2744EEF79AC}" srcOrd="2" destOrd="0" parTransId="{A62EFEF4-0C22-4EA2-9FCB-14A23E08A9E6}" sibTransId="{10205BD8-FEC6-4FBB-872B-5B9F23141149}"/>
    <dgm:cxn modelId="{B4AF3C2D-2833-4AF6-A560-FE723EEA886F}" srcId="{84A26ADB-CC46-4990-9AD0-C393B716400E}" destId="{D783399D-0FC6-4B6D-80C9-272295D26384}" srcOrd="1" destOrd="0" parTransId="{BE46CBBF-67FD-40C3-837B-5B159E6E46A5}" sibTransId="{45704DBA-4CDD-4166-A540-FC1E64D7A0A8}"/>
    <dgm:cxn modelId="{BE508A5B-EE02-4492-B772-A21EC480A3C0}" srcId="{84A26ADB-CC46-4990-9AD0-C393B716400E}" destId="{997A1C46-09E5-4EF3-9905-3668639C60D4}" srcOrd="0" destOrd="0" parTransId="{633401E9-219A-45F7-A029-66983A5934F5}" sibTransId="{CA2F4C0F-D573-4A37-9460-EB362ACDAAD4}"/>
    <dgm:cxn modelId="{D4859B73-198F-4A56-9F6B-74DC1545CA77}" srcId="{D783399D-0FC6-4B6D-80C9-272295D26384}" destId="{21786410-B664-4A24-854D-EE8C260DB1F4}" srcOrd="0" destOrd="0" parTransId="{80D939B0-FBA8-4128-B8DF-F3DDE42C58C1}" sibTransId="{D93F3A93-3E6B-49B3-B3C5-52C06DF8D967}"/>
    <dgm:cxn modelId="{55C06155-0919-4BCE-B09F-97A01877B065}" srcId="{D783399D-0FC6-4B6D-80C9-272295D26384}" destId="{6E13C58A-98F8-4D65-AC9C-7E46FA84CA46}" srcOrd="1" destOrd="0" parTransId="{9ED5234A-490E-48D6-8D98-E0B324A0C91A}" sibTransId="{D8CEF4C1-ACC0-4AB5-8810-0EE7D33D034E}"/>
    <dgm:cxn modelId="{7B15EDAE-D8D7-46DC-BA87-465517989E9D}" type="presOf" srcId="{84A26ADB-CC46-4990-9AD0-C393B716400E}" destId="{07FF87B3-AD86-4EBD-870A-A919C96D5491}" srcOrd="0" destOrd="0" presId="urn:microsoft.com/office/officeart/2005/8/layout/vList2"/>
    <dgm:cxn modelId="{0EB7EDBA-93F7-4487-9E89-F157D0B76539}" type="presOf" srcId="{D783399D-0FC6-4B6D-80C9-272295D26384}" destId="{FE8B34FB-5C28-4E24-B5B4-E0E2428E9C61}" srcOrd="0" destOrd="0" presId="urn:microsoft.com/office/officeart/2005/8/layout/vList2"/>
    <dgm:cxn modelId="{A6D891D2-C643-44BC-95F1-3BF0A20D0A62}" type="presOf" srcId="{21786410-B664-4A24-854D-EE8C260DB1F4}" destId="{6073E56A-48D2-4BA6-BFB3-E2EB4370C3C1}" srcOrd="0" destOrd="0" presId="urn:microsoft.com/office/officeart/2005/8/layout/vList2"/>
    <dgm:cxn modelId="{10D271D6-C8C6-415A-8C72-AC93BBFF20EB}" type="presOf" srcId="{997A1C46-09E5-4EF3-9905-3668639C60D4}" destId="{A29BBF6E-BA46-4391-8C72-3D5895F082C4}" srcOrd="0" destOrd="0" presId="urn:microsoft.com/office/officeart/2005/8/layout/vList2"/>
    <dgm:cxn modelId="{66ECFDD8-8AC6-4D91-8E20-FCFB852511EC}" type="presOf" srcId="{7B17AEAA-8605-4704-9F56-B2744EEF79AC}" destId="{6073E56A-48D2-4BA6-BFB3-E2EB4370C3C1}" srcOrd="0" destOrd="2" presId="urn:microsoft.com/office/officeart/2005/8/layout/vList2"/>
    <dgm:cxn modelId="{B19118DD-249E-49C4-963F-D7C66FD4CAFB}" type="presOf" srcId="{6E13C58A-98F8-4D65-AC9C-7E46FA84CA46}" destId="{6073E56A-48D2-4BA6-BFB3-E2EB4370C3C1}" srcOrd="0" destOrd="1" presId="urn:microsoft.com/office/officeart/2005/8/layout/vList2"/>
    <dgm:cxn modelId="{42247494-3EB2-47CA-8507-3D92795C300D}" type="presParOf" srcId="{07FF87B3-AD86-4EBD-870A-A919C96D5491}" destId="{A29BBF6E-BA46-4391-8C72-3D5895F082C4}" srcOrd="0" destOrd="0" presId="urn:microsoft.com/office/officeart/2005/8/layout/vList2"/>
    <dgm:cxn modelId="{F57CB525-9711-4438-B711-07EA2B4785E2}" type="presParOf" srcId="{07FF87B3-AD86-4EBD-870A-A919C96D5491}" destId="{6381D6C1-A820-4F0B-8E91-5469905C5F1D}" srcOrd="1" destOrd="0" presId="urn:microsoft.com/office/officeart/2005/8/layout/vList2"/>
    <dgm:cxn modelId="{09E2FD0E-9DC8-4A4C-89F1-6AD15E3FCD18}" type="presParOf" srcId="{07FF87B3-AD86-4EBD-870A-A919C96D5491}" destId="{FE8B34FB-5C28-4E24-B5B4-E0E2428E9C61}" srcOrd="2" destOrd="0" presId="urn:microsoft.com/office/officeart/2005/8/layout/vList2"/>
    <dgm:cxn modelId="{93634C8F-FF76-4F9E-9EBA-A088D4433AD5}" type="presParOf" srcId="{07FF87B3-AD86-4EBD-870A-A919C96D5491}" destId="{6073E56A-48D2-4BA6-BFB3-E2EB4370C3C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0F71DEB-D98C-4A5F-931E-BB44C0DE5D12}"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it-IT"/>
        </a:p>
      </dgm:t>
    </dgm:pt>
    <dgm:pt modelId="{F135CC99-9380-4F24-913E-ECC20A83D87C}">
      <dgm:prSet custT="1"/>
      <dgm:spPr>
        <a:solidFill>
          <a:srgbClr val="FF9900"/>
        </a:solidFill>
      </dgm:spPr>
      <dgm:t>
        <a:bodyPr/>
        <a:lstStyle/>
        <a:p>
          <a:r>
            <a:rPr lang="it-IT" sz="2000" dirty="0">
              <a:latin typeface="Arial Nova Cond Light" panose="020B0306020202020204" pitchFamily="34" charset="0"/>
            </a:rPr>
            <a:t>Non possono accedere alla misura imprese che abbiano già beneficiato delle agevolazioni previste dal Capo III del </a:t>
          </a:r>
          <a:r>
            <a:rPr lang="it-IT" sz="2000" dirty="0" err="1">
              <a:latin typeface="Arial Nova Cond Light" panose="020B0306020202020204" pitchFamily="34" charset="0"/>
            </a:rPr>
            <a:t>D.Lgs</a:t>
          </a:r>
          <a:r>
            <a:rPr lang="it-IT" sz="2000" dirty="0">
              <a:latin typeface="Arial Nova Cond Light" panose="020B0306020202020204" pitchFamily="34" charset="0"/>
            </a:rPr>
            <a:t> 185/2000 e </a:t>
          </a:r>
          <a:r>
            <a:rPr lang="it-IT" sz="2000" dirty="0" err="1">
              <a:latin typeface="Arial Nova Cond Light" panose="020B0306020202020204" pitchFamily="34" charset="0"/>
            </a:rPr>
            <a:t>s.m.</a:t>
          </a:r>
          <a:r>
            <a:rPr lang="it-IT" sz="500" dirty="0" err="1"/>
            <a:t>i.</a:t>
          </a:r>
          <a:endParaRPr lang="it-IT" sz="500" dirty="0"/>
        </a:p>
      </dgm:t>
    </dgm:pt>
    <dgm:pt modelId="{6FE53B5B-E0CB-4E04-9B46-027CB6CD5FF7}" type="parTrans" cxnId="{7047253E-4625-43E2-B2A4-D54E3664CCD6}">
      <dgm:prSet/>
      <dgm:spPr/>
      <dgm:t>
        <a:bodyPr/>
        <a:lstStyle/>
        <a:p>
          <a:endParaRPr lang="it-IT"/>
        </a:p>
      </dgm:t>
    </dgm:pt>
    <dgm:pt modelId="{C62D6DF9-CD76-4EFB-BAB0-EDBDEE2F01E0}" type="sibTrans" cxnId="{7047253E-4625-43E2-B2A4-D54E3664CCD6}">
      <dgm:prSet/>
      <dgm:spPr/>
      <dgm:t>
        <a:bodyPr/>
        <a:lstStyle/>
        <a:p>
          <a:endParaRPr lang="it-IT"/>
        </a:p>
      </dgm:t>
    </dgm:pt>
    <dgm:pt modelId="{76F22ADF-7E1A-4C16-A75A-C3BB3042F30B}">
      <dgm:prSet custT="1"/>
      <dgm:spPr>
        <a:solidFill>
          <a:srgbClr val="FF9900">
            <a:alpha val="85000"/>
          </a:srgbClr>
        </a:solidFill>
      </dgm:spPr>
      <dgm:t>
        <a:bodyPr/>
        <a:lstStyle/>
        <a:p>
          <a:r>
            <a:rPr lang="it-IT" sz="1800" dirty="0">
              <a:latin typeface="Arial Nova Cond Light" panose="020B0306020202020204" pitchFamily="34" charset="0"/>
            </a:rPr>
            <a:t>Per un periodo minimo di 5 (cinque) anni e comunque fino alla completa estinzione del mutuo agevolato, l’impresa beneficiaria è tenuta al rispetto dei vincoli sull’investimento, sull’attività e sulla sede operativa previsti dalla normativa di riferimento, nonché all’adempimento di tutti gli obblighi previsti dai contratti di concessione delle agevolazioni </a:t>
          </a:r>
        </a:p>
      </dgm:t>
    </dgm:pt>
    <dgm:pt modelId="{810C37D8-ED27-4F0B-ADDB-D98F7C48F410}" type="parTrans" cxnId="{6D3355E1-87FC-4141-9197-AE9E7486F742}">
      <dgm:prSet/>
      <dgm:spPr/>
      <dgm:t>
        <a:bodyPr/>
        <a:lstStyle/>
        <a:p>
          <a:endParaRPr lang="it-IT"/>
        </a:p>
      </dgm:t>
    </dgm:pt>
    <dgm:pt modelId="{F50C9E09-06AA-41CB-857F-21E6E9D4877C}" type="sibTrans" cxnId="{6D3355E1-87FC-4141-9197-AE9E7486F742}">
      <dgm:prSet/>
      <dgm:spPr/>
      <dgm:t>
        <a:bodyPr/>
        <a:lstStyle/>
        <a:p>
          <a:endParaRPr lang="it-IT"/>
        </a:p>
      </dgm:t>
    </dgm:pt>
    <dgm:pt modelId="{819C8D21-875A-43D6-B3D8-B8C0EE214A27}">
      <dgm:prSet custT="1"/>
      <dgm:spPr>
        <a:solidFill>
          <a:srgbClr val="FF9900">
            <a:alpha val="70000"/>
          </a:srgbClr>
        </a:solidFill>
      </dgm:spPr>
      <dgm:t>
        <a:bodyPr/>
        <a:lstStyle/>
        <a:p>
          <a:r>
            <a:rPr lang="it-IT" sz="1800" dirty="0">
              <a:latin typeface="Arial Nova Cond Light" panose="020B0306020202020204" pitchFamily="34" charset="0"/>
            </a:rPr>
            <a:t>Per un periodo di almeno 10 (dieci) anni dalla data di ammissione alle agevolazioni e comunque sino alla completa estinzione del mutuo concesso, l’impresa beneficiaria deve </a:t>
          </a:r>
          <a:r>
            <a:rPr lang="it-IT" sz="1800" b="1" dirty="0">
              <a:latin typeface="Arial Nova Cond Light" panose="020B0306020202020204" pitchFamily="34" charset="0"/>
            </a:rPr>
            <a:t>conservare la qualifica di IAP o di coltivatore diretto</a:t>
          </a:r>
          <a:r>
            <a:rPr lang="it-IT" sz="1800" dirty="0">
              <a:latin typeface="Arial Nova Cond Light" panose="020B0306020202020204" pitchFamily="34" charset="0"/>
            </a:rPr>
            <a:t> e prevedere, nello statuto sociale, una clausola impeditiva di atti di trasferimento di quote o di azioni tali da far venire meno i requisiti soggettivi di età o di genere dei soci di maggioranza </a:t>
          </a:r>
        </a:p>
      </dgm:t>
    </dgm:pt>
    <dgm:pt modelId="{9F27989D-9946-473E-9692-7C688DCA5494}" type="parTrans" cxnId="{F1BF02F0-E57F-46FC-ADDA-98E7D7CB4391}">
      <dgm:prSet/>
      <dgm:spPr/>
      <dgm:t>
        <a:bodyPr/>
        <a:lstStyle/>
        <a:p>
          <a:endParaRPr lang="it-IT"/>
        </a:p>
      </dgm:t>
    </dgm:pt>
    <dgm:pt modelId="{1323696B-5F5B-4098-9807-4CDCB076A4E7}" type="sibTrans" cxnId="{F1BF02F0-E57F-46FC-ADDA-98E7D7CB4391}">
      <dgm:prSet/>
      <dgm:spPr/>
      <dgm:t>
        <a:bodyPr/>
        <a:lstStyle/>
        <a:p>
          <a:endParaRPr lang="it-IT"/>
        </a:p>
      </dgm:t>
    </dgm:pt>
    <dgm:pt modelId="{663BA11B-CCDF-4D3D-BD55-BE9BB60A980C}">
      <dgm:prSet custT="1"/>
      <dgm:spPr>
        <a:solidFill>
          <a:srgbClr val="FF9900">
            <a:alpha val="55000"/>
          </a:srgbClr>
        </a:solidFill>
      </dgm:spPr>
      <dgm:t>
        <a:bodyPr/>
        <a:lstStyle/>
        <a:p>
          <a:r>
            <a:rPr lang="it-IT" sz="1800" dirty="0">
              <a:latin typeface="Arial Nova Cond Light" panose="020B0306020202020204" pitchFamily="34" charset="0"/>
            </a:rPr>
            <a:t>Alla data di presentazione della domanda e per i 5 (cinque) anni successivi alla data di delibera di ammissione alle agevolazioni, i soci della impresa beneficiaria non possono detenere quote o azioni di altre imprese beneficiarie delle agevolazioni previste dal </a:t>
          </a:r>
          <a:r>
            <a:rPr lang="it-IT" sz="1800" dirty="0" err="1">
              <a:latin typeface="Arial Nova Cond Light" panose="020B0306020202020204" pitchFamily="34" charset="0"/>
            </a:rPr>
            <a:t>D.Lgs</a:t>
          </a:r>
          <a:r>
            <a:rPr lang="it-IT" sz="1800" dirty="0">
              <a:latin typeface="Arial Nova Cond Light" panose="020B0306020202020204" pitchFamily="34" charset="0"/>
            </a:rPr>
            <a:t> 185/2000</a:t>
          </a:r>
        </a:p>
      </dgm:t>
    </dgm:pt>
    <dgm:pt modelId="{1FCAA34D-4E32-4185-9E99-35D10733D873}" type="parTrans" cxnId="{58D682F0-373B-41D0-9A8F-588C02BE0504}">
      <dgm:prSet/>
      <dgm:spPr/>
      <dgm:t>
        <a:bodyPr/>
        <a:lstStyle/>
        <a:p>
          <a:endParaRPr lang="it-IT"/>
        </a:p>
      </dgm:t>
    </dgm:pt>
    <dgm:pt modelId="{CD2F17BD-F047-4190-A071-B7C28DD0BC4C}" type="sibTrans" cxnId="{58D682F0-373B-41D0-9A8F-588C02BE0504}">
      <dgm:prSet/>
      <dgm:spPr/>
      <dgm:t>
        <a:bodyPr/>
        <a:lstStyle/>
        <a:p>
          <a:endParaRPr lang="it-IT"/>
        </a:p>
      </dgm:t>
    </dgm:pt>
    <dgm:pt modelId="{DDEEB5FB-F565-4EDD-9211-DCA2DD7DF012}" type="pres">
      <dgm:prSet presAssocID="{90F71DEB-D98C-4A5F-931E-BB44C0DE5D12}" presName="linear" presStyleCnt="0">
        <dgm:presLayoutVars>
          <dgm:animLvl val="lvl"/>
          <dgm:resizeHandles val="exact"/>
        </dgm:presLayoutVars>
      </dgm:prSet>
      <dgm:spPr/>
    </dgm:pt>
    <dgm:pt modelId="{A4D4D8FE-84DC-4FAD-A19B-09DF2682D29C}" type="pres">
      <dgm:prSet presAssocID="{F135CC99-9380-4F24-913E-ECC20A83D87C}" presName="parentText" presStyleLbl="node1" presStyleIdx="0" presStyleCnt="4">
        <dgm:presLayoutVars>
          <dgm:chMax val="0"/>
          <dgm:bulletEnabled val="1"/>
        </dgm:presLayoutVars>
      </dgm:prSet>
      <dgm:spPr/>
    </dgm:pt>
    <dgm:pt modelId="{8B0441B6-F1FA-4F8A-9120-AE165FA7310F}" type="pres">
      <dgm:prSet presAssocID="{C62D6DF9-CD76-4EFB-BAB0-EDBDEE2F01E0}" presName="spacer" presStyleCnt="0"/>
      <dgm:spPr/>
    </dgm:pt>
    <dgm:pt modelId="{E355887C-B8FF-4BBA-AFB9-8553193C60AB}" type="pres">
      <dgm:prSet presAssocID="{76F22ADF-7E1A-4C16-A75A-C3BB3042F30B}" presName="parentText" presStyleLbl="node1" presStyleIdx="1" presStyleCnt="4" custLinFactY="-457" custLinFactNeighborY="-100000">
        <dgm:presLayoutVars>
          <dgm:chMax val="0"/>
          <dgm:bulletEnabled val="1"/>
        </dgm:presLayoutVars>
      </dgm:prSet>
      <dgm:spPr/>
    </dgm:pt>
    <dgm:pt modelId="{DCE1C7AB-B301-4708-BEAA-559A7AF3B5F3}" type="pres">
      <dgm:prSet presAssocID="{F50C9E09-06AA-41CB-857F-21E6E9D4877C}" presName="spacer" presStyleCnt="0"/>
      <dgm:spPr/>
    </dgm:pt>
    <dgm:pt modelId="{DE503B94-12ED-4100-AFD5-3A91BA10817B}" type="pres">
      <dgm:prSet presAssocID="{819C8D21-875A-43D6-B3D8-B8C0EE214A27}" presName="parentText" presStyleLbl="node1" presStyleIdx="2" presStyleCnt="4">
        <dgm:presLayoutVars>
          <dgm:chMax val="0"/>
          <dgm:bulletEnabled val="1"/>
        </dgm:presLayoutVars>
      </dgm:prSet>
      <dgm:spPr/>
    </dgm:pt>
    <dgm:pt modelId="{2C94B4C5-2547-4E80-BA3D-4C625343855A}" type="pres">
      <dgm:prSet presAssocID="{1323696B-5F5B-4098-9807-4CDCB076A4E7}" presName="spacer" presStyleCnt="0"/>
      <dgm:spPr/>
    </dgm:pt>
    <dgm:pt modelId="{D0C5541D-3DF3-4F26-AA74-6BB535672C11}" type="pres">
      <dgm:prSet presAssocID="{663BA11B-CCDF-4D3D-BD55-BE9BB60A980C}" presName="parentText" presStyleLbl="node1" presStyleIdx="3" presStyleCnt="4">
        <dgm:presLayoutVars>
          <dgm:chMax val="0"/>
          <dgm:bulletEnabled val="1"/>
        </dgm:presLayoutVars>
      </dgm:prSet>
      <dgm:spPr/>
    </dgm:pt>
  </dgm:ptLst>
  <dgm:cxnLst>
    <dgm:cxn modelId="{E08C8129-8C7C-4F8F-841F-B6630EDF952C}" type="presOf" srcId="{90F71DEB-D98C-4A5F-931E-BB44C0DE5D12}" destId="{DDEEB5FB-F565-4EDD-9211-DCA2DD7DF012}" srcOrd="0" destOrd="0" presId="urn:microsoft.com/office/officeart/2005/8/layout/vList2"/>
    <dgm:cxn modelId="{7047253E-4625-43E2-B2A4-D54E3664CCD6}" srcId="{90F71DEB-D98C-4A5F-931E-BB44C0DE5D12}" destId="{F135CC99-9380-4F24-913E-ECC20A83D87C}" srcOrd="0" destOrd="0" parTransId="{6FE53B5B-E0CB-4E04-9B46-027CB6CD5FF7}" sibTransId="{C62D6DF9-CD76-4EFB-BAB0-EDBDEE2F01E0}"/>
    <dgm:cxn modelId="{A1323948-C8C7-4D34-9662-A6747C9ADE1B}" type="presOf" srcId="{663BA11B-CCDF-4D3D-BD55-BE9BB60A980C}" destId="{D0C5541D-3DF3-4F26-AA74-6BB535672C11}" srcOrd="0" destOrd="0" presId="urn:microsoft.com/office/officeart/2005/8/layout/vList2"/>
    <dgm:cxn modelId="{3CB5174E-6716-415E-BC4A-E9E2AC141EBC}" type="presOf" srcId="{76F22ADF-7E1A-4C16-A75A-C3BB3042F30B}" destId="{E355887C-B8FF-4BBA-AFB9-8553193C60AB}" srcOrd="0" destOrd="0" presId="urn:microsoft.com/office/officeart/2005/8/layout/vList2"/>
    <dgm:cxn modelId="{CF3A54AB-7A56-4818-8027-5AA904965872}" type="presOf" srcId="{819C8D21-875A-43D6-B3D8-B8C0EE214A27}" destId="{DE503B94-12ED-4100-AFD5-3A91BA10817B}" srcOrd="0" destOrd="0" presId="urn:microsoft.com/office/officeart/2005/8/layout/vList2"/>
    <dgm:cxn modelId="{6BB42BB9-396D-4243-9401-FAEEF575E648}" type="presOf" srcId="{F135CC99-9380-4F24-913E-ECC20A83D87C}" destId="{A4D4D8FE-84DC-4FAD-A19B-09DF2682D29C}" srcOrd="0" destOrd="0" presId="urn:microsoft.com/office/officeart/2005/8/layout/vList2"/>
    <dgm:cxn modelId="{6D3355E1-87FC-4141-9197-AE9E7486F742}" srcId="{90F71DEB-D98C-4A5F-931E-BB44C0DE5D12}" destId="{76F22ADF-7E1A-4C16-A75A-C3BB3042F30B}" srcOrd="1" destOrd="0" parTransId="{810C37D8-ED27-4F0B-ADDB-D98F7C48F410}" sibTransId="{F50C9E09-06AA-41CB-857F-21E6E9D4877C}"/>
    <dgm:cxn modelId="{F1BF02F0-E57F-46FC-ADDA-98E7D7CB4391}" srcId="{90F71DEB-D98C-4A5F-931E-BB44C0DE5D12}" destId="{819C8D21-875A-43D6-B3D8-B8C0EE214A27}" srcOrd="2" destOrd="0" parTransId="{9F27989D-9946-473E-9692-7C688DCA5494}" sibTransId="{1323696B-5F5B-4098-9807-4CDCB076A4E7}"/>
    <dgm:cxn modelId="{58D682F0-373B-41D0-9A8F-588C02BE0504}" srcId="{90F71DEB-D98C-4A5F-931E-BB44C0DE5D12}" destId="{663BA11B-CCDF-4D3D-BD55-BE9BB60A980C}" srcOrd="3" destOrd="0" parTransId="{1FCAA34D-4E32-4185-9E99-35D10733D873}" sibTransId="{CD2F17BD-F047-4190-A071-B7C28DD0BC4C}"/>
    <dgm:cxn modelId="{FC9F611A-A39E-471B-AD08-BCDBC3766152}" type="presParOf" srcId="{DDEEB5FB-F565-4EDD-9211-DCA2DD7DF012}" destId="{A4D4D8FE-84DC-4FAD-A19B-09DF2682D29C}" srcOrd="0" destOrd="0" presId="urn:microsoft.com/office/officeart/2005/8/layout/vList2"/>
    <dgm:cxn modelId="{12E3889D-F228-4BBB-94B7-46D45C024159}" type="presParOf" srcId="{DDEEB5FB-F565-4EDD-9211-DCA2DD7DF012}" destId="{8B0441B6-F1FA-4F8A-9120-AE165FA7310F}" srcOrd="1" destOrd="0" presId="urn:microsoft.com/office/officeart/2005/8/layout/vList2"/>
    <dgm:cxn modelId="{61F0F882-33A1-4E74-94D7-45A538E8C01F}" type="presParOf" srcId="{DDEEB5FB-F565-4EDD-9211-DCA2DD7DF012}" destId="{E355887C-B8FF-4BBA-AFB9-8553193C60AB}" srcOrd="2" destOrd="0" presId="urn:microsoft.com/office/officeart/2005/8/layout/vList2"/>
    <dgm:cxn modelId="{065FC948-B1C7-4CE8-B81B-390AB36EE30B}" type="presParOf" srcId="{DDEEB5FB-F565-4EDD-9211-DCA2DD7DF012}" destId="{DCE1C7AB-B301-4708-BEAA-559A7AF3B5F3}" srcOrd="3" destOrd="0" presId="urn:microsoft.com/office/officeart/2005/8/layout/vList2"/>
    <dgm:cxn modelId="{5AC21755-3CE5-48BA-95A9-5287E4D9FF68}" type="presParOf" srcId="{DDEEB5FB-F565-4EDD-9211-DCA2DD7DF012}" destId="{DE503B94-12ED-4100-AFD5-3A91BA10817B}" srcOrd="4" destOrd="0" presId="urn:microsoft.com/office/officeart/2005/8/layout/vList2"/>
    <dgm:cxn modelId="{94E16A82-B923-46FF-850E-EFCA07D4B36A}" type="presParOf" srcId="{DDEEB5FB-F565-4EDD-9211-DCA2DD7DF012}" destId="{2C94B4C5-2547-4E80-BA3D-4C625343855A}" srcOrd="5" destOrd="0" presId="urn:microsoft.com/office/officeart/2005/8/layout/vList2"/>
    <dgm:cxn modelId="{B2F048BE-928F-46D0-A7BC-02592D8E2806}" type="presParOf" srcId="{DDEEB5FB-F565-4EDD-9211-DCA2DD7DF012}" destId="{D0C5541D-3DF3-4F26-AA74-6BB535672C1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B1F910C-9975-4C11-9D95-55EF43501B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A54DB905-B9E9-4E7B-A3BF-FE96A5BDC640}">
      <dgm:prSet custT="1"/>
      <dgm:spPr/>
      <dgm:t>
        <a:bodyPr/>
        <a:lstStyle/>
        <a:p>
          <a:pPr algn="just"/>
          <a:r>
            <a:rPr lang="it-IT" sz="2400" b="1" dirty="0">
              <a:latin typeface="Arial Nova Cond Light" panose="020B0306020202020204" pitchFamily="34" charset="0"/>
            </a:rPr>
            <a:t>Giovani: </a:t>
          </a:r>
          <a:r>
            <a:rPr lang="it-IT" sz="2400" u="sng" dirty="0">
              <a:latin typeface="Arial Nova Cond Light" panose="020B0306020202020204" pitchFamily="34" charset="0"/>
            </a:rPr>
            <a:t>35 anni </a:t>
          </a:r>
          <a:r>
            <a:rPr lang="it-IT" sz="2400" dirty="0">
              <a:latin typeface="Arial Nova Cond Light" panose="020B0306020202020204" pitchFamily="34" charset="0"/>
            </a:rPr>
            <a:t>non compiuti alla data di presentazione della domanda.</a:t>
          </a:r>
        </a:p>
      </dgm:t>
    </dgm:pt>
    <dgm:pt modelId="{89BAB585-97D0-480A-B9BB-26ED66611B3F}" type="parTrans" cxnId="{CD03D307-2493-4BD8-96D3-4AAE63ED1705}">
      <dgm:prSet/>
      <dgm:spPr/>
      <dgm:t>
        <a:bodyPr/>
        <a:lstStyle/>
        <a:p>
          <a:endParaRPr lang="it-IT"/>
        </a:p>
      </dgm:t>
    </dgm:pt>
    <dgm:pt modelId="{46B8E711-A3C1-4830-B3D0-B24A8E0A0342}" type="sibTrans" cxnId="{CD03D307-2493-4BD8-96D3-4AAE63ED1705}">
      <dgm:prSet/>
      <dgm:spPr/>
      <dgm:t>
        <a:bodyPr/>
        <a:lstStyle/>
        <a:p>
          <a:endParaRPr lang="it-IT"/>
        </a:p>
      </dgm:t>
    </dgm:pt>
    <dgm:pt modelId="{E8434F8C-8254-4DC4-BA10-AFC7A696D69E}">
      <dgm:prSet custT="1"/>
      <dgm:spPr/>
      <dgm:t>
        <a:bodyPr/>
        <a:lstStyle/>
        <a:p>
          <a:pPr algn="just"/>
          <a:r>
            <a:rPr lang="it-IT" sz="2400" b="1" dirty="0">
              <a:latin typeface="Arial Nova Cond Light" panose="020B0306020202020204" pitchFamily="34" charset="0"/>
            </a:rPr>
            <a:t>Startupper</a:t>
          </a:r>
          <a:r>
            <a:rPr lang="it-IT" sz="2400" dirty="0">
              <a:latin typeface="Arial Nova Cond Light" panose="020B0306020202020204" pitchFamily="34" charset="0"/>
            </a:rPr>
            <a:t>: soggetto che non ha mai svolto l’attività di imprenditore agricolo e intende avviare una iniziativa su un terreno fornito da ISMEA, ovvero è imprenditore agricolo da non più di sei mesi alla data di presentazione della domanda.</a:t>
          </a:r>
        </a:p>
      </dgm:t>
    </dgm:pt>
    <dgm:pt modelId="{898144C7-38A9-4DE9-A978-DDC4026D0854}" type="parTrans" cxnId="{158B2A11-CB4F-4482-90F5-3C933DE9D67A}">
      <dgm:prSet/>
      <dgm:spPr/>
      <dgm:t>
        <a:bodyPr/>
        <a:lstStyle/>
        <a:p>
          <a:endParaRPr lang="it-IT"/>
        </a:p>
      </dgm:t>
    </dgm:pt>
    <dgm:pt modelId="{13D8A870-C7E0-45AE-A4E9-99695ADE4DC7}" type="sibTrans" cxnId="{158B2A11-CB4F-4482-90F5-3C933DE9D67A}">
      <dgm:prSet/>
      <dgm:spPr/>
      <dgm:t>
        <a:bodyPr/>
        <a:lstStyle/>
        <a:p>
          <a:endParaRPr lang="it-IT"/>
        </a:p>
      </dgm:t>
    </dgm:pt>
    <dgm:pt modelId="{E3BE95C0-9362-4353-82E3-0FDC3A0BA6BC}">
      <dgm:prSet custT="1"/>
      <dgm:spPr/>
      <dgm:t>
        <a:bodyPr/>
        <a:lstStyle/>
        <a:p>
          <a:pPr algn="just"/>
          <a:r>
            <a:rPr lang="it-IT" sz="2400" b="1" dirty="0">
              <a:latin typeface="Arial Nova Cond Light" panose="020B0306020202020204" pitchFamily="34" charset="0"/>
            </a:rPr>
            <a:t>Con Titolo</a:t>
          </a:r>
          <a:r>
            <a:rPr lang="it-IT" sz="2400" dirty="0">
              <a:latin typeface="Arial Nova Cond Light" panose="020B0306020202020204" pitchFamily="34" charset="0"/>
            </a:rPr>
            <a:t>: che abbia conseguito uno dei seguenti titoli di studio:</a:t>
          </a:r>
        </a:p>
      </dgm:t>
    </dgm:pt>
    <dgm:pt modelId="{D0BA5E9C-3D30-40A4-8062-215BDF36561D}" type="parTrans" cxnId="{2C13D20C-78F0-4E72-90F3-E1C0E4C5404E}">
      <dgm:prSet/>
      <dgm:spPr/>
      <dgm:t>
        <a:bodyPr/>
        <a:lstStyle/>
        <a:p>
          <a:endParaRPr lang="it-IT"/>
        </a:p>
      </dgm:t>
    </dgm:pt>
    <dgm:pt modelId="{E02DC508-CC28-4D5D-891D-47ECCFC7EC23}" type="sibTrans" cxnId="{2C13D20C-78F0-4E72-90F3-E1C0E4C5404E}">
      <dgm:prSet/>
      <dgm:spPr/>
      <dgm:t>
        <a:bodyPr/>
        <a:lstStyle/>
        <a:p>
          <a:endParaRPr lang="it-IT"/>
        </a:p>
      </dgm:t>
    </dgm:pt>
    <dgm:pt modelId="{FA6F58FE-D38E-4F21-81CE-8653531EC56A}">
      <dgm:prSet custT="1"/>
      <dgm:spPr/>
      <dgm:t>
        <a:bodyPr/>
        <a:lstStyle/>
        <a:p>
          <a:pPr algn="just"/>
          <a:r>
            <a:rPr lang="it-IT" sz="2400" dirty="0">
              <a:latin typeface="Arial Nova Cond Light" panose="020B0306020202020204" pitchFamily="34" charset="0"/>
            </a:rPr>
            <a:t>diploma rilasciato da istituto tecnico agrario e professionale per l’agricoltura, oppure</a:t>
          </a:r>
        </a:p>
      </dgm:t>
    </dgm:pt>
    <dgm:pt modelId="{BB87407A-375B-410A-84A0-B2813CDFE996}" type="parTrans" cxnId="{3412EFF5-AA5D-4982-816C-6C73BD89BB33}">
      <dgm:prSet/>
      <dgm:spPr/>
      <dgm:t>
        <a:bodyPr/>
        <a:lstStyle/>
        <a:p>
          <a:endParaRPr lang="it-IT"/>
        </a:p>
      </dgm:t>
    </dgm:pt>
    <dgm:pt modelId="{32A07051-BB66-4B11-A42B-5A37D62C3219}" type="sibTrans" cxnId="{3412EFF5-AA5D-4982-816C-6C73BD89BB33}">
      <dgm:prSet/>
      <dgm:spPr/>
      <dgm:t>
        <a:bodyPr/>
        <a:lstStyle/>
        <a:p>
          <a:endParaRPr lang="it-IT"/>
        </a:p>
      </dgm:t>
    </dgm:pt>
    <dgm:pt modelId="{DF016E87-4760-4BF4-860B-67528D5B7675}">
      <dgm:prSet custT="1"/>
      <dgm:spPr/>
      <dgm:t>
        <a:bodyPr/>
        <a:lstStyle/>
        <a:p>
          <a:pPr algn="just"/>
          <a:r>
            <a:rPr lang="it-IT" sz="2400" dirty="0">
              <a:latin typeface="Arial Nova Cond Light" panose="020B0306020202020204" pitchFamily="34" charset="0"/>
            </a:rPr>
            <a:t>diploma di laurea triennale o magistrale</a:t>
          </a:r>
        </a:p>
      </dgm:t>
    </dgm:pt>
    <dgm:pt modelId="{8DF54C86-EED1-45D5-903D-1AF675D4B121}" type="parTrans" cxnId="{EC2F61CA-03F4-4591-B741-7B403E618F13}">
      <dgm:prSet/>
      <dgm:spPr/>
      <dgm:t>
        <a:bodyPr/>
        <a:lstStyle/>
        <a:p>
          <a:endParaRPr lang="it-IT"/>
        </a:p>
      </dgm:t>
    </dgm:pt>
    <dgm:pt modelId="{A18E19C5-C5A6-45FA-A0AC-1E93955DC3A8}" type="sibTrans" cxnId="{EC2F61CA-03F4-4591-B741-7B403E618F13}">
      <dgm:prSet/>
      <dgm:spPr/>
      <dgm:t>
        <a:bodyPr/>
        <a:lstStyle/>
        <a:p>
          <a:endParaRPr lang="it-IT"/>
        </a:p>
      </dgm:t>
    </dgm:pt>
    <dgm:pt modelId="{AE57FCC9-5936-4D63-8953-63390445CFEE}">
      <dgm:prSet custT="1"/>
      <dgm:spPr>
        <a:solidFill>
          <a:srgbClr val="F5C049"/>
        </a:solidFill>
      </dgm:spPr>
      <dgm:t>
        <a:bodyPr/>
        <a:lstStyle/>
        <a:p>
          <a:endParaRPr lang="it-IT" sz="2800" dirty="0">
            <a:latin typeface="Arial Nova Cond Light" panose="020B0306020202020204" pitchFamily="34" charset="0"/>
          </a:endParaRPr>
        </a:p>
      </dgm:t>
    </dgm:pt>
    <dgm:pt modelId="{1E545C79-C0E1-423D-954B-F77D6A427601}" type="sibTrans" cxnId="{A070B2C9-E68D-489B-B0B4-1826BFE9B757}">
      <dgm:prSet/>
      <dgm:spPr/>
      <dgm:t>
        <a:bodyPr/>
        <a:lstStyle/>
        <a:p>
          <a:endParaRPr lang="it-IT"/>
        </a:p>
      </dgm:t>
    </dgm:pt>
    <dgm:pt modelId="{16B7C617-DAE9-4D9F-86E2-CFB8067EE10F}" type="parTrans" cxnId="{A070B2C9-E68D-489B-B0B4-1826BFE9B757}">
      <dgm:prSet/>
      <dgm:spPr/>
      <dgm:t>
        <a:bodyPr/>
        <a:lstStyle/>
        <a:p>
          <a:endParaRPr lang="it-IT"/>
        </a:p>
      </dgm:t>
    </dgm:pt>
    <dgm:pt modelId="{8BFABB98-B41B-4FAE-AE5D-ACEFF97B6596}">
      <dgm:prSet custT="1"/>
      <dgm:spPr>
        <a:gradFill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dgm:spPr>
      <dgm:t>
        <a:bodyPr/>
        <a:lstStyle/>
        <a:p>
          <a:pPr algn="just"/>
          <a:r>
            <a:rPr lang="it-IT" sz="2400" i="1">
              <a:solidFill>
                <a:schemeClr val="tx1"/>
              </a:solidFill>
              <a:latin typeface="Arial Nova Cond Light" panose="020B0306020202020204" pitchFamily="34" charset="0"/>
            </a:rPr>
            <a:t>N.B. Il Giovane startupper dovrà presentare la domanda di accesso alla misura in qualità di (i) titolare di impresa agricola individuale o di (ii) rappresentante legale di società agricola costituita da non più di sei mesi. In alternativa, dovrà impegnarsi a costituire tale soggetto giuridico entro i tre mesi successivi alla determinazione di concessione del finanziamento.</a:t>
          </a:r>
          <a:endParaRPr lang="it-IT" sz="2400" i="1" dirty="0">
            <a:solidFill>
              <a:schemeClr val="tx1"/>
            </a:solidFill>
            <a:latin typeface="Arial Nova Cond Light" panose="020B0306020202020204" pitchFamily="34" charset="0"/>
          </a:endParaRPr>
        </a:p>
      </dgm:t>
    </dgm:pt>
    <dgm:pt modelId="{DEA9607F-E462-43E1-8D80-3ED519CF9600}" type="sibTrans" cxnId="{AE8B8966-878D-4A7D-A703-74757ACD0C4D}">
      <dgm:prSet/>
      <dgm:spPr/>
      <dgm:t>
        <a:bodyPr/>
        <a:lstStyle/>
        <a:p>
          <a:endParaRPr lang="it-IT"/>
        </a:p>
      </dgm:t>
    </dgm:pt>
    <dgm:pt modelId="{E6650E90-90A6-4EC0-B9AA-8D100632C977}" type="parTrans" cxnId="{AE8B8966-878D-4A7D-A703-74757ACD0C4D}">
      <dgm:prSet/>
      <dgm:spPr/>
      <dgm:t>
        <a:bodyPr/>
        <a:lstStyle/>
        <a:p>
          <a:endParaRPr lang="it-IT"/>
        </a:p>
      </dgm:t>
    </dgm:pt>
    <dgm:pt modelId="{FB14B511-D19D-4568-B410-CD1F09C97F11}" type="pres">
      <dgm:prSet presAssocID="{5B1F910C-9975-4C11-9D95-55EF43501B2D}" presName="linear" presStyleCnt="0">
        <dgm:presLayoutVars>
          <dgm:animLvl val="lvl"/>
          <dgm:resizeHandles val="exact"/>
        </dgm:presLayoutVars>
      </dgm:prSet>
      <dgm:spPr/>
    </dgm:pt>
    <dgm:pt modelId="{DD0DAE45-4E66-4B3F-A6EE-5C7325DC8C43}" type="pres">
      <dgm:prSet presAssocID="{AE57FCC9-5936-4D63-8953-63390445CFEE}" presName="parentText" presStyleLbl="node1" presStyleIdx="0" presStyleCnt="2" custScaleY="41434" custLinFactY="100000" custLinFactNeighborX="-111" custLinFactNeighborY="102323">
        <dgm:presLayoutVars>
          <dgm:chMax val="0"/>
          <dgm:bulletEnabled val="1"/>
        </dgm:presLayoutVars>
      </dgm:prSet>
      <dgm:spPr/>
    </dgm:pt>
    <dgm:pt modelId="{86FF2C5C-B880-4DB1-A204-F0B6703FF7F0}" type="pres">
      <dgm:prSet presAssocID="{AE57FCC9-5936-4D63-8953-63390445CFEE}" presName="childText" presStyleLbl="revTx" presStyleIdx="0" presStyleCnt="1" custLinFactNeighborX="-588" custLinFactNeighborY="-11084">
        <dgm:presLayoutVars>
          <dgm:bulletEnabled val="1"/>
        </dgm:presLayoutVars>
      </dgm:prSet>
      <dgm:spPr/>
    </dgm:pt>
    <dgm:pt modelId="{E511ED40-F179-49E6-9C1F-28E79CB88BD5}" type="pres">
      <dgm:prSet presAssocID="{8BFABB98-B41B-4FAE-AE5D-ACEFF97B6596}" presName="parentText" presStyleLbl="node1" presStyleIdx="1" presStyleCnt="2" custLinFactNeighborX="46" custLinFactNeighborY="-4915">
        <dgm:presLayoutVars>
          <dgm:chMax val="0"/>
          <dgm:bulletEnabled val="1"/>
        </dgm:presLayoutVars>
      </dgm:prSet>
      <dgm:spPr/>
    </dgm:pt>
  </dgm:ptLst>
  <dgm:cxnLst>
    <dgm:cxn modelId="{CD03D307-2493-4BD8-96D3-4AAE63ED1705}" srcId="{AE57FCC9-5936-4D63-8953-63390445CFEE}" destId="{A54DB905-B9E9-4E7B-A3BF-FE96A5BDC640}" srcOrd="0" destOrd="0" parTransId="{89BAB585-97D0-480A-B9BB-26ED66611B3F}" sibTransId="{46B8E711-A3C1-4830-B3D0-B24A8E0A0342}"/>
    <dgm:cxn modelId="{2C13D20C-78F0-4E72-90F3-E1C0E4C5404E}" srcId="{AE57FCC9-5936-4D63-8953-63390445CFEE}" destId="{E3BE95C0-9362-4353-82E3-0FDC3A0BA6BC}" srcOrd="2" destOrd="0" parTransId="{D0BA5E9C-3D30-40A4-8062-215BDF36561D}" sibTransId="{E02DC508-CC28-4D5D-891D-47ECCFC7EC23}"/>
    <dgm:cxn modelId="{158B2A11-CB4F-4482-90F5-3C933DE9D67A}" srcId="{AE57FCC9-5936-4D63-8953-63390445CFEE}" destId="{E8434F8C-8254-4DC4-BA10-AFC7A696D69E}" srcOrd="1" destOrd="0" parTransId="{898144C7-38A9-4DE9-A978-DDC4026D0854}" sibTransId="{13D8A870-C7E0-45AE-A4E9-99695ADE4DC7}"/>
    <dgm:cxn modelId="{B082ED25-4BE4-478F-BEC9-BB18A5DA664F}" type="presOf" srcId="{DF016E87-4760-4BF4-860B-67528D5B7675}" destId="{86FF2C5C-B880-4DB1-A204-F0B6703FF7F0}" srcOrd="0" destOrd="4" presId="urn:microsoft.com/office/officeart/2005/8/layout/vList2"/>
    <dgm:cxn modelId="{9BEB145D-CC86-4807-B8B6-5F1D551C963A}" type="presOf" srcId="{A54DB905-B9E9-4E7B-A3BF-FE96A5BDC640}" destId="{86FF2C5C-B880-4DB1-A204-F0B6703FF7F0}" srcOrd="0" destOrd="0" presId="urn:microsoft.com/office/officeart/2005/8/layout/vList2"/>
    <dgm:cxn modelId="{1AFE6765-7D78-4A63-AC02-9CCFC975BDFC}" type="presOf" srcId="{8BFABB98-B41B-4FAE-AE5D-ACEFF97B6596}" destId="{E511ED40-F179-49E6-9C1F-28E79CB88BD5}" srcOrd="0" destOrd="0" presId="urn:microsoft.com/office/officeart/2005/8/layout/vList2"/>
    <dgm:cxn modelId="{AE8B8966-878D-4A7D-A703-74757ACD0C4D}" srcId="{5B1F910C-9975-4C11-9D95-55EF43501B2D}" destId="{8BFABB98-B41B-4FAE-AE5D-ACEFF97B6596}" srcOrd="1" destOrd="0" parTransId="{E6650E90-90A6-4EC0-B9AA-8D100632C977}" sibTransId="{DEA9607F-E462-43E1-8D80-3ED519CF9600}"/>
    <dgm:cxn modelId="{ACD9A669-F3BC-475B-BF87-B1E4E975B3D1}" type="presOf" srcId="{E8434F8C-8254-4DC4-BA10-AFC7A696D69E}" destId="{86FF2C5C-B880-4DB1-A204-F0B6703FF7F0}" srcOrd="0" destOrd="1" presId="urn:microsoft.com/office/officeart/2005/8/layout/vList2"/>
    <dgm:cxn modelId="{FE96CB71-38CA-42C7-9C2E-B971B4FB8815}" type="presOf" srcId="{E3BE95C0-9362-4353-82E3-0FDC3A0BA6BC}" destId="{86FF2C5C-B880-4DB1-A204-F0B6703FF7F0}" srcOrd="0" destOrd="2" presId="urn:microsoft.com/office/officeart/2005/8/layout/vList2"/>
    <dgm:cxn modelId="{97DBE281-C2E9-4EE8-ADA9-636E4CAF5A9B}" type="presOf" srcId="{5B1F910C-9975-4C11-9D95-55EF43501B2D}" destId="{FB14B511-D19D-4568-B410-CD1F09C97F11}" srcOrd="0" destOrd="0" presId="urn:microsoft.com/office/officeart/2005/8/layout/vList2"/>
    <dgm:cxn modelId="{236FB58D-1590-4420-AF49-B9805E18F6B5}" type="presOf" srcId="{FA6F58FE-D38E-4F21-81CE-8653531EC56A}" destId="{86FF2C5C-B880-4DB1-A204-F0B6703FF7F0}" srcOrd="0" destOrd="3" presId="urn:microsoft.com/office/officeart/2005/8/layout/vList2"/>
    <dgm:cxn modelId="{A070B2C9-E68D-489B-B0B4-1826BFE9B757}" srcId="{5B1F910C-9975-4C11-9D95-55EF43501B2D}" destId="{AE57FCC9-5936-4D63-8953-63390445CFEE}" srcOrd="0" destOrd="0" parTransId="{16B7C617-DAE9-4D9F-86E2-CFB8067EE10F}" sibTransId="{1E545C79-C0E1-423D-954B-F77D6A427601}"/>
    <dgm:cxn modelId="{EC2F61CA-03F4-4591-B741-7B403E618F13}" srcId="{E3BE95C0-9362-4353-82E3-0FDC3A0BA6BC}" destId="{DF016E87-4760-4BF4-860B-67528D5B7675}" srcOrd="1" destOrd="0" parTransId="{8DF54C86-EED1-45D5-903D-1AF675D4B121}" sibTransId="{A18E19C5-C5A6-45FA-A0AC-1E93955DC3A8}"/>
    <dgm:cxn modelId="{BB494DF1-C7C8-424D-BBF1-223DD7FA440F}" type="presOf" srcId="{AE57FCC9-5936-4D63-8953-63390445CFEE}" destId="{DD0DAE45-4E66-4B3F-A6EE-5C7325DC8C43}" srcOrd="0" destOrd="0" presId="urn:microsoft.com/office/officeart/2005/8/layout/vList2"/>
    <dgm:cxn modelId="{3412EFF5-AA5D-4982-816C-6C73BD89BB33}" srcId="{E3BE95C0-9362-4353-82E3-0FDC3A0BA6BC}" destId="{FA6F58FE-D38E-4F21-81CE-8653531EC56A}" srcOrd="0" destOrd="0" parTransId="{BB87407A-375B-410A-84A0-B2813CDFE996}" sibTransId="{32A07051-BB66-4B11-A42B-5A37D62C3219}"/>
    <dgm:cxn modelId="{0139984F-0F87-4754-AACF-8A7DC0BA79A1}" type="presParOf" srcId="{FB14B511-D19D-4568-B410-CD1F09C97F11}" destId="{DD0DAE45-4E66-4B3F-A6EE-5C7325DC8C43}" srcOrd="0" destOrd="0" presId="urn:microsoft.com/office/officeart/2005/8/layout/vList2"/>
    <dgm:cxn modelId="{E2375524-320E-467A-8FBE-D6D03177E397}" type="presParOf" srcId="{FB14B511-D19D-4568-B410-CD1F09C97F11}" destId="{86FF2C5C-B880-4DB1-A204-F0B6703FF7F0}" srcOrd="1" destOrd="0" presId="urn:microsoft.com/office/officeart/2005/8/layout/vList2"/>
    <dgm:cxn modelId="{EDEE4790-5490-47DB-86AE-8A21498C65E2}" type="presParOf" srcId="{FB14B511-D19D-4568-B410-CD1F09C97F11}" destId="{E511ED40-F179-49E6-9C1F-28E79CB88BD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FA766C8-CBDF-471A-A2D0-1C25C028BB19}"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it-IT"/>
        </a:p>
      </dgm:t>
    </dgm:pt>
    <dgm:pt modelId="{D59EBAFD-D67C-4F9E-AA06-836864EF11B7}">
      <dgm:prSet custT="1"/>
      <dgm:spPr>
        <a:gradFill flip="none"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dgm:spPr>
      <dgm:t>
        <a:bodyPr/>
        <a:lstStyle/>
        <a:p>
          <a:r>
            <a:rPr lang="it-IT" sz="1800" b="0" i="0" baseline="0" dirty="0">
              <a:latin typeface="Arial Nova Cond Light" panose="020B0306020202020204" pitchFamily="34" charset="0"/>
            </a:rPr>
            <a:t>Valore massimo di intervento:</a:t>
          </a:r>
          <a:endParaRPr lang="it-IT" sz="1800" dirty="0">
            <a:latin typeface="Arial Nova Cond Light" panose="020B0306020202020204" pitchFamily="34" charset="0"/>
          </a:endParaRPr>
        </a:p>
      </dgm:t>
    </dgm:pt>
    <dgm:pt modelId="{E660C376-D164-4BC4-B2B1-1AAD5F620F85}" type="parTrans" cxnId="{CDA75362-EA02-4492-93CC-03C3A77B3A38}">
      <dgm:prSet/>
      <dgm:spPr/>
      <dgm:t>
        <a:bodyPr/>
        <a:lstStyle/>
        <a:p>
          <a:endParaRPr lang="it-IT"/>
        </a:p>
      </dgm:t>
    </dgm:pt>
    <dgm:pt modelId="{6605152A-AF46-47DD-84E3-ABBFC391088C}" type="sibTrans" cxnId="{CDA75362-EA02-4492-93CC-03C3A77B3A38}">
      <dgm:prSet/>
      <dgm:spPr/>
      <dgm:t>
        <a:bodyPr/>
        <a:lstStyle/>
        <a:p>
          <a:endParaRPr lang="it-IT"/>
        </a:p>
      </dgm:t>
    </dgm:pt>
    <dgm:pt modelId="{94B75D8F-2530-4260-B4C2-A51C67789246}">
      <dgm:prSet custT="1"/>
      <dgm:spPr>
        <a:gradFill flip="none"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dgm:spPr>
      <dgm:t>
        <a:bodyPr/>
        <a:lstStyle/>
        <a:p>
          <a:r>
            <a:rPr lang="it-IT" sz="1800" b="1" i="0" baseline="0" dirty="0">
              <a:latin typeface="Arial Nova Cond Light" panose="020B0306020202020204" pitchFamily="34" charset="0"/>
            </a:rPr>
            <a:t>1.500.000 euro </a:t>
          </a:r>
          <a:r>
            <a:rPr lang="it-IT" sz="1800" i="0" baseline="0" dirty="0">
              <a:latin typeface="Arial Nova Cond Light" panose="020B0306020202020204" pitchFamily="34" charset="0"/>
            </a:rPr>
            <a:t>per</a:t>
          </a:r>
          <a:r>
            <a:rPr lang="it-IT" sz="1800" b="1" i="0" baseline="0" dirty="0">
              <a:latin typeface="Arial Nova Cond Light" panose="020B0306020202020204" pitchFamily="34" charset="0"/>
            </a:rPr>
            <a:t> GIA </a:t>
          </a:r>
          <a:r>
            <a:rPr lang="it-IT" sz="1800" i="0" baseline="0" dirty="0">
              <a:latin typeface="Arial Nova Cond Light" panose="020B0306020202020204" pitchFamily="34" charset="0"/>
            </a:rPr>
            <a:t>e </a:t>
          </a:r>
          <a:r>
            <a:rPr lang="it-IT" sz="1800" b="1" i="0" baseline="0" dirty="0">
              <a:latin typeface="Arial Nova Cond Light" panose="020B0306020202020204" pitchFamily="34" charset="0"/>
            </a:rPr>
            <a:t>GSE</a:t>
          </a:r>
          <a:r>
            <a:rPr lang="it-IT" sz="1800" i="0" baseline="0" dirty="0">
              <a:latin typeface="Arial Nova Cond Light" panose="020B0306020202020204" pitchFamily="34" charset="0"/>
            </a:rPr>
            <a:t>,</a:t>
          </a:r>
          <a:endParaRPr lang="it-IT" sz="1800" dirty="0">
            <a:latin typeface="Arial Nova Cond Light" panose="020B0306020202020204" pitchFamily="34" charset="0"/>
          </a:endParaRPr>
        </a:p>
      </dgm:t>
    </dgm:pt>
    <dgm:pt modelId="{8D62528D-F0AF-42AD-842E-76F09B5A698A}" type="parTrans" cxnId="{7B54BFD8-458C-4178-A835-28701E2F7961}">
      <dgm:prSet/>
      <dgm:spPr/>
      <dgm:t>
        <a:bodyPr/>
        <a:lstStyle/>
        <a:p>
          <a:endParaRPr lang="it-IT"/>
        </a:p>
      </dgm:t>
    </dgm:pt>
    <dgm:pt modelId="{55BFEB03-CAA4-4AFD-AAFA-0D38A1535C9B}" type="sibTrans" cxnId="{7B54BFD8-458C-4178-A835-28701E2F7961}">
      <dgm:prSet/>
      <dgm:spPr/>
      <dgm:t>
        <a:bodyPr/>
        <a:lstStyle/>
        <a:p>
          <a:endParaRPr lang="it-IT"/>
        </a:p>
      </dgm:t>
    </dgm:pt>
    <dgm:pt modelId="{0F7884C3-4457-4AB3-85B1-C8DC69A92D16}">
      <dgm:prSet custT="1"/>
      <dgm:spPr>
        <a:gradFill flip="none"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dgm:spPr>
      <dgm:t>
        <a:bodyPr/>
        <a:lstStyle/>
        <a:p>
          <a:r>
            <a:rPr lang="it-IT" sz="1800" b="1" i="0" baseline="0" dirty="0">
              <a:latin typeface="Arial Nova Cond Light" panose="020B0306020202020204" pitchFamily="34" charset="0"/>
            </a:rPr>
            <a:t>500.000 euro </a:t>
          </a:r>
          <a:r>
            <a:rPr lang="it-IT" sz="1800" i="0" baseline="0" dirty="0">
              <a:latin typeface="Arial Nova Cond Light" panose="020B0306020202020204" pitchFamily="34" charset="0"/>
            </a:rPr>
            <a:t>per </a:t>
          </a:r>
          <a:r>
            <a:rPr lang="it-IT" sz="1800" b="1" i="0" baseline="0" dirty="0">
              <a:latin typeface="Arial Nova Cond Light" panose="020B0306020202020204" pitchFamily="34" charset="0"/>
            </a:rPr>
            <a:t>GST</a:t>
          </a:r>
          <a:r>
            <a:rPr lang="it-IT" sz="800" b="0" i="0" baseline="0" dirty="0"/>
            <a:t>.</a:t>
          </a:r>
          <a:endParaRPr lang="it-IT" sz="800" dirty="0"/>
        </a:p>
      </dgm:t>
    </dgm:pt>
    <dgm:pt modelId="{E9420B7F-2105-466E-939E-EAF549EFBFD9}" type="parTrans" cxnId="{2B1B3921-3A32-4A22-8100-51FF4A500361}">
      <dgm:prSet/>
      <dgm:spPr/>
      <dgm:t>
        <a:bodyPr/>
        <a:lstStyle/>
        <a:p>
          <a:endParaRPr lang="it-IT"/>
        </a:p>
      </dgm:t>
    </dgm:pt>
    <dgm:pt modelId="{FB13AC3B-073B-4B4B-9D59-F6263D059AFE}" type="sibTrans" cxnId="{2B1B3921-3A32-4A22-8100-51FF4A500361}">
      <dgm:prSet/>
      <dgm:spPr/>
      <dgm:t>
        <a:bodyPr/>
        <a:lstStyle/>
        <a:p>
          <a:endParaRPr lang="it-IT"/>
        </a:p>
      </dgm:t>
    </dgm:pt>
    <dgm:pt modelId="{26A1F8ED-6636-4C32-90BE-F2968A638BBF}">
      <dgm:prSet/>
      <dgm:spPr>
        <a:gradFill flip="none"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dgm:spPr>
      <dgm:t>
        <a:bodyPr/>
        <a:lstStyle/>
        <a:p>
          <a:r>
            <a:rPr lang="it-IT" dirty="0">
              <a:latin typeface="Arial Nova Cond Light" panose="020B0306020202020204" pitchFamily="34" charset="0"/>
            </a:rPr>
            <a:t>Acquisto di un terreno da parte di ISMEA E successiva assegnazione con </a:t>
          </a:r>
          <a:r>
            <a:rPr lang="it-IT" b="1" dirty="0">
              <a:latin typeface="Arial Nova Cond Light" panose="020B0306020202020204" pitchFamily="34" charset="0"/>
            </a:rPr>
            <a:t>Patto di Riservato Dominio (PRD)</a:t>
          </a:r>
          <a:r>
            <a:rPr lang="it-IT" dirty="0">
              <a:latin typeface="Arial Nova Cond Light" panose="020B0306020202020204" pitchFamily="34" charset="0"/>
            </a:rPr>
            <a:t> al richiedente.  </a:t>
          </a:r>
        </a:p>
        <a:p>
          <a:r>
            <a:rPr lang="it-IT" dirty="0">
              <a:latin typeface="Arial Nova Cond Light" panose="020B0306020202020204" pitchFamily="34" charset="0"/>
            </a:rPr>
            <a:t>Il richiedente assumerà l’impegno di rimborsare la somma dovuta a ISMEA (con conseguente cancellazione del PRD) entro un termine tra i 15 ed i 30 anni, </a:t>
          </a:r>
        </a:p>
      </dgm:t>
    </dgm:pt>
    <dgm:pt modelId="{9BD1B81B-C2A6-4F15-8DDB-FCA4F3F66B58}" type="parTrans" cxnId="{08609E7E-F797-4E96-BCB1-A5BCF14C5574}">
      <dgm:prSet/>
      <dgm:spPr/>
      <dgm:t>
        <a:bodyPr/>
        <a:lstStyle/>
        <a:p>
          <a:endParaRPr lang="it-IT"/>
        </a:p>
      </dgm:t>
    </dgm:pt>
    <dgm:pt modelId="{3CE107D1-C9C9-4C69-ABFD-F1C4E0926FD9}" type="sibTrans" cxnId="{08609E7E-F797-4E96-BCB1-A5BCF14C5574}">
      <dgm:prSet/>
      <dgm:spPr/>
      <dgm:t>
        <a:bodyPr/>
        <a:lstStyle/>
        <a:p>
          <a:endParaRPr lang="it-IT"/>
        </a:p>
      </dgm:t>
    </dgm:pt>
    <dgm:pt modelId="{95CC3617-91DC-4694-8FE8-B8B9A25E5780}">
      <dgm:prSet custT="1"/>
      <dgm:spPr>
        <a:gradFill flip="none"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dgm:spPr>
      <dgm:t>
        <a:bodyPr/>
        <a:lstStyle/>
        <a:p>
          <a:r>
            <a:rPr lang="it-IT" sz="1600" dirty="0">
              <a:latin typeface="Arial Nova Cond Light" panose="020B0306020202020204" pitchFamily="34" charset="0"/>
            </a:rPr>
            <a:t>OPPURE concessione di un </a:t>
          </a:r>
          <a:r>
            <a:rPr lang="it-IT" sz="1600" b="1" dirty="0">
              <a:latin typeface="Arial Nova Cond Light" panose="020B0306020202020204" pitchFamily="34" charset="0"/>
            </a:rPr>
            <a:t>mutuo ipotecario </a:t>
          </a:r>
          <a:r>
            <a:rPr lang="it-IT" sz="1600" dirty="0">
              <a:latin typeface="Arial Nova Cond Light" panose="020B0306020202020204" pitchFamily="34" charset="0"/>
            </a:rPr>
            <a:t>finalizzato all’acquisto di un terreno da parte del richiedente</a:t>
          </a:r>
          <a:r>
            <a:rPr lang="it-IT" sz="1800" dirty="0">
              <a:latin typeface="Arial Nova Cond Light" panose="020B0306020202020204" pitchFamily="34" charset="0"/>
            </a:rPr>
            <a:t>:</a:t>
          </a:r>
        </a:p>
      </dgm:t>
    </dgm:pt>
    <dgm:pt modelId="{E75AA3E0-1447-416F-8192-53E6E5F8C8B3}" type="parTrans" cxnId="{DD4313DC-BAB4-4F0A-9558-43E012BC891E}">
      <dgm:prSet/>
      <dgm:spPr/>
      <dgm:t>
        <a:bodyPr/>
        <a:lstStyle/>
        <a:p>
          <a:endParaRPr lang="it-IT"/>
        </a:p>
      </dgm:t>
    </dgm:pt>
    <dgm:pt modelId="{95F4F12E-61D3-4714-AA81-A7B6FE3E4C8A}" type="sibTrans" cxnId="{DD4313DC-BAB4-4F0A-9558-43E012BC891E}">
      <dgm:prSet/>
      <dgm:spPr/>
      <dgm:t>
        <a:bodyPr/>
        <a:lstStyle/>
        <a:p>
          <a:endParaRPr lang="it-IT"/>
        </a:p>
      </dgm:t>
    </dgm:pt>
    <dgm:pt modelId="{79A57B5C-FE2B-41B7-B292-762FDD983301}">
      <dgm:prSet custT="1"/>
      <dgm:spPr>
        <a:gradFill flip="none"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dgm:spPr>
      <dgm:t>
        <a:bodyPr/>
        <a:lstStyle/>
        <a:p>
          <a:r>
            <a:rPr lang="it-IT" sz="1600" dirty="0">
              <a:latin typeface="Arial Nova Cond Light" panose="020B0306020202020204" pitchFamily="34" charset="0"/>
            </a:rPr>
            <a:t>nel caso sia prevista un’operazione non superiore a 300 mila euro o superiore ai valori massimi</a:t>
          </a:r>
          <a:r>
            <a:rPr lang="it-IT" sz="1600" dirty="0"/>
            <a:t>.</a:t>
          </a:r>
        </a:p>
      </dgm:t>
    </dgm:pt>
    <dgm:pt modelId="{3A0CA106-79B9-420F-A807-E9C121E430D2}" type="parTrans" cxnId="{FEEC49F0-AE02-4C03-B61B-946180F5E11F}">
      <dgm:prSet/>
      <dgm:spPr/>
      <dgm:t>
        <a:bodyPr/>
        <a:lstStyle/>
        <a:p>
          <a:endParaRPr lang="it-IT"/>
        </a:p>
      </dgm:t>
    </dgm:pt>
    <dgm:pt modelId="{26500C8E-420E-404B-921D-44E56B800A7E}" type="sibTrans" cxnId="{FEEC49F0-AE02-4C03-B61B-946180F5E11F}">
      <dgm:prSet/>
      <dgm:spPr/>
      <dgm:t>
        <a:bodyPr/>
        <a:lstStyle/>
        <a:p>
          <a:endParaRPr lang="it-IT"/>
        </a:p>
      </dgm:t>
    </dgm:pt>
    <dgm:pt modelId="{83B98FF1-EA51-4E40-8346-A8F3A6B6DCF6}">
      <dgm:prSet custT="1"/>
      <dgm:spPr>
        <a:gradFill flip="none"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dgm:spPr>
      <dgm:t>
        <a:bodyPr/>
        <a:lstStyle/>
        <a:p>
          <a:r>
            <a:rPr lang="it-IT" sz="1600" dirty="0">
              <a:latin typeface="Arial Nova Cond Light" panose="020B0306020202020204" pitchFamily="34" charset="0"/>
            </a:rPr>
            <a:t>In caso di MUTUO, a </a:t>
          </a:r>
          <a:r>
            <a:rPr lang="it-IT" sz="1600" b="1" dirty="0">
              <a:latin typeface="Arial Nova Cond Light" panose="020B0306020202020204" pitchFamily="34" charset="0"/>
            </a:rPr>
            <a:t>garanzia</a:t>
          </a:r>
          <a:r>
            <a:rPr lang="it-IT" sz="1600" dirty="0">
              <a:latin typeface="Arial Nova Cond Light" panose="020B0306020202020204" pitchFamily="34" charset="0"/>
            </a:rPr>
            <a:t> del finanziamento è iscritta sul terreno oggetto di acquisto e/o su altri beni indicati dal proponente ipoteca di primo grado per un valore pari al </a:t>
          </a:r>
          <a:r>
            <a:rPr lang="it-IT" sz="1600" b="1" dirty="0">
              <a:latin typeface="Arial Nova Cond Light" panose="020B0306020202020204" pitchFamily="34" charset="0"/>
            </a:rPr>
            <a:t>120% </a:t>
          </a:r>
          <a:r>
            <a:rPr lang="it-IT" sz="1600" dirty="0">
              <a:latin typeface="Arial Nova Cond Light" panose="020B0306020202020204" pitchFamily="34" charset="0"/>
            </a:rPr>
            <a:t>dell’importo del finanziamento concesso. </a:t>
          </a:r>
        </a:p>
      </dgm:t>
    </dgm:pt>
    <dgm:pt modelId="{DF9CF51F-5A81-4CFC-ABE7-DF1ED9708C40}" type="parTrans" cxnId="{C2CE6F85-48B7-4F9B-9DA3-73CAFF836F9F}">
      <dgm:prSet/>
      <dgm:spPr/>
      <dgm:t>
        <a:bodyPr/>
        <a:lstStyle/>
        <a:p>
          <a:endParaRPr lang="it-IT"/>
        </a:p>
      </dgm:t>
    </dgm:pt>
    <dgm:pt modelId="{7A3A6B71-A39C-4248-9E15-CE84191286CD}" type="sibTrans" cxnId="{C2CE6F85-48B7-4F9B-9DA3-73CAFF836F9F}">
      <dgm:prSet/>
      <dgm:spPr/>
      <dgm:t>
        <a:bodyPr/>
        <a:lstStyle/>
        <a:p>
          <a:endParaRPr lang="it-IT"/>
        </a:p>
      </dgm:t>
    </dgm:pt>
    <dgm:pt modelId="{B59CF0D0-F4A5-47A4-ADE3-791660EB6DA6}" type="pres">
      <dgm:prSet presAssocID="{BFA766C8-CBDF-471A-A2D0-1C25C028BB19}" presName="CompostProcess" presStyleCnt="0">
        <dgm:presLayoutVars>
          <dgm:dir/>
          <dgm:resizeHandles val="exact"/>
        </dgm:presLayoutVars>
      </dgm:prSet>
      <dgm:spPr/>
    </dgm:pt>
    <dgm:pt modelId="{6B1A7E2B-14FD-4A33-8B40-D69BFBD4B26C}" type="pres">
      <dgm:prSet presAssocID="{BFA766C8-CBDF-471A-A2D0-1C25C028BB19}" presName="arrow" presStyleLbl="bgShp" presStyleIdx="0" presStyleCnt="1"/>
      <dgm:spPr>
        <a:solidFill>
          <a:srgbClr val="F5C049"/>
        </a:solidFill>
      </dgm:spPr>
    </dgm:pt>
    <dgm:pt modelId="{929E83AA-04F0-4C01-8C2E-3296DF296DCE}" type="pres">
      <dgm:prSet presAssocID="{BFA766C8-CBDF-471A-A2D0-1C25C028BB19}" presName="linearProcess" presStyleCnt="0"/>
      <dgm:spPr/>
    </dgm:pt>
    <dgm:pt modelId="{B7941A3F-8EA7-4B1D-A24A-9D7640660C13}" type="pres">
      <dgm:prSet presAssocID="{D59EBAFD-D67C-4F9E-AA06-836864EF11B7}" presName="textNode" presStyleLbl="node1" presStyleIdx="0" presStyleCnt="4">
        <dgm:presLayoutVars>
          <dgm:bulletEnabled val="1"/>
        </dgm:presLayoutVars>
      </dgm:prSet>
      <dgm:spPr/>
    </dgm:pt>
    <dgm:pt modelId="{D3DF6466-4F7A-4BC4-8563-3A2D88A9D458}" type="pres">
      <dgm:prSet presAssocID="{6605152A-AF46-47DD-84E3-ABBFC391088C}" presName="sibTrans" presStyleCnt="0"/>
      <dgm:spPr/>
    </dgm:pt>
    <dgm:pt modelId="{1394BB0B-3B57-4DAA-8FB0-8E67902ECD3A}" type="pres">
      <dgm:prSet presAssocID="{26A1F8ED-6636-4C32-90BE-F2968A638BBF}" presName="textNode" presStyleLbl="node1" presStyleIdx="1" presStyleCnt="4">
        <dgm:presLayoutVars>
          <dgm:bulletEnabled val="1"/>
        </dgm:presLayoutVars>
      </dgm:prSet>
      <dgm:spPr/>
    </dgm:pt>
    <dgm:pt modelId="{D4B4F14D-6F4B-4B28-A7D5-7D9CE1A510E7}" type="pres">
      <dgm:prSet presAssocID="{3CE107D1-C9C9-4C69-ABFD-F1C4E0926FD9}" presName="sibTrans" presStyleCnt="0"/>
      <dgm:spPr/>
    </dgm:pt>
    <dgm:pt modelId="{B8F1DEDC-4558-47EE-B5B7-53CA52BB5120}" type="pres">
      <dgm:prSet presAssocID="{95CC3617-91DC-4694-8FE8-B8B9A25E5780}" presName="textNode" presStyleLbl="node1" presStyleIdx="2" presStyleCnt="4">
        <dgm:presLayoutVars>
          <dgm:bulletEnabled val="1"/>
        </dgm:presLayoutVars>
      </dgm:prSet>
      <dgm:spPr/>
    </dgm:pt>
    <dgm:pt modelId="{43CADF7E-DD14-4F41-8D58-4D78B9965F93}" type="pres">
      <dgm:prSet presAssocID="{95F4F12E-61D3-4714-AA81-A7B6FE3E4C8A}" presName="sibTrans" presStyleCnt="0"/>
      <dgm:spPr/>
    </dgm:pt>
    <dgm:pt modelId="{20A79877-57AF-4053-A3B9-75D7C426ED96}" type="pres">
      <dgm:prSet presAssocID="{83B98FF1-EA51-4E40-8346-A8F3A6B6DCF6}" presName="textNode" presStyleLbl="node1" presStyleIdx="3" presStyleCnt="4">
        <dgm:presLayoutVars>
          <dgm:bulletEnabled val="1"/>
        </dgm:presLayoutVars>
      </dgm:prSet>
      <dgm:spPr/>
    </dgm:pt>
  </dgm:ptLst>
  <dgm:cxnLst>
    <dgm:cxn modelId="{BADFCF07-F08A-413D-96EF-4C90210EC35D}" type="presOf" srcId="{D59EBAFD-D67C-4F9E-AA06-836864EF11B7}" destId="{B7941A3F-8EA7-4B1D-A24A-9D7640660C13}" srcOrd="0" destOrd="0" presId="urn:microsoft.com/office/officeart/2005/8/layout/hProcess9"/>
    <dgm:cxn modelId="{2B1B3921-3A32-4A22-8100-51FF4A500361}" srcId="{D59EBAFD-D67C-4F9E-AA06-836864EF11B7}" destId="{0F7884C3-4457-4AB3-85B1-C8DC69A92D16}" srcOrd="1" destOrd="0" parTransId="{E9420B7F-2105-466E-939E-EAF549EFBFD9}" sibTransId="{FB13AC3B-073B-4B4B-9D59-F6263D059AFE}"/>
    <dgm:cxn modelId="{BC163229-A439-4436-87F1-5BA0E3D7C420}" type="presOf" srcId="{79A57B5C-FE2B-41B7-B292-762FDD983301}" destId="{B8F1DEDC-4558-47EE-B5B7-53CA52BB5120}" srcOrd="0" destOrd="1" presId="urn:microsoft.com/office/officeart/2005/8/layout/hProcess9"/>
    <dgm:cxn modelId="{CDA75362-EA02-4492-93CC-03C3A77B3A38}" srcId="{BFA766C8-CBDF-471A-A2D0-1C25C028BB19}" destId="{D59EBAFD-D67C-4F9E-AA06-836864EF11B7}" srcOrd="0" destOrd="0" parTransId="{E660C376-D164-4BC4-B2B1-1AAD5F620F85}" sibTransId="{6605152A-AF46-47DD-84E3-ABBFC391088C}"/>
    <dgm:cxn modelId="{9193B749-EBEE-4609-A13D-47B9A7F5A441}" type="presOf" srcId="{95CC3617-91DC-4694-8FE8-B8B9A25E5780}" destId="{B8F1DEDC-4558-47EE-B5B7-53CA52BB5120}" srcOrd="0" destOrd="0" presId="urn:microsoft.com/office/officeart/2005/8/layout/hProcess9"/>
    <dgm:cxn modelId="{C0310252-907A-4B43-AB8F-3A49A52B6331}" type="presOf" srcId="{94B75D8F-2530-4260-B4C2-A51C67789246}" destId="{B7941A3F-8EA7-4B1D-A24A-9D7640660C13}" srcOrd="0" destOrd="1" presId="urn:microsoft.com/office/officeart/2005/8/layout/hProcess9"/>
    <dgm:cxn modelId="{08609E7E-F797-4E96-BCB1-A5BCF14C5574}" srcId="{BFA766C8-CBDF-471A-A2D0-1C25C028BB19}" destId="{26A1F8ED-6636-4C32-90BE-F2968A638BBF}" srcOrd="1" destOrd="0" parTransId="{9BD1B81B-C2A6-4F15-8DDB-FCA4F3F66B58}" sibTransId="{3CE107D1-C9C9-4C69-ABFD-F1C4E0926FD9}"/>
    <dgm:cxn modelId="{C2CE6F85-48B7-4F9B-9DA3-73CAFF836F9F}" srcId="{BFA766C8-CBDF-471A-A2D0-1C25C028BB19}" destId="{83B98FF1-EA51-4E40-8346-A8F3A6B6DCF6}" srcOrd="3" destOrd="0" parTransId="{DF9CF51F-5A81-4CFC-ABE7-DF1ED9708C40}" sibTransId="{7A3A6B71-A39C-4248-9E15-CE84191286CD}"/>
    <dgm:cxn modelId="{F55526D3-7FE4-4E20-AF46-AD645ADB84F8}" type="presOf" srcId="{BFA766C8-CBDF-471A-A2D0-1C25C028BB19}" destId="{B59CF0D0-F4A5-47A4-ADE3-791660EB6DA6}" srcOrd="0" destOrd="0" presId="urn:microsoft.com/office/officeart/2005/8/layout/hProcess9"/>
    <dgm:cxn modelId="{7B54BFD8-458C-4178-A835-28701E2F7961}" srcId="{D59EBAFD-D67C-4F9E-AA06-836864EF11B7}" destId="{94B75D8F-2530-4260-B4C2-A51C67789246}" srcOrd="0" destOrd="0" parTransId="{8D62528D-F0AF-42AD-842E-76F09B5A698A}" sibTransId="{55BFEB03-CAA4-4AFD-AAFA-0D38A1535C9B}"/>
    <dgm:cxn modelId="{A2C191DA-B76F-4C8D-B167-ACF4B160DB6D}" type="presOf" srcId="{0F7884C3-4457-4AB3-85B1-C8DC69A92D16}" destId="{B7941A3F-8EA7-4B1D-A24A-9D7640660C13}" srcOrd="0" destOrd="2" presId="urn:microsoft.com/office/officeart/2005/8/layout/hProcess9"/>
    <dgm:cxn modelId="{DD4313DC-BAB4-4F0A-9558-43E012BC891E}" srcId="{BFA766C8-CBDF-471A-A2D0-1C25C028BB19}" destId="{95CC3617-91DC-4694-8FE8-B8B9A25E5780}" srcOrd="2" destOrd="0" parTransId="{E75AA3E0-1447-416F-8192-53E6E5F8C8B3}" sibTransId="{95F4F12E-61D3-4714-AA81-A7B6FE3E4C8A}"/>
    <dgm:cxn modelId="{629F47E1-0DFC-4D2A-B99D-0A980537B054}" type="presOf" srcId="{83B98FF1-EA51-4E40-8346-A8F3A6B6DCF6}" destId="{20A79877-57AF-4053-A3B9-75D7C426ED96}" srcOrd="0" destOrd="0" presId="urn:microsoft.com/office/officeart/2005/8/layout/hProcess9"/>
    <dgm:cxn modelId="{647768E2-744E-46D7-832D-CC8A1B6664F2}" type="presOf" srcId="{26A1F8ED-6636-4C32-90BE-F2968A638BBF}" destId="{1394BB0B-3B57-4DAA-8FB0-8E67902ECD3A}" srcOrd="0" destOrd="0" presId="urn:microsoft.com/office/officeart/2005/8/layout/hProcess9"/>
    <dgm:cxn modelId="{FEEC49F0-AE02-4C03-B61B-946180F5E11F}" srcId="{95CC3617-91DC-4694-8FE8-B8B9A25E5780}" destId="{79A57B5C-FE2B-41B7-B292-762FDD983301}" srcOrd="0" destOrd="0" parTransId="{3A0CA106-79B9-420F-A807-E9C121E430D2}" sibTransId="{26500C8E-420E-404B-921D-44E56B800A7E}"/>
    <dgm:cxn modelId="{EF33AABA-4B6C-4A90-8CA8-3015BE2AFDB3}" type="presParOf" srcId="{B59CF0D0-F4A5-47A4-ADE3-791660EB6DA6}" destId="{6B1A7E2B-14FD-4A33-8B40-D69BFBD4B26C}" srcOrd="0" destOrd="0" presId="urn:microsoft.com/office/officeart/2005/8/layout/hProcess9"/>
    <dgm:cxn modelId="{BBE3A36A-2DCD-4DA8-9D50-235CE13C31CD}" type="presParOf" srcId="{B59CF0D0-F4A5-47A4-ADE3-791660EB6DA6}" destId="{929E83AA-04F0-4C01-8C2E-3296DF296DCE}" srcOrd="1" destOrd="0" presId="urn:microsoft.com/office/officeart/2005/8/layout/hProcess9"/>
    <dgm:cxn modelId="{CFFD4B30-28B8-44CD-BB3C-F83EC9827569}" type="presParOf" srcId="{929E83AA-04F0-4C01-8C2E-3296DF296DCE}" destId="{B7941A3F-8EA7-4B1D-A24A-9D7640660C13}" srcOrd="0" destOrd="0" presId="urn:microsoft.com/office/officeart/2005/8/layout/hProcess9"/>
    <dgm:cxn modelId="{90F04118-E5C7-4DCF-9F8A-6FCA333618DD}" type="presParOf" srcId="{929E83AA-04F0-4C01-8C2E-3296DF296DCE}" destId="{D3DF6466-4F7A-4BC4-8563-3A2D88A9D458}" srcOrd="1" destOrd="0" presId="urn:microsoft.com/office/officeart/2005/8/layout/hProcess9"/>
    <dgm:cxn modelId="{8172106C-5C86-4F69-9ACA-37FC57595E2E}" type="presParOf" srcId="{929E83AA-04F0-4C01-8C2E-3296DF296DCE}" destId="{1394BB0B-3B57-4DAA-8FB0-8E67902ECD3A}" srcOrd="2" destOrd="0" presId="urn:microsoft.com/office/officeart/2005/8/layout/hProcess9"/>
    <dgm:cxn modelId="{673520B0-FC1D-4749-8053-F90AC9D6899C}" type="presParOf" srcId="{929E83AA-04F0-4C01-8C2E-3296DF296DCE}" destId="{D4B4F14D-6F4B-4B28-A7D5-7D9CE1A510E7}" srcOrd="3" destOrd="0" presId="urn:microsoft.com/office/officeart/2005/8/layout/hProcess9"/>
    <dgm:cxn modelId="{08FC048A-E440-485E-BA76-8FF0CD57EAF9}" type="presParOf" srcId="{929E83AA-04F0-4C01-8C2E-3296DF296DCE}" destId="{B8F1DEDC-4558-47EE-B5B7-53CA52BB5120}" srcOrd="4" destOrd="0" presId="urn:microsoft.com/office/officeart/2005/8/layout/hProcess9"/>
    <dgm:cxn modelId="{69555FA5-3484-4619-8582-3BF6E6255511}" type="presParOf" srcId="{929E83AA-04F0-4C01-8C2E-3296DF296DCE}" destId="{43CADF7E-DD14-4F41-8D58-4D78B9965F93}" srcOrd="5" destOrd="0" presId="urn:microsoft.com/office/officeart/2005/8/layout/hProcess9"/>
    <dgm:cxn modelId="{3E940F1D-1907-41C4-AA7D-38A1A8EBF5F5}" type="presParOf" srcId="{929E83AA-04F0-4C01-8C2E-3296DF296DCE}" destId="{20A79877-57AF-4053-A3B9-75D7C426ED96}"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3A9D903-FC01-4E63-AB33-7CBB280D1576}"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it-IT"/>
        </a:p>
      </dgm:t>
    </dgm:pt>
    <dgm:pt modelId="{3016E492-4B03-4781-A660-0F22E296B913}">
      <dgm:prSet/>
      <dgm:spPr>
        <a:solidFill>
          <a:srgbClr val="F5C0A4"/>
        </a:solidFill>
      </dgm:spPr>
      <dgm:t>
        <a:bodyPr/>
        <a:lstStyle/>
        <a:p>
          <a:r>
            <a:rPr lang="it-IT" b="1" dirty="0">
              <a:latin typeface="Arial Nova Cond Light" panose="020B0306020202020204" pitchFamily="34" charset="0"/>
            </a:rPr>
            <a:t>Per GIA e GSE:</a:t>
          </a:r>
        </a:p>
      </dgm:t>
    </dgm:pt>
    <dgm:pt modelId="{441153FE-D512-4EE8-B446-BA1119D1CB5E}" type="parTrans" cxnId="{9639F187-F476-4BA4-8E56-8FC4774B4B9A}">
      <dgm:prSet/>
      <dgm:spPr/>
      <dgm:t>
        <a:bodyPr/>
        <a:lstStyle/>
        <a:p>
          <a:endParaRPr lang="it-IT"/>
        </a:p>
      </dgm:t>
    </dgm:pt>
    <dgm:pt modelId="{A76EADD2-C574-427E-8899-414D707692E8}" type="sibTrans" cxnId="{9639F187-F476-4BA4-8E56-8FC4774B4B9A}">
      <dgm:prSet/>
      <dgm:spPr/>
      <dgm:t>
        <a:bodyPr/>
        <a:lstStyle/>
        <a:p>
          <a:endParaRPr lang="it-IT"/>
        </a:p>
      </dgm:t>
    </dgm:pt>
    <dgm:pt modelId="{A2706580-242D-4CF3-9E75-0B0051A19E0C}">
      <dgm:prSet custT="1"/>
      <dgm:sp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dgm:spPr>
      <dgm:t>
        <a:bodyPr/>
        <a:lstStyle/>
        <a:p>
          <a:r>
            <a:rPr lang="it-IT" sz="3600" dirty="0">
              <a:latin typeface="Arial Nova Cond Light" panose="020B0306020202020204" pitchFamily="34" charset="0"/>
            </a:rPr>
            <a:t>50 milioni* di euro per centro e nord</a:t>
          </a:r>
        </a:p>
      </dgm:t>
    </dgm:pt>
    <dgm:pt modelId="{06EA18B1-E373-495C-AF69-D9E748EF738F}" type="parTrans" cxnId="{8793C2AF-9FCF-452D-ADCC-ABBDDE3A8C02}">
      <dgm:prSet/>
      <dgm:spPr/>
      <dgm:t>
        <a:bodyPr/>
        <a:lstStyle/>
        <a:p>
          <a:endParaRPr lang="it-IT"/>
        </a:p>
      </dgm:t>
    </dgm:pt>
    <dgm:pt modelId="{31DF0438-C0B2-4A64-AB4D-51DBFEBDF863}" type="sibTrans" cxnId="{8793C2AF-9FCF-452D-ADCC-ABBDDE3A8C02}">
      <dgm:prSet/>
      <dgm:spPr/>
      <dgm:t>
        <a:bodyPr/>
        <a:lstStyle/>
        <a:p>
          <a:endParaRPr lang="it-IT"/>
        </a:p>
      </dgm:t>
    </dgm:pt>
    <dgm:pt modelId="{9F1AD721-6FB4-439A-96DE-434E2405C24A}">
      <dgm:prSet custT="1"/>
      <dgm:sp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dgm:spPr>
      <dgm:t>
        <a:bodyPr/>
        <a:lstStyle/>
        <a:p>
          <a:r>
            <a:rPr lang="it-IT" sz="3600" dirty="0">
              <a:latin typeface="Arial Nova Cond Light" panose="020B0306020202020204" pitchFamily="34" charset="0"/>
            </a:rPr>
            <a:t>50 milioni* di euro per sud e isole</a:t>
          </a:r>
        </a:p>
      </dgm:t>
    </dgm:pt>
    <dgm:pt modelId="{19E27E3D-699A-4BE1-BF06-B68B52EF3350}" type="parTrans" cxnId="{606D742A-7791-48E4-8536-F148DECA6CC7}">
      <dgm:prSet/>
      <dgm:spPr/>
      <dgm:t>
        <a:bodyPr/>
        <a:lstStyle/>
        <a:p>
          <a:endParaRPr lang="it-IT"/>
        </a:p>
      </dgm:t>
    </dgm:pt>
    <dgm:pt modelId="{2C7ED90C-6C52-48C8-B9E5-774CCCF4FE8A}" type="sibTrans" cxnId="{606D742A-7791-48E4-8536-F148DECA6CC7}">
      <dgm:prSet/>
      <dgm:spPr/>
      <dgm:t>
        <a:bodyPr/>
        <a:lstStyle/>
        <a:p>
          <a:endParaRPr lang="it-IT"/>
        </a:p>
      </dgm:t>
    </dgm:pt>
    <dgm:pt modelId="{5EA47844-0DAA-4B5E-B91E-E8B64732D669}">
      <dgm:prSet/>
      <dgm:spPr>
        <a:solidFill>
          <a:srgbClr val="F5C0A4"/>
        </a:solidFill>
      </dgm:spPr>
      <dgm:t>
        <a:bodyPr/>
        <a:lstStyle/>
        <a:p>
          <a:r>
            <a:rPr lang="it-IT" b="1" dirty="0">
              <a:latin typeface="Arial Nova Cond Light" panose="020B0306020202020204" pitchFamily="34" charset="0"/>
            </a:rPr>
            <a:t>Per GST:</a:t>
          </a:r>
        </a:p>
      </dgm:t>
    </dgm:pt>
    <dgm:pt modelId="{7E78656E-208D-4F8F-9C86-5C63E0FFDBE1}" type="parTrans" cxnId="{0CB14277-C87F-4575-A5B2-FE0E44F06CB2}">
      <dgm:prSet/>
      <dgm:spPr/>
      <dgm:t>
        <a:bodyPr/>
        <a:lstStyle/>
        <a:p>
          <a:endParaRPr lang="it-IT"/>
        </a:p>
      </dgm:t>
    </dgm:pt>
    <dgm:pt modelId="{436405EC-60AC-4726-9656-E8B92F81A5AB}" type="sibTrans" cxnId="{0CB14277-C87F-4575-A5B2-FE0E44F06CB2}">
      <dgm:prSet/>
      <dgm:spPr/>
      <dgm:t>
        <a:bodyPr/>
        <a:lstStyle/>
        <a:p>
          <a:endParaRPr lang="it-IT"/>
        </a:p>
      </dgm:t>
    </dgm:pt>
    <dgm:pt modelId="{FC8CD561-6B58-4A3D-A2BB-C5D06779D265}">
      <dgm:prSet custT="1"/>
      <dgm:spPr>
        <a:gradFill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dgm:spPr>
      <dgm:t>
        <a:bodyPr/>
        <a:lstStyle/>
        <a:p>
          <a:r>
            <a:rPr lang="it-IT" sz="3600" dirty="0">
              <a:latin typeface="Arial Nova Cond Light" panose="020B0306020202020204" pitchFamily="34" charset="0"/>
            </a:rPr>
            <a:t>20 milioni* di euro per il territorio nazionale</a:t>
          </a:r>
        </a:p>
      </dgm:t>
    </dgm:pt>
    <dgm:pt modelId="{A90FAF85-F3DB-4899-932B-78294C0DC594}" type="parTrans" cxnId="{33589DBB-570E-4F30-A3CD-137D1C97EC1E}">
      <dgm:prSet/>
      <dgm:spPr/>
      <dgm:t>
        <a:bodyPr/>
        <a:lstStyle/>
        <a:p>
          <a:endParaRPr lang="it-IT"/>
        </a:p>
      </dgm:t>
    </dgm:pt>
    <dgm:pt modelId="{3C33C982-3477-470B-8461-62FACBE958F6}" type="sibTrans" cxnId="{33589DBB-570E-4F30-A3CD-137D1C97EC1E}">
      <dgm:prSet/>
      <dgm:spPr/>
      <dgm:t>
        <a:bodyPr/>
        <a:lstStyle/>
        <a:p>
          <a:endParaRPr lang="it-IT"/>
        </a:p>
      </dgm:t>
    </dgm:pt>
    <dgm:pt modelId="{8BBE21A1-F04C-41DC-9464-028D6ACD253C}" type="pres">
      <dgm:prSet presAssocID="{13A9D903-FC01-4E63-AB33-7CBB280D1576}" presName="Name0" presStyleCnt="0">
        <dgm:presLayoutVars>
          <dgm:dir/>
          <dgm:animLvl val="lvl"/>
          <dgm:resizeHandles val="exact"/>
        </dgm:presLayoutVars>
      </dgm:prSet>
      <dgm:spPr/>
    </dgm:pt>
    <dgm:pt modelId="{D6753EE4-B44E-4F2B-9663-DB1BB68CA66D}" type="pres">
      <dgm:prSet presAssocID="{3016E492-4B03-4781-A660-0F22E296B913}" presName="linNode" presStyleCnt="0"/>
      <dgm:spPr/>
    </dgm:pt>
    <dgm:pt modelId="{0D71F3C5-88A4-43D5-85D0-8C0873EF47F1}" type="pres">
      <dgm:prSet presAssocID="{3016E492-4B03-4781-A660-0F22E296B913}" presName="parentText" presStyleLbl="node1" presStyleIdx="0" presStyleCnt="2" custScaleX="137007" custScaleY="52967">
        <dgm:presLayoutVars>
          <dgm:chMax val="1"/>
          <dgm:bulletEnabled val="1"/>
        </dgm:presLayoutVars>
      </dgm:prSet>
      <dgm:spPr/>
    </dgm:pt>
    <dgm:pt modelId="{1AE66B2B-E38B-430E-AC53-79CDB7FE1156}" type="pres">
      <dgm:prSet presAssocID="{3016E492-4B03-4781-A660-0F22E296B913}" presName="descendantText" presStyleLbl="alignAccFollowNode1" presStyleIdx="0" presStyleCnt="2" custScaleX="134187">
        <dgm:presLayoutVars>
          <dgm:bulletEnabled val="1"/>
        </dgm:presLayoutVars>
      </dgm:prSet>
      <dgm:spPr/>
    </dgm:pt>
    <dgm:pt modelId="{5D3C317F-C233-4CBB-9D87-E2453B61F75B}" type="pres">
      <dgm:prSet presAssocID="{A76EADD2-C574-427E-8899-414D707692E8}" presName="sp" presStyleCnt="0"/>
      <dgm:spPr/>
    </dgm:pt>
    <dgm:pt modelId="{5CB58804-7A98-40B1-80F4-1ED6AB66AC71}" type="pres">
      <dgm:prSet presAssocID="{5EA47844-0DAA-4B5E-B91E-E8B64732D669}" presName="linNode" presStyleCnt="0"/>
      <dgm:spPr/>
    </dgm:pt>
    <dgm:pt modelId="{EE2D019C-A687-48F4-AAAB-421FC8FFC1D4}" type="pres">
      <dgm:prSet presAssocID="{5EA47844-0DAA-4B5E-B91E-E8B64732D669}" presName="parentText" presStyleLbl="node1" presStyleIdx="1" presStyleCnt="2" custScaleX="137007" custScaleY="52967">
        <dgm:presLayoutVars>
          <dgm:chMax val="1"/>
          <dgm:bulletEnabled val="1"/>
        </dgm:presLayoutVars>
      </dgm:prSet>
      <dgm:spPr/>
    </dgm:pt>
    <dgm:pt modelId="{79A83440-3EA1-4BBF-B7CC-AE0339A03F23}" type="pres">
      <dgm:prSet presAssocID="{5EA47844-0DAA-4B5E-B91E-E8B64732D669}" presName="descendantText" presStyleLbl="alignAccFollowNode1" presStyleIdx="1" presStyleCnt="2" custScaleX="134187">
        <dgm:presLayoutVars>
          <dgm:bulletEnabled val="1"/>
        </dgm:presLayoutVars>
      </dgm:prSet>
      <dgm:spPr/>
    </dgm:pt>
  </dgm:ptLst>
  <dgm:cxnLst>
    <dgm:cxn modelId="{D948B302-1ED7-4568-AAE2-1D0A5E3BA52D}" type="presOf" srcId="{A2706580-242D-4CF3-9E75-0B0051A19E0C}" destId="{1AE66B2B-E38B-430E-AC53-79CDB7FE1156}" srcOrd="0" destOrd="0" presId="urn:microsoft.com/office/officeart/2005/8/layout/vList5"/>
    <dgm:cxn modelId="{606D742A-7791-48E4-8536-F148DECA6CC7}" srcId="{3016E492-4B03-4781-A660-0F22E296B913}" destId="{9F1AD721-6FB4-439A-96DE-434E2405C24A}" srcOrd="1" destOrd="0" parTransId="{19E27E3D-699A-4BE1-BF06-B68B52EF3350}" sibTransId="{2C7ED90C-6C52-48C8-B9E5-774CCCF4FE8A}"/>
    <dgm:cxn modelId="{6DCB3267-D1A4-45DA-8716-BD1F49B97C68}" type="presOf" srcId="{FC8CD561-6B58-4A3D-A2BB-C5D06779D265}" destId="{79A83440-3EA1-4BBF-B7CC-AE0339A03F23}" srcOrd="0" destOrd="0" presId="urn:microsoft.com/office/officeart/2005/8/layout/vList5"/>
    <dgm:cxn modelId="{4996D848-3E1A-4396-AC5C-9EF0CCF684F1}" type="presOf" srcId="{9F1AD721-6FB4-439A-96DE-434E2405C24A}" destId="{1AE66B2B-E38B-430E-AC53-79CDB7FE1156}" srcOrd="0" destOrd="1" presId="urn:microsoft.com/office/officeart/2005/8/layout/vList5"/>
    <dgm:cxn modelId="{0CB14277-C87F-4575-A5B2-FE0E44F06CB2}" srcId="{13A9D903-FC01-4E63-AB33-7CBB280D1576}" destId="{5EA47844-0DAA-4B5E-B91E-E8B64732D669}" srcOrd="1" destOrd="0" parTransId="{7E78656E-208D-4F8F-9C86-5C63E0FFDBE1}" sibTransId="{436405EC-60AC-4726-9656-E8B92F81A5AB}"/>
    <dgm:cxn modelId="{EB639257-146B-4ECF-83AA-891D90D0FCD6}" type="presOf" srcId="{3016E492-4B03-4781-A660-0F22E296B913}" destId="{0D71F3C5-88A4-43D5-85D0-8C0873EF47F1}" srcOrd="0" destOrd="0" presId="urn:microsoft.com/office/officeart/2005/8/layout/vList5"/>
    <dgm:cxn modelId="{9639F187-F476-4BA4-8E56-8FC4774B4B9A}" srcId="{13A9D903-FC01-4E63-AB33-7CBB280D1576}" destId="{3016E492-4B03-4781-A660-0F22E296B913}" srcOrd="0" destOrd="0" parTransId="{441153FE-D512-4EE8-B446-BA1119D1CB5E}" sibTransId="{A76EADD2-C574-427E-8899-414D707692E8}"/>
    <dgm:cxn modelId="{8793C2AF-9FCF-452D-ADCC-ABBDDE3A8C02}" srcId="{3016E492-4B03-4781-A660-0F22E296B913}" destId="{A2706580-242D-4CF3-9E75-0B0051A19E0C}" srcOrd="0" destOrd="0" parTransId="{06EA18B1-E373-495C-AF69-D9E748EF738F}" sibTransId="{31DF0438-C0B2-4A64-AB4D-51DBFEBDF863}"/>
    <dgm:cxn modelId="{DA8656B0-715B-4D13-B929-F929973A27A5}" type="presOf" srcId="{5EA47844-0DAA-4B5E-B91E-E8B64732D669}" destId="{EE2D019C-A687-48F4-AAAB-421FC8FFC1D4}" srcOrd="0" destOrd="0" presId="urn:microsoft.com/office/officeart/2005/8/layout/vList5"/>
    <dgm:cxn modelId="{33589DBB-570E-4F30-A3CD-137D1C97EC1E}" srcId="{5EA47844-0DAA-4B5E-B91E-E8B64732D669}" destId="{FC8CD561-6B58-4A3D-A2BB-C5D06779D265}" srcOrd="0" destOrd="0" parTransId="{A90FAF85-F3DB-4899-932B-78294C0DC594}" sibTransId="{3C33C982-3477-470B-8461-62FACBE958F6}"/>
    <dgm:cxn modelId="{021210EE-9397-45A7-B9FB-DD9CE9CE1767}" type="presOf" srcId="{13A9D903-FC01-4E63-AB33-7CBB280D1576}" destId="{8BBE21A1-F04C-41DC-9464-028D6ACD253C}" srcOrd="0" destOrd="0" presId="urn:microsoft.com/office/officeart/2005/8/layout/vList5"/>
    <dgm:cxn modelId="{276CC207-DE0C-4A06-8636-BB96D6BF4518}" type="presParOf" srcId="{8BBE21A1-F04C-41DC-9464-028D6ACD253C}" destId="{D6753EE4-B44E-4F2B-9663-DB1BB68CA66D}" srcOrd="0" destOrd="0" presId="urn:microsoft.com/office/officeart/2005/8/layout/vList5"/>
    <dgm:cxn modelId="{111D65BD-673D-49BD-BD77-2F43305D87A4}" type="presParOf" srcId="{D6753EE4-B44E-4F2B-9663-DB1BB68CA66D}" destId="{0D71F3C5-88A4-43D5-85D0-8C0873EF47F1}" srcOrd="0" destOrd="0" presId="urn:microsoft.com/office/officeart/2005/8/layout/vList5"/>
    <dgm:cxn modelId="{AF96AE63-4675-4C8F-B2BB-E32AD5C64754}" type="presParOf" srcId="{D6753EE4-B44E-4F2B-9663-DB1BB68CA66D}" destId="{1AE66B2B-E38B-430E-AC53-79CDB7FE1156}" srcOrd="1" destOrd="0" presId="urn:microsoft.com/office/officeart/2005/8/layout/vList5"/>
    <dgm:cxn modelId="{7D4BAF4E-B710-45C8-96DC-F8D22AF836DB}" type="presParOf" srcId="{8BBE21A1-F04C-41DC-9464-028D6ACD253C}" destId="{5D3C317F-C233-4CBB-9D87-E2453B61F75B}" srcOrd="1" destOrd="0" presId="urn:microsoft.com/office/officeart/2005/8/layout/vList5"/>
    <dgm:cxn modelId="{3FDCD38C-BDFE-4DC4-B247-C37DBF4EAD8F}" type="presParOf" srcId="{8BBE21A1-F04C-41DC-9464-028D6ACD253C}" destId="{5CB58804-7A98-40B1-80F4-1ED6AB66AC71}" srcOrd="2" destOrd="0" presId="urn:microsoft.com/office/officeart/2005/8/layout/vList5"/>
    <dgm:cxn modelId="{34DB712D-938D-48D4-B069-91E92AD5DE0C}" type="presParOf" srcId="{5CB58804-7A98-40B1-80F4-1ED6AB66AC71}" destId="{EE2D019C-A687-48F4-AAAB-421FC8FFC1D4}" srcOrd="0" destOrd="0" presId="urn:microsoft.com/office/officeart/2005/8/layout/vList5"/>
    <dgm:cxn modelId="{2DDFBCED-5E13-4452-8462-51DB51C5F047}" type="presParOf" srcId="{5CB58804-7A98-40B1-80F4-1ED6AB66AC71}" destId="{79A83440-3EA1-4BBF-B7CC-AE0339A03F2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9A63B2B-7B71-43A1-8D6C-971D711C3380}"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it-IT"/>
        </a:p>
      </dgm:t>
    </dgm:pt>
    <dgm:pt modelId="{AEDF328F-A8B7-4458-97D0-C4537689D821}">
      <dgm:prSet/>
      <dgm:spPr>
        <a:ln>
          <a:solidFill>
            <a:schemeClr val="accent2"/>
          </a:solidFill>
        </a:ln>
      </dgm:spPr>
      <dgm:t>
        <a:bodyPr/>
        <a:lstStyle/>
        <a:p>
          <a:r>
            <a:rPr lang="it-IT" b="1" dirty="0">
              <a:latin typeface="Arial Nova Cond Light" panose="020B0306020202020204" pitchFamily="34" charset="0"/>
            </a:rPr>
            <a:t>Finanziamento sottostante di durata non superiore a 30 anni, compreso preammortamento.</a:t>
          </a:r>
        </a:p>
      </dgm:t>
    </dgm:pt>
    <dgm:pt modelId="{E082F318-AB0F-4E81-B8E4-CDE99558E228}" type="parTrans" cxnId="{374CC6B6-C0AA-4E6E-A7FD-8AF8803EDEEA}">
      <dgm:prSet/>
      <dgm:spPr/>
      <dgm:t>
        <a:bodyPr/>
        <a:lstStyle/>
        <a:p>
          <a:endParaRPr lang="it-IT"/>
        </a:p>
      </dgm:t>
    </dgm:pt>
    <dgm:pt modelId="{1945F219-ACD7-44C0-AC85-384902ECCCD9}" type="sibTrans" cxnId="{374CC6B6-C0AA-4E6E-A7FD-8AF8803EDEEA}">
      <dgm:prSet/>
      <dgm:spPr/>
      <dgm:t>
        <a:bodyPr/>
        <a:lstStyle/>
        <a:p>
          <a:endParaRPr lang="it-IT"/>
        </a:p>
      </dgm:t>
    </dgm:pt>
    <dgm:pt modelId="{12F2C47D-4024-42FB-980F-6D2265DE5019}">
      <dgm:prSet/>
      <dgm:spPr>
        <a:ln>
          <a:solidFill>
            <a:schemeClr val="accent2"/>
          </a:solidFill>
        </a:ln>
      </dgm:spPr>
      <dgm:t>
        <a:bodyPr/>
        <a:lstStyle/>
        <a:p>
          <a:r>
            <a:rPr lang="it-IT" b="1" dirty="0">
              <a:latin typeface="Arial Nova Cond Light" panose="020B0306020202020204" pitchFamily="34" charset="0"/>
            </a:rPr>
            <a:t>preammortamento nel limite massimo di 24 mesi, su richiesta del beneficiario e a discrezione dell’Istituto.</a:t>
          </a:r>
        </a:p>
      </dgm:t>
    </dgm:pt>
    <dgm:pt modelId="{905012CD-2A87-479C-B681-7E8CBAC09464}" type="parTrans" cxnId="{09AE11CF-928F-41D1-9B58-6E94A42D189F}">
      <dgm:prSet/>
      <dgm:spPr/>
      <dgm:t>
        <a:bodyPr/>
        <a:lstStyle/>
        <a:p>
          <a:endParaRPr lang="it-IT"/>
        </a:p>
      </dgm:t>
    </dgm:pt>
    <dgm:pt modelId="{49882E8C-EB59-46F2-A635-204613A83E7C}" type="sibTrans" cxnId="{09AE11CF-928F-41D1-9B58-6E94A42D189F}">
      <dgm:prSet/>
      <dgm:spPr/>
      <dgm:t>
        <a:bodyPr/>
        <a:lstStyle/>
        <a:p>
          <a:endParaRPr lang="it-IT"/>
        </a:p>
      </dgm:t>
    </dgm:pt>
    <dgm:pt modelId="{9A6EF6A8-EAF2-4B17-97CC-B0B5B4C7F56E}">
      <dgm:prSet/>
      <dgm:spPr>
        <a:ln>
          <a:solidFill>
            <a:schemeClr val="accent2"/>
          </a:solidFill>
        </a:ln>
      </dgm:spPr>
      <dgm:t>
        <a:bodyPr/>
        <a:lstStyle/>
        <a:p>
          <a:r>
            <a:rPr lang="it-IT" b="1" dirty="0">
              <a:latin typeface="Arial Nova Cond Light" panose="020B0306020202020204" pitchFamily="34" charset="0"/>
            </a:rPr>
            <a:t>Rata semestrale, costante, posticipata.</a:t>
          </a:r>
        </a:p>
      </dgm:t>
    </dgm:pt>
    <dgm:pt modelId="{4B4DFFE8-1F10-40BD-AAB8-79F15003C0E5}" type="parTrans" cxnId="{030FC9CF-BD7C-4A60-854C-37B857E99DAF}">
      <dgm:prSet/>
      <dgm:spPr/>
      <dgm:t>
        <a:bodyPr/>
        <a:lstStyle/>
        <a:p>
          <a:endParaRPr lang="it-IT"/>
        </a:p>
      </dgm:t>
    </dgm:pt>
    <dgm:pt modelId="{ACCEAE2C-6189-4C55-97E6-AD8EE068312F}" type="sibTrans" cxnId="{030FC9CF-BD7C-4A60-854C-37B857E99DAF}">
      <dgm:prSet/>
      <dgm:spPr/>
      <dgm:t>
        <a:bodyPr/>
        <a:lstStyle/>
        <a:p>
          <a:endParaRPr lang="it-IT"/>
        </a:p>
      </dgm:t>
    </dgm:pt>
    <dgm:pt modelId="{E85FE8A9-3792-42FF-8624-F8D49D4F240B}">
      <dgm:prSet/>
      <dgm:spPr>
        <a:ln>
          <a:solidFill>
            <a:schemeClr val="accent2"/>
          </a:solidFill>
        </a:ln>
      </dgm:spPr>
      <dgm:t>
        <a:bodyPr/>
        <a:lstStyle/>
        <a:p>
          <a:r>
            <a:rPr lang="it-IT" b="1" dirty="0">
              <a:latin typeface="Arial Nova Cond Light" panose="020B0306020202020204" pitchFamily="34" charset="0"/>
            </a:rPr>
            <a:t>Tasso fisso</a:t>
          </a:r>
        </a:p>
      </dgm:t>
    </dgm:pt>
    <dgm:pt modelId="{91CF1EA0-1749-4437-A9AC-AF983CB9A762}" type="parTrans" cxnId="{D8319326-8D33-4955-A14F-05D064F1A4D0}">
      <dgm:prSet/>
      <dgm:spPr/>
      <dgm:t>
        <a:bodyPr/>
        <a:lstStyle/>
        <a:p>
          <a:endParaRPr lang="it-IT"/>
        </a:p>
      </dgm:t>
    </dgm:pt>
    <dgm:pt modelId="{17EBA051-012C-4528-B350-D5BC6EE5BF95}" type="sibTrans" cxnId="{D8319326-8D33-4955-A14F-05D064F1A4D0}">
      <dgm:prSet/>
      <dgm:spPr/>
      <dgm:t>
        <a:bodyPr/>
        <a:lstStyle/>
        <a:p>
          <a:endParaRPr lang="it-IT"/>
        </a:p>
      </dgm:t>
    </dgm:pt>
    <dgm:pt modelId="{ADBB12A2-39A3-4B3C-93DD-C3E157BC3215}" type="pres">
      <dgm:prSet presAssocID="{09A63B2B-7B71-43A1-8D6C-971D711C3380}" presName="compositeShape" presStyleCnt="0">
        <dgm:presLayoutVars>
          <dgm:dir/>
          <dgm:resizeHandles/>
        </dgm:presLayoutVars>
      </dgm:prSet>
      <dgm:spPr/>
    </dgm:pt>
    <dgm:pt modelId="{3B90F02C-2094-4083-8455-C34059E239AB}" type="pres">
      <dgm:prSet presAssocID="{09A63B2B-7B71-43A1-8D6C-971D711C3380}" presName="pyramid" presStyleLbl="node1" presStyleIdx="0" presStyleCnt="1"/>
      <dgm:spPr>
        <a:solidFill>
          <a:srgbClr val="F5C049"/>
        </a:solidFill>
      </dgm:spPr>
    </dgm:pt>
    <dgm:pt modelId="{A65F204B-FC7D-46F2-ACE9-95D1EFE3541E}" type="pres">
      <dgm:prSet presAssocID="{09A63B2B-7B71-43A1-8D6C-971D711C3380}" presName="theList" presStyleCnt="0"/>
      <dgm:spPr/>
    </dgm:pt>
    <dgm:pt modelId="{86A53CA0-B84C-4E6F-8B1E-041157FBC150}" type="pres">
      <dgm:prSet presAssocID="{AEDF328F-A8B7-4458-97D0-C4537689D821}" presName="aNode" presStyleLbl="fgAcc1" presStyleIdx="0" presStyleCnt="4">
        <dgm:presLayoutVars>
          <dgm:bulletEnabled val="1"/>
        </dgm:presLayoutVars>
      </dgm:prSet>
      <dgm:spPr/>
    </dgm:pt>
    <dgm:pt modelId="{83DF2B94-D070-40BB-9C2F-A922C50D9912}" type="pres">
      <dgm:prSet presAssocID="{AEDF328F-A8B7-4458-97D0-C4537689D821}" presName="aSpace" presStyleCnt="0"/>
      <dgm:spPr/>
    </dgm:pt>
    <dgm:pt modelId="{64860DA0-3296-437F-9447-C82BCA1213F6}" type="pres">
      <dgm:prSet presAssocID="{12F2C47D-4024-42FB-980F-6D2265DE5019}" presName="aNode" presStyleLbl="fgAcc1" presStyleIdx="1" presStyleCnt="4">
        <dgm:presLayoutVars>
          <dgm:bulletEnabled val="1"/>
        </dgm:presLayoutVars>
      </dgm:prSet>
      <dgm:spPr/>
    </dgm:pt>
    <dgm:pt modelId="{8DFEE58D-481B-49E2-B323-79E8176D21B1}" type="pres">
      <dgm:prSet presAssocID="{12F2C47D-4024-42FB-980F-6D2265DE5019}" presName="aSpace" presStyleCnt="0"/>
      <dgm:spPr/>
    </dgm:pt>
    <dgm:pt modelId="{93FD2041-C9CE-45B0-8D64-89038E0995CD}" type="pres">
      <dgm:prSet presAssocID="{9A6EF6A8-EAF2-4B17-97CC-B0B5B4C7F56E}" presName="aNode" presStyleLbl="fgAcc1" presStyleIdx="2" presStyleCnt="4">
        <dgm:presLayoutVars>
          <dgm:bulletEnabled val="1"/>
        </dgm:presLayoutVars>
      </dgm:prSet>
      <dgm:spPr/>
    </dgm:pt>
    <dgm:pt modelId="{B1176F70-8B0D-44AC-BFF3-95C511E680CA}" type="pres">
      <dgm:prSet presAssocID="{9A6EF6A8-EAF2-4B17-97CC-B0B5B4C7F56E}" presName="aSpace" presStyleCnt="0"/>
      <dgm:spPr/>
    </dgm:pt>
    <dgm:pt modelId="{2208295B-8AC5-4CDA-9F71-C73D33638A23}" type="pres">
      <dgm:prSet presAssocID="{E85FE8A9-3792-42FF-8624-F8D49D4F240B}" presName="aNode" presStyleLbl="fgAcc1" presStyleIdx="3" presStyleCnt="4">
        <dgm:presLayoutVars>
          <dgm:bulletEnabled val="1"/>
        </dgm:presLayoutVars>
      </dgm:prSet>
      <dgm:spPr/>
    </dgm:pt>
    <dgm:pt modelId="{0FFBD6D5-11E2-4737-BD06-F5238326B44B}" type="pres">
      <dgm:prSet presAssocID="{E85FE8A9-3792-42FF-8624-F8D49D4F240B}" presName="aSpace" presStyleCnt="0"/>
      <dgm:spPr/>
    </dgm:pt>
  </dgm:ptLst>
  <dgm:cxnLst>
    <dgm:cxn modelId="{208F3F02-8317-4693-914E-99AD6CA79DAE}" type="presOf" srcId="{12F2C47D-4024-42FB-980F-6D2265DE5019}" destId="{64860DA0-3296-437F-9447-C82BCA1213F6}" srcOrd="0" destOrd="0" presId="urn:microsoft.com/office/officeart/2005/8/layout/pyramid2"/>
    <dgm:cxn modelId="{D8319326-8D33-4955-A14F-05D064F1A4D0}" srcId="{09A63B2B-7B71-43A1-8D6C-971D711C3380}" destId="{E85FE8A9-3792-42FF-8624-F8D49D4F240B}" srcOrd="3" destOrd="0" parTransId="{91CF1EA0-1749-4437-A9AC-AF983CB9A762}" sibTransId="{17EBA051-012C-4528-B350-D5BC6EE5BF95}"/>
    <dgm:cxn modelId="{8F1F873A-2FC3-4EF3-A546-17F3154D327F}" type="presOf" srcId="{E85FE8A9-3792-42FF-8624-F8D49D4F240B}" destId="{2208295B-8AC5-4CDA-9F71-C73D33638A23}" srcOrd="0" destOrd="0" presId="urn:microsoft.com/office/officeart/2005/8/layout/pyramid2"/>
    <dgm:cxn modelId="{03C3E5A8-1C44-4576-B7C4-B67D252C6E5F}" type="presOf" srcId="{09A63B2B-7B71-43A1-8D6C-971D711C3380}" destId="{ADBB12A2-39A3-4B3C-93DD-C3E157BC3215}" srcOrd="0" destOrd="0" presId="urn:microsoft.com/office/officeart/2005/8/layout/pyramid2"/>
    <dgm:cxn modelId="{374CC6B6-C0AA-4E6E-A7FD-8AF8803EDEEA}" srcId="{09A63B2B-7B71-43A1-8D6C-971D711C3380}" destId="{AEDF328F-A8B7-4458-97D0-C4537689D821}" srcOrd="0" destOrd="0" parTransId="{E082F318-AB0F-4E81-B8E4-CDE99558E228}" sibTransId="{1945F219-ACD7-44C0-AC85-384902ECCCD9}"/>
    <dgm:cxn modelId="{84F895BC-293D-4CE8-AAB6-CED8E4711057}" type="presOf" srcId="{AEDF328F-A8B7-4458-97D0-C4537689D821}" destId="{86A53CA0-B84C-4E6F-8B1E-041157FBC150}" srcOrd="0" destOrd="0" presId="urn:microsoft.com/office/officeart/2005/8/layout/pyramid2"/>
    <dgm:cxn modelId="{7BCFDDCD-CF66-4D94-BDD2-96D323CA97DE}" type="presOf" srcId="{9A6EF6A8-EAF2-4B17-97CC-B0B5B4C7F56E}" destId="{93FD2041-C9CE-45B0-8D64-89038E0995CD}" srcOrd="0" destOrd="0" presId="urn:microsoft.com/office/officeart/2005/8/layout/pyramid2"/>
    <dgm:cxn modelId="{09AE11CF-928F-41D1-9B58-6E94A42D189F}" srcId="{09A63B2B-7B71-43A1-8D6C-971D711C3380}" destId="{12F2C47D-4024-42FB-980F-6D2265DE5019}" srcOrd="1" destOrd="0" parTransId="{905012CD-2A87-479C-B681-7E8CBAC09464}" sibTransId="{49882E8C-EB59-46F2-A635-204613A83E7C}"/>
    <dgm:cxn modelId="{030FC9CF-BD7C-4A60-854C-37B857E99DAF}" srcId="{09A63B2B-7B71-43A1-8D6C-971D711C3380}" destId="{9A6EF6A8-EAF2-4B17-97CC-B0B5B4C7F56E}" srcOrd="2" destOrd="0" parTransId="{4B4DFFE8-1F10-40BD-AAB8-79F15003C0E5}" sibTransId="{ACCEAE2C-6189-4C55-97E6-AD8EE068312F}"/>
    <dgm:cxn modelId="{5452A1A9-9F60-44B8-98B4-36C49E3BEAFA}" type="presParOf" srcId="{ADBB12A2-39A3-4B3C-93DD-C3E157BC3215}" destId="{3B90F02C-2094-4083-8455-C34059E239AB}" srcOrd="0" destOrd="0" presId="urn:microsoft.com/office/officeart/2005/8/layout/pyramid2"/>
    <dgm:cxn modelId="{9BC8605B-7EFF-4382-8035-A22BD2BFD606}" type="presParOf" srcId="{ADBB12A2-39A3-4B3C-93DD-C3E157BC3215}" destId="{A65F204B-FC7D-46F2-ACE9-95D1EFE3541E}" srcOrd="1" destOrd="0" presId="urn:microsoft.com/office/officeart/2005/8/layout/pyramid2"/>
    <dgm:cxn modelId="{DF82B143-3466-4CB2-BD3F-A74B9A2F57C7}" type="presParOf" srcId="{A65F204B-FC7D-46F2-ACE9-95D1EFE3541E}" destId="{86A53CA0-B84C-4E6F-8B1E-041157FBC150}" srcOrd="0" destOrd="0" presId="urn:microsoft.com/office/officeart/2005/8/layout/pyramid2"/>
    <dgm:cxn modelId="{7DADE414-869B-4865-B079-9A90116C95DB}" type="presParOf" srcId="{A65F204B-FC7D-46F2-ACE9-95D1EFE3541E}" destId="{83DF2B94-D070-40BB-9C2F-A922C50D9912}" srcOrd="1" destOrd="0" presId="urn:microsoft.com/office/officeart/2005/8/layout/pyramid2"/>
    <dgm:cxn modelId="{0041840B-0855-413A-8D4C-5AF3ACA44E93}" type="presParOf" srcId="{A65F204B-FC7D-46F2-ACE9-95D1EFE3541E}" destId="{64860DA0-3296-437F-9447-C82BCA1213F6}" srcOrd="2" destOrd="0" presId="urn:microsoft.com/office/officeart/2005/8/layout/pyramid2"/>
    <dgm:cxn modelId="{91170416-D9F3-41BD-9476-2D814CBFEB0E}" type="presParOf" srcId="{A65F204B-FC7D-46F2-ACE9-95D1EFE3541E}" destId="{8DFEE58D-481B-49E2-B323-79E8176D21B1}" srcOrd="3" destOrd="0" presId="urn:microsoft.com/office/officeart/2005/8/layout/pyramid2"/>
    <dgm:cxn modelId="{3973966F-A044-41C7-9B46-63BEA3AA2256}" type="presParOf" srcId="{A65F204B-FC7D-46F2-ACE9-95D1EFE3541E}" destId="{93FD2041-C9CE-45B0-8D64-89038E0995CD}" srcOrd="4" destOrd="0" presId="urn:microsoft.com/office/officeart/2005/8/layout/pyramid2"/>
    <dgm:cxn modelId="{AF00C8C6-AAE9-495F-B691-E1B9150F755C}" type="presParOf" srcId="{A65F204B-FC7D-46F2-ACE9-95D1EFE3541E}" destId="{B1176F70-8B0D-44AC-BFF3-95C511E680CA}" srcOrd="5" destOrd="0" presId="urn:microsoft.com/office/officeart/2005/8/layout/pyramid2"/>
    <dgm:cxn modelId="{13C2DCEE-8040-4108-9599-3AE0CABB35BE}" type="presParOf" srcId="{A65F204B-FC7D-46F2-ACE9-95D1EFE3541E}" destId="{2208295B-8AC5-4CDA-9F71-C73D33638A23}" srcOrd="6" destOrd="0" presId="urn:microsoft.com/office/officeart/2005/8/layout/pyramid2"/>
    <dgm:cxn modelId="{8C758308-53DF-4A64-ACF1-CC634F2C5488}" type="presParOf" srcId="{A65F204B-FC7D-46F2-ACE9-95D1EFE3541E}" destId="{0FFBD6D5-11E2-4737-BD06-F5238326B44B}"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301A20-FF51-49C6-8C6C-BBAD57A8C9CB}"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it-IT"/>
        </a:p>
      </dgm:t>
    </dgm:pt>
    <dgm:pt modelId="{887202FC-CF12-4051-958F-57736B6D03A1}">
      <dgm:prSet custT="1"/>
      <dgm:spPr>
        <a:solidFill>
          <a:srgbClr val="FF9900"/>
        </a:solidFill>
      </dgm:spPr>
      <dgm:t>
        <a:bodyPr/>
        <a:lstStyle/>
        <a:p>
          <a:r>
            <a:rPr lang="it-IT" sz="2800" dirty="0">
              <a:latin typeface="Arial Nova Cond Light" panose="020B0306020202020204" pitchFamily="34" charset="0"/>
            </a:rPr>
            <a:t>il </a:t>
          </a:r>
          <a:r>
            <a:rPr lang="it-IT" sz="2800" b="1" dirty="0">
              <a:latin typeface="Arial Nova Cond Light" panose="020B0306020202020204" pitchFamily="34" charset="0"/>
            </a:rPr>
            <a:t>SUBENTRO</a:t>
          </a:r>
          <a:r>
            <a:rPr lang="it-IT" sz="2800" dirty="0">
              <a:latin typeface="Arial Nova Cond Light" panose="020B0306020202020204" pitchFamily="34" charset="0"/>
            </a:rPr>
            <a:t> consiste nella cessione di un’intera azienda agricola da parte di un’impresa cedente nei confronti di un’impresa a totale o prevalente partecipazione giovanile o femminile (beneficiaria)</a:t>
          </a:r>
        </a:p>
      </dgm:t>
    </dgm:pt>
    <dgm:pt modelId="{E1D1B320-F871-447B-A24B-404FF22FA590}" type="parTrans" cxnId="{D6B77290-D365-424D-B667-54CF9030CC9C}">
      <dgm:prSet/>
      <dgm:spPr/>
      <dgm:t>
        <a:bodyPr/>
        <a:lstStyle/>
        <a:p>
          <a:endParaRPr lang="it-IT"/>
        </a:p>
      </dgm:t>
    </dgm:pt>
    <dgm:pt modelId="{5640C586-1C25-4ABA-B9D3-33DA038892EE}" type="sibTrans" cxnId="{D6B77290-D365-424D-B667-54CF9030CC9C}">
      <dgm:prSet/>
      <dgm:spPr/>
      <dgm:t>
        <a:bodyPr/>
        <a:lstStyle/>
        <a:p>
          <a:endParaRPr lang="it-IT"/>
        </a:p>
      </dgm:t>
    </dgm:pt>
    <dgm:pt modelId="{EA847151-D5C0-4774-A585-8C553C41AF3E}">
      <dgm:prSet custT="1"/>
      <dgm:spPr>
        <a:solidFill>
          <a:srgbClr val="FF9900">
            <a:alpha val="60000"/>
          </a:srgbClr>
        </a:solidFill>
      </dgm:spPr>
      <dgm:t>
        <a:bodyPr/>
        <a:lstStyle/>
        <a:p>
          <a:r>
            <a:rPr lang="it-IT" sz="3200" dirty="0">
              <a:latin typeface="Arial Nova Cond Light" panose="020B0306020202020204" pitchFamily="34" charset="0"/>
            </a:rPr>
            <a:t>la </a:t>
          </a:r>
          <a:r>
            <a:rPr lang="it-IT" sz="3200" b="1" dirty="0">
              <a:latin typeface="Arial Nova Cond Light" panose="020B0306020202020204" pitchFamily="34" charset="0"/>
            </a:rPr>
            <a:t>CESSIONE</a:t>
          </a:r>
          <a:r>
            <a:rPr lang="it-IT" sz="3200" dirty="0">
              <a:latin typeface="Arial Nova Cond Light" panose="020B0306020202020204" pitchFamily="34" charset="0"/>
            </a:rPr>
            <a:t>:</a:t>
          </a:r>
        </a:p>
      </dgm:t>
    </dgm:pt>
    <dgm:pt modelId="{B1431B63-B806-4404-AD1E-693C0BDB5A14}" type="parTrans" cxnId="{2467E78C-B45E-4842-A2B1-1A323EEA8D24}">
      <dgm:prSet/>
      <dgm:spPr/>
      <dgm:t>
        <a:bodyPr/>
        <a:lstStyle/>
        <a:p>
          <a:endParaRPr lang="it-IT"/>
        </a:p>
      </dgm:t>
    </dgm:pt>
    <dgm:pt modelId="{644F2231-E993-405B-B3D2-32A3DC79B7FB}" type="sibTrans" cxnId="{2467E78C-B45E-4842-A2B1-1A323EEA8D24}">
      <dgm:prSet/>
      <dgm:spPr/>
      <dgm:t>
        <a:bodyPr/>
        <a:lstStyle/>
        <a:p>
          <a:endParaRPr lang="it-IT"/>
        </a:p>
      </dgm:t>
    </dgm:pt>
    <dgm:pt modelId="{8E9F9933-2131-4C0A-9981-61DF6298333D}">
      <dgm:prSet custT="1"/>
      <dgm:spPr/>
      <dgm:t>
        <a:bodyPr/>
        <a:lstStyle/>
        <a:p>
          <a:r>
            <a:rPr lang="it-IT" sz="2400" dirty="0">
              <a:latin typeface="Arial Nova Cond Light" panose="020B0306020202020204" pitchFamily="34" charset="0"/>
            </a:rPr>
            <a:t>deve implicare il trasferimento della responsabilità civile e fiscale dell'azienda in favore della impresa beneficiaria. L’impresa/soggetto cedente non può, direttamente o indirettamente, esercitare nell’impresa beneficiaria poteri di amministrazione o direzione;</a:t>
          </a:r>
        </a:p>
      </dgm:t>
    </dgm:pt>
    <dgm:pt modelId="{FCD8E803-69B3-4845-ADD9-0F9A028E3298}" type="parTrans" cxnId="{68AA9E1C-B81C-4BFB-AC31-1435F4CFCC8F}">
      <dgm:prSet/>
      <dgm:spPr/>
      <dgm:t>
        <a:bodyPr/>
        <a:lstStyle/>
        <a:p>
          <a:endParaRPr lang="it-IT"/>
        </a:p>
      </dgm:t>
    </dgm:pt>
    <dgm:pt modelId="{8512F61F-61C3-4609-BE24-F58775F69190}" type="sibTrans" cxnId="{68AA9E1C-B81C-4BFB-AC31-1435F4CFCC8F}">
      <dgm:prSet/>
      <dgm:spPr/>
      <dgm:t>
        <a:bodyPr/>
        <a:lstStyle/>
        <a:p>
          <a:endParaRPr lang="it-IT"/>
        </a:p>
      </dgm:t>
    </dgm:pt>
    <dgm:pt modelId="{38849F32-B3CD-43E7-8AC3-FA71CD612893}">
      <dgm:prSet custT="1"/>
      <dgm:spPr/>
      <dgm:t>
        <a:bodyPr/>
        <a:lstStyle/>
        <a:p>
          <a:r>
            <a:rPr lang="it-IT" sz="2400" dirty="0">
              <a:latin typeface="Arial Nova Cond Light" panose="020B0306020202020204" pitchFamily="34" charset="0"/>
            </a:rPr>
            <a:t>deve essere effettuata mediante atto notarile o scrittura privata autenticata, deve comprendere tutti i terreni, i beni e le attrezzature attinenti all'attività d'impresa (comprese le scorte vive e morte) nonché i titoli AGEA ed i diritti di produzione. </a:t>
          </a:r>
        </a:p>
      </dgm:t>
    </dgm:pt>
    <dgm:pt modelId="{EF8ED8D1-E5DE-42F6-BAE6-ECD2584A38A8}" type="parTrans" cxnId="{1F823432-4DE3-4F6C-BC28-D5715C889920}">
      <dgm:prSet/>
      <dgm:spPr/>
      <dgm:t>
        <a:bodyPr/>
        <a:lstStyle/>
        <a:p>
          <a:endParaRPr lang="it-IT"/>
        </a:p>
      </dgm:t>
    </dgm:pt>
    <dgm:pt modelId="{792DE405-8541-41F2-93B2-3A0724EC54EC}" type="sibTrans" cxnId="{1F823432-4DE3-4F6C-BC28-D5715C889920}">
      <dgm:prSet/>
      <dgm:spPr/>
      <dgm:t>
        <a:bodyPr/>
        <a:lstStyle/>
        <a:p>
          <a:endParaRPr lang="it-IT"/>
        </a:p>
      </dgm:t>
    </dgm:pt>
    <dgm:pt modelId="{C9717999-50B9-4829-83D5-E7DEE34D4B3C}" type="pres">
      <dgm:prSet presAssocID="{41301A20-FF51-49C6-8C6C-BBAD57A8C9CB}" presName="linear" presStyleCnt="0">
        <dgm:presLayoutVars>
          <dgm:animLvl val="lvl"/>
          <dgm:resizeHandles val="exact"/>
        </dgm:presLayoutVars>
      </dgm:prSet>
      <dgm:spPr/>
    </dgm:pt>
    <dgm:pt modelId="{D75D0C65-55DC-43D1-9A37-5BCC19FD96E0}" type="pres">
      <dgm:prSet presAssocID="{887202FC-CF12-4051-958F-57736B6D03A1}" presName="parentText" presStyleLbl="node1" presStyleIdx="0" presStyleCnt="2">
        <dgm:presLayoutVars>
          <dgm:chMax val="0"/>
          <dgm:bulletEnabled val="1"/>
        </dgm:presLayoutVars>
      </dgm:prSet>
      <dgm:spPr/>
    </dgm:pt>
    <dgm:pt modelId="{B385EBB0-2406-481F-B3A4-2F63D7EC77FD}" type="pres">
      <dgm:prSet presAssocID="{5640C586-1C25-4ABA-B9D3-33DA038892EE}" presName="spacer" presStyleCnt="0"/>
      <dgm:spPr/>
    </dgm:pt>
    <dgm:pt modelId="{262CE456-177A-4F3E-9041-69DD88671A51}" type="pres">
      <dgm:prSet presAssocID="{EA847151-D5C0-4774-A585-8C553C41AF3E}" presName="parentText" presStyleLbl="node1" presStyleIdx="1" presStyleCnt="2">
        <dgm:presLayoutVars>
          <dgm:chMax val="0"/>
          <dgm:bulletEnabled val="1"/>
        </dgm:presLayoutVars>
      </dgm:prSet>
      <dgm:spPr/>
    </dgm:pt>
    <dgm:pt modelId="{47E3BB63-5889-4492-9589-9DD7A0019742}" type="pres">
      <dgm:prSet presAssocID="{EA847151-D5C0-4774-A585-8C553C41AF3E}" presName="childText" presStyleLbl="revTx" presStyleIdx="0" presStyleCnt="1">
        <dgm:presLayoutVars>
          <dgm:bulletEnabled val="1"/>
        </dgm:presLayoutVars>
      </dgm:prSet>
      <dgm:spPr/>
    </dgm:pt>
  </dgm:ptLst>
  <dgm:cxnLst>
    <dgm:cxn modelId="{68AA9E1C-B81C-4BFB-AC31-1435F4CFCC8F}" srcId="{EA847151-D5C0-4774-A585-8C553C41AF3E}" destId="{8E9F9933-2131-4C0A-9981-61DF6298333D}" srcOrd="0" destOrd="0" parTransId="{FCD8E803-69B3-4845-ADD9-0F9A028E3298}" sibTransId="{8512F61F-61C3-4609-BE24-F58775F69190}"/>
    <dgm:cxn modelId="{1F823432-4DE3-4F6C-BC28-D5715C889920}" srcId="{EA847151-D5C0-4774-A585-8C553C41AF3E}" destId="{38849F32-B3CD-43E7-8AC3-FA71CD612893}" srcOrd="1" destOrd="0" parTransId="{EF8ED8D1-E5DE-42F6-BAE6-ECD2584A38A8}" sibTransId="{792DE405-8541-41F2-93B2-3A0724EC54EC}"/>
    <dgm:cxn modelId="{0AE47263-6DAB-4E76-81C4-A26CABBFF39E}" type="presOf" srcId="{8E9F9933-2131-4C0A-9981-61DF6298333D}" destId="{47E3BB63-5889-4492-9589-9DD7A0019742}" srcOrd="0" destOrd="0" presId="urn:microsoft.com/office/officeart/2005/8/layout/vList2"/>
    <dgm:cxn modelId="{6A62D16E-CCA2-4DB0-A6CD-D7FE8343A451}" type="presOf" srcId="{EA847151-D5C0-4774-A585-8C553C41AF3E}" destId="{262CE456-177A-4F3E-9041-69DD88671A51}" srcOrd="0" destOrd="0" presId="urn:microsoft.com/office/officeart/2005/8/layout/vList2"/>
    <dgm:cxn modelId="{440E2685-E802-4A96-B3AE-1A926CC71D67}" type="presOf" srcId="{38849F32-B3CD-43E7-8AC3-FA71CD612893}" destId="{47E3BB63-5889-4492-9589-9DD7A0019742}" srcOrd="0" destOrd="1" presId="urn:microsoft.com/office/officeart/2005/8/layout/vList2"/>
    <dgm:cxn modelId="{2467E78C-B45E-4842-A2B1-1A323EEA8D24}" srcId="{41301A20-FF51-49C6-8C6C-BBAD57A8C9CB}" destId="{EA847151-D5C0-4774-A585-8C553C41AF3E}" srcOrd="1" destOrd="0" parTransId="{B1431B63-B806-4404-AD1E-693C0BDB5A14}" sibTransId="{644F2231-E993-405B-B3D2-32A3DC79B7FB}"/>
    <dgm:cxn modelId="{D6B77290-D365-424D-B667-54CF9030CC9C}" srcId="{41301A20-FF51-49C6-8C6C-BBAD57A8C9CB}" destId="{887202FC-CF12-4051-958F-57736B6D03A1}" srcOrd="0" destOrd="0" parTransId="{E1D1B320-F871-447B-A24B-404FF22FA590}" sibTransId="{5640C586-1C25-4ABA-B9D3-33DA038892EE}"/>
    <dgm:cxn modelId="{D3C488A0-0D00-4CB6-88BD-ED0AB4D13572}" type="presOf" srcId="{887202FC-CF12-4051-958F-57736B6D03A1}" destId="{D75D0C65-55DC-43D1-9A37-5BCC19FD96E0}" srcOrd="0" destOrd="0" presId="urn:microsoft.com/office/officeart/2005/8/layout/vList2"/>
    <dgm:cxn modelId="{312D13A9-98A9-4AE3-911E-92576641D3FD}" type="presOf" srcId="{41301A20-FF51-49C6-8C6C-BBAD57A8C9CB}" destId="{C9717999-50B9-4829-83D5-E7DEE34D4B3C}" srcOrd="0" destOrd="0" presId="urn:microsoft.com/office/officeart/2005/8/layout/vList2"/>
    <dgm:cxn modelId="{A1207A5A-9A6B-4FE4-92F9-86B2A1C87BB7}" type="presParOf" srcId="{C9717999-50B9-4829-83D5-E7DEE34D4B3C}" destId="{D75D0C65-55DC-43D1-9A37-5BCC19FD96E0}" srcOrd="0" destOrd="0" presId="urn:microsoft.com/office/officeart/2005/8/layout/vList2"/>
    <dgm:cxn modelId="{3B26960E-F8BB-4C83-86F4-A05CA6668862}" type="presParOf" srcId="{C9717999-50B9-4829-83D5-E7DEE34D4B3C}" destId="{B385EBB0-2406-481F-B3A4-2F63D7EC77FD}" srcOrd="1" destOrd="0" presId="urn:microsoft.com/office/officeart/2005/8/layout/vList2"/>
    <dgm:cxn modelId="{FF0B231B-C8E9-44EA-894B-ECAF0BE65DB6}" type="presParOf" srcId="{C9717999-50B9-4829-83D5-E7DEE34D4B3C}" destId="{262CE456-177A-4F3E-9041-69DD88671A51}" srcOrd="2" destOrd="0" presId="urn:microsoft.com/office/officeart/2005/8/layout/vList2"/>
    <dgm:cxn modelId="{9C487EC0-5F48-46E1-BD94-7F5133C919C1}" type="presParOf" srcId="{C9717999-50B9-4829-83D5-E7DEE34D4B3C}" destId="{47E3BB63-5889-4492-9589-9DD7A001974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0D91B6CC-C34C-4EFD-9EB6-6857E8A5BF0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it-IT"/>
        </a:p>
      </dgm:t>
    </dgm:pt>
    <dgm:pt modelId="{58E20456-6503-43AF-B7E4-34FE4B410D9A}">
      <dgm:prSet/>
      <dgm:spPr>
        <a:gradFill flip="none"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dgm:spPr>
      <dgm:t>
        <a:bodyPr/>
        <a:lstStyle/>
        <a:p>
          <a:r>
            <a:rPr lang="it-IT" dirty="0">
              <a:latin typeface="Arial Nova Cond Light" panose="020B0306020202020204" pitchFamily="34" charset="0"/>
            </a:rPr>
            <a:t>Il beneficiario ha la possibilità di chiedere una volta, nel corso dell’ammortamento del finanziamento, </a:t>
          </a:r>
          <a:r>
            <a:rPr lang="it-IT" u="sng" dirty="0">
              <a:latin typeface="Arial Nova Cond Light" panose="020B0306020202020204" pitchFamily="34" charset="0"/>
            </a:rPr>
            <a:t>la revisione del tasso</a:t>
          </a:r>
        </a:p>
      </dgm:t>
    </dgm:pt>
    <dgm:pt modelId="{FBF56C46-7E1F-4DDB-A772-A9CB8BDBB96B}" type="parTrans" cxnId="{E219B197-C8F8-4D76-A78B-7508D73AD196}">
      <dgm:prSet/>
      <dgm:spPr/>
      <dgm:t>
        <a:bodyPr/>
        <a:lstStyle/>
        <a:p>
          <a:endParaRPr lang="it-IT"/>
        </a:p>
      </dgm:t>
    </dgm:pt>
    <dgm:pt modelId="{D9DBF6B1-34B4-4CBE-B51E-9126F9CF2991}" type="sibTrans" cxnId="{E219B197-C8F8-4D76-A78B-7508D73AD196}">
      <dgm:prSet/>
      <dgm:spPr/>
      <dgm:t>
        <a:bodyPr/>
        <a:lstStyle/>
        <a:p>
          <a:endParaRPr lang="it-IT"/>
        </a:p>
      </dgm:t>
    </dgm:pt>
    <dgm:pt modelId="{0414BBB8-FC0F-4F77-B3F5-87AE4533E969}">
      <dgm:prSet/>
      <dgm:spPr>
        <a:gradFill flip="none"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dgm:spPr>
      <dgm:t>
        <a:bodyPr/>
        <a:lstStyle/>
        <a:p>
          <a:r>
            <a:rPr lang="it-IT" dirty="0">
              <a:latin typeface="Arial Nova Cond Light" panose="020B0306020202020204" pitchFamily="34" charset="0"/>
            </a:rPr>
            <a:t>La richiesta può essere fatta solo dopo</a:t>
          </a:r>
          <a:r>
            <a:rPr lang="it-IT" b="1" dirty="0">
              <a:latin typeface="Arial Nova Cond Light" panose="020B0306020202020204" pitchFamily="34" charset="0"/>
            </a:rPr>
            <a:t> 5 anni </a:t>
          </a:r>
          <a:r>
            <a:rPr lang="it-IT" dirty="0">
              <a:latin typeface="Arial Nova Cond Light" panose="020B0306020202020204" pitchFamily="34" charset="0"/>
            </a:rPr>
            <a:t>dalla concessione del finanziamento e a patto che:</a:t>
          </a:r>
        </a:p>
      </dgm:t>
    </dgm:pt>
    <dgm:pt modelId="{A1A22235-5572-4B84-A95A-837A5E5CA5EB}" type="parTrans" cxnId="{479BDBD6-CAA5-42CE-BA11-47C3D8CB766B}">
      <dgm:prSet/>
      <dgm:spPr/>
      <dgm:t>
        <a:bodyPr/>
        <a:lstStyle/>
        <a:p>
          <a:endParaRPr lang="it-IT"/>
        </a:p>
      </dgm:t>
    </dgm:pt>
    <dgm:pt modelId="{44A4DC26-080A-4593-8678-D2E64756E4F8}" type="sibTrans" cxnId="{479BDBD6-CAA5-42CE-BA11-47C3D8CB766B}">
      <dgm:prSet/>
      <dgm:spPr/>
      <dgm:t>
        <a:bodyPr/>
        <a:lstStyle/>
        <a:p>
          <a:endParaRPr lang="it-IT"/>
        </a:p>
      </dgm:t>
    </dgm:pt>
    <dgm:pt modelId="{1499E955-F103-4284-B963-C80F4C006298}">
      <dgm:prSet/>
      <dgm:spPr/>
      <dgm:t>
        <a:bodyPr/>
        <a:lstStyle/>
        <a:p>
          <a:r>
            <a:rPr lang="it-IT" dirty="0">
              <a:latin typeface="Arial Nova Cond Light" panose="020B0306020202020204" pitchFamily="34" charset="0"/>
            </a:rPr>
            <a:t>sia in regola con i pagamenti pregressi,</a:t>
          </a:r>
        </a:p>
      </dgm:t>
    </dgm:pt>
    <dgm:pt modelId="{664F4F85-4F57-4BC6-8DCC-3212EEA7952D}" type="parTrans" cxnId="{BCEE9188-72D9-49FB-B27D-45E4F722DF28}">
      <dgm:prSet/>
      <dgm:spPr/>
      <dgm:t>
        <a:bodyPr/>
        <a:lstStyle/>
        <a:p>
          <a:endParaRPr lang="it-IT"/>
        </a:p>
      </dgm:t>
    </dgm:pt>
    <dgm:pt modelId="{CAC63C51-2168-4021-8C3E-0B2BD2CA7510}" type="sibTrans" cxnId="{BCEE9188-72D9-49FB-B27D-45E4F722DF28}">
      <dgm:prSet/>
      <dgm:spPr/>
      <dgm:t>
        <a:bodyPr/>
        <a:lstStyle/>
        <a:p>
          <a:endParaRPr lang="it-IT"/>
        </a:p>
      </dgm:t>
    </dgm:pt>
    <dgm:pt modelId="{8D36D7C2-4D4C-44A6-A29C-719B6E3E3B80}">
      <dgm:prSet/>
      <dgm:spPr/>
      <dgm:t>
        <a:bodyPr/>
        <a:lstStyle/>
        <a:p>
          <a:r>
            <a:rPr lang="it-IT" dirty="0">
              <a:latin typeface="Arial Nova Cond Light" panose="020B0306020202020204" pitchFamily="34" charset="0"/>
            </a:rPr>
            <a:t>non abbia alcuna pendenza nei confronti di ISMEA per qualunque strumento finanziario amministrato da ISMEA, </a:t>
          </a:r>
        </a:p>
      </dgm:t>
    </dgm:pt>
    <dgm:pt modelId="{922FD203-C24D-4BF4-8FD0-11B49013F7D5}" type="parTrans" cxnId="{0DFC3DA2-E047-47B4-AAA6-A218BB8CABFB}">
      <dgm:prSet/>
      <dgm:spPr/>
      <dgm:t>
        <a:bodyPr/>
        <a:lstStyle/>
        <a:p>
          <a:endParaRPr lang="it-IT"/>
        </a:p>
      </dgm:t>
    </dgm:pt>
    <dgm:pt modelId="{A0959F5C-F1B0-4D8D-B3BE-62A36617423E}" type="sibTrans" cxnId="{0DFC3DA2-E047-47B4-AAA6-A218BB8CABFB}">
      <dgm:prSet/>
      <dgm:spPr/>
      <dgm:t>
        <a:bodyPr/>
        <a:lstStyle/>
        <a:p>
          <a:endParaRPr lang="it-IT"/>
        </a:p>
      </dgm:t>
    </dgm:pt>
    <dgm:pt modelId="{B062AD2C-74D2-460A-B459-65D86189B3E4}">
      <dgm:prSet/>
      <dgm:spPr/>
      <dgm:t>
        <a:bodyPr/>
        <a:lstStyle/>
        <a:p>
          <a:r>
            <a:rPr lang="it-IT" dirty="0">
              <a:latin typeface="Arial Nova Cond Light" panose="020B0306020202020204" pitchFamily="34" charset="0"/>
            </a:rPr>
            <a:t>e nel caso in cui abbia avuto accesso alle agevolazioni previste per i giovani nuovi insediati, abbia correttamente concluso e validato il proprio piano aziendale.</a:t>
          </a:r>
        </a:p>
      </dgm:t>
    </dgm:pt>
    <dgm:pt modelId="{C0756256-DA27-4ED2-B474-D2F02E4FB543}" type="parTrans" cxnId="{063CF385-E341-4F40-BEEC-26402ED4DA3A}">
      <dgm:prSet/>
      <dgm:spPr/>
      <dgm:t>
        <a:bodyPr/>
        <a:lstStyle/>
        <a:p>
          <a:endParaRPr lang="it-IT"/>
        </a:p>
      </dgm:t>
    </dgm:pt>
    <dgm:pt modelId="{14906731-88C9-4EA7-806E-6293EBF60D1F}" type="sibTrans" cxnId="{063CF385-E341-4F40-BEEC-26402ED4DA3A}">
      <dgm:prSet/>
      <dgm:spPr/>
      <dgm:t>
        <a:bodyPr/>
        <a:lstStyle/>
        <a:p>
          <a:endParaRPr lang="it-IT"/>
        </a:p>
      </dgm:t>
    </dgm:pt>
    <dgm:pt modelId="{B80AE39C-7C39-49CA-98BC-52BF4ABAAC5D}" type="pres">
      <dgm:prSet presAssocID="{0D91B6CC-C34C-4EFD-9EB6-6857E8A5BF01}" presName="linear" presStyleCnt="0">
        <dgm:presLayoutVars>
          <dgm:animLvl val="lvl"/>
          <dgm:resizeHandles val="exact"/>
        </dgm:presLayoutVars>
      </dgm:prSet>
      <dgm:spPr/>
    </dgm:pt>
    <dgm:pt modelId="{0B3BE863-7049-4694-B92B-5E46A5B78B16}" type="pres">
      <dgm:prSet presAssocID="{58E20456-6503-43AF-B7E4-34FE4B410D9A}" presName="parentText" presStyleLbl="node1" presStyleIdx="0" presStyleCnt="2">
        <dgm:presLayoutVars>
          <dgm:chMax val="0"/>
          <dgm:bulletEnabled val="1"/>
        </dgm:presLayoutVars>
      </dgm:prSet>
      <dgm:spPr/>
    </dgm:pt>
    <dgm:pt modelId="{74A3E4C8-61E8-4B6B-B4FE-FD65D88BF64D}" type="pres">
      <dgm:prSet presAssocID="{D9DBF6B1-34B4-4CBE-B51E-9126F9CF2991}" presName="spacer" presStyleCnt="0"/>
      <dgm:spPr/>
    </dgm:pt>
    <dgm:pt modelId="{4F553FC4-BECF-4FF4-843E-4CB566FD970E}" type="pres">
      <dgm:prSet presAssocID="{0414BBB8-FC0F-4F77-B3F5-87AE4533E969}" presName="parentText" presStyleLbl="node1" presStyleIdx="1" presStyleCnt="2" custLinFactNeighborX="-696" custLinFactNeighborY="-1578">
        <dgm:presLayoutVars>
          <dgm:chMax val="0"/>
          <dgm:bulletEnabled val="1"/>
        </dgm:presLayoutVars>
      </dgm:prSet>
      <dgm:spPr/>
    </dgm:pt>
    <dgm:pt modelId="{C5C9A5E7-A74D-4584-A87B-468A2B45EB29}" type="pres">
      <dgm:prSet presAssocID="{0414BBB8-FC0F-4F77-B3F5-87AE4533E969}" presName="childText" presStyleLbl="revTx" presStyleIdx="0" presStyleCnt="1">
        <dgm:presLayoutVars>
          <dgm:bulletEnabled val="1"/>
        </dgm:presLayoutVars>
      </dgm:prSet>
      <dgm:spPr/>
    </dgm:pt>
  </dgm:ptLst>
  <dgm:cxnLst>
    <dgm:cxn modelId="{93C4FC48-9108-4C56-9ABC-F5F446FA1E28}" type="presOf" srcId="{B062AD2C-74D2-460A-B459-65D86189B3E4}" destId="{C5C9A5E7-A74D-4584-A87B-468A2B45EB29}" srcOrd="0" destOrd="2" presId="urn:microsoft.com/office/officeart/2005/8/layout/vList2"/>
    <dgm:cxn modelId="{7CFF416C-B34A-4591-A939-445E6D309A75}" type="presOf" srcId="{8D36D7C2-4D4C-44A6-A29C-719B6E3E3B80}" destId="{C5C9A5E7-A74D-4584-A87B-468A2B45EB29}" srcOrd="0" destOrd="1" presId="urn:microsoft.com/office/officeart/2005/8/layout/vList2"/>
    <dgm:cxn modelId="{D279A784-FD4C-48D7-817A-7CD8BB5076BE}" type="presOf" srcId="{0414BBB8-FC0F-4F77-B3F5-87AE4533E969}" destId="{4F553FC4-BECF-4FF4-843E-4CB566FD970E}" srcOrd="0" destOrd="0" presId="urn:microsoft.com/office/officeart/2005/8/layout/vList2"/>
    <dgm:cxn modelId="{063CF385-E341-4F40-BEEC-26402ED4DA3A}" srcId="{0414BBB8-FC0F-4F77-B3F5-87AE4533E969}" destId="{B062AD2C-74D2-460A-B459-65D86189B3E4}" srcOrd="2" destOrd="0" parTransId="{C0756256-DA27-4ED2-B474-D2F02E4FB543}" sibTransId="{14906731-88C9-4EA7-806E-6293EBF60D1F}"/>
    <dgm:cxn modelId="{BCEE9188-72D9-49FB-B27D-45E4F722DF28}" srcId="{0414BBB8-FC0F-4F77-B3F5-87AE4533E969}" destId="{1499E955-F103-4284-B963-C80F4C006298}" srcOrd="0" destOrd="0" parTransId="{664F4F85-4F57-4BC6-8DCC-3212EEA7952D}" sibTransId="{CAC63C51-2168-4021-8C3E-0B2BD2CA7510}"/>
    <dgm:cxn modelId="{E219B197-C8F8-4D76-A78B-7508D73AD196}" srcId="{0D91B6CC-C34C-4EFD-9EB6-6857E8A5BF01}" destId="{58E20456-6503-43AF-B7E4-34FE4B410D9A}" srcOrd="0" destOrd="0" parTransId="{FBF56C46-7E1F-4DDB-A772-A9CB8BDBB96B}" sibTransId="{D9DBF6B1-34B4-4CBE-B51E-9126F9CF2991}"/>
    <dgm:cxn modelId="{0DFC3DA2-E047-47B4-AAA6-A218BB8CABFB}" srcId="{0414BBB8-FC0F-4F77-B3F5-87AE4533E969}" destId="{8D36D7C2-4D4C-44A6-A29C-719B6E3E3B80}" srcOrd="1" destOrd="0" parTransId="{922FD203-C24D-4BF4-8FD0-11B49013F7D5}" sibTransId="{A0959F5C-F1B0-4D8D-B3BE-62A36617423E}"/>
    <dgm:cxn modelId="{305EE0B3-ABC7-4110-939D-5F6BB88D7200}" type="presOf" srcId="{0D91B6CC-C34C-4EFD-9EB6-6857E8A5BF01}" destId="{B80AE39C-7C39-49CA-98BC-52BF4ABAAC5D}" srcOrd="0" destOrd="0" presId="urn:microsoft.com/office/officeart/2005/8/layout/vList2"/>
    <dgm:cxn modelId="{73ED48B8-E25E-4D7F-A263-57FCB97A0061}" type="presOf" srcId="{58E20456-6503-43AF-B7E4-34FE4B410D9A}" destId="{0B3BE863-7049-4694-B92B-5E46A5B78B16}" srcOrd="0" destOrd="0" presId="urn:microsoft.com/office/officeart/2005/8/layout/vList2"/>
    <dgm:cxn modelId="{479BDBD6-CAA5-42CE-BA11-47C3D8CB766B}" srcId="{0D91B6CC-C34C-4EFD-9EB6-6857E8A5BF01}" destId="{0414BBB8-FC0F-4F77-B3F5-87AE4533E969}" srcOrd="1" destOrd="0" parTransId="{A1A22235-5572-4B84-A95A-837A5E5CA5EB}" sibTransId="{44A4DC26-080A-4593-8678-D2E64756E4F8}"/>
    <dgm:cxn modelId="{EA98C6E5-F49B-4CF7-87F9-C2D75CCA3038}" type="presOf" srcId="{1499E955-F103-4284-B963-C80F4C006298}" destId="{C5C9A5E7-A74D-4584-A87B-468A2B45EB29}" srcOrd="0" destOrd="0" presId="urn:microsoft.com/office/officeart/2005/8/layout/vList2"/>
    <dgm:cxn modelId="{B5C37A22-5394-4ABE-8F27-880A089C63BA}" type="presParOf" srcId="{B80AE39C-7C39-49CA-98BC-52BF4ABAAC5D}" destId="{0B3BE863-7049-4694-B92B-5E46A5B78B16}" srcOrd="0" destOrd="0" presId="urn:microsoft.com/office/officeart/2005/8/layout/vList2"/>
    <dgm:cxn modelId="{212A09E2-164E-47C3-8F3D-96B729EFBAC2}" type="presParOf" srcId="{B80AE39C-7C39-49CA-98BC-52BF4ABAAC5D}" destId="{74A3E4C8-61E8-4B6B-B4FE-FD65D88BF64D}" srcOrd="1" destOrd="0" presId="urn:microsoft.com/office/officeart/2005/8/layout/vList2"/>
    <dgm:cxn modelId="{D9AEA8C6-92F5-4033-91A1-56E3B3DA9450}" type="presParOf" srcId="{B80AE39C-7C39-49CA-98BC-52BF4ABAAC5D}" destId="{4F553FC4-BECF-4FF4-843E-4CB566FD970E}" srcOrd="2" destOrd="0" presId="urn:microsoft.com/office/officeart/2005/8/layout/vList2"/>
    <dgm:cxn modelId="{16F2C229-4004-45B7-B91F-A199A177FC0D}" type="presParOf" srcId="{B80AE39C-7C39-49CA-98BC-52BF4ABAAC5D}" destId="{C5C9A5E7-A74D-4584-A87B-468A2B45EB29}"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AAACB9F7-1E70-4E53-8033-A00153DB3966}"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it-IT"/>
        </a:p>
      </dgm:t>
    </dgm:pt>
    <dgm:pt modelId="{797A5152-3BEB-4A3A-A338-CF744E95FA9B}">
      <dgm:prSet custT="1"/>
      <dgm:spPr>
        <a:gradFill flip="none"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dgm:spPr>
      <dgm:t>
        <a:bodyPr/>
        <a:lstStyle/>
        <a:p>
          <a:r>
            <a:rPr lang="it-IT" sz="1800" dirty="0">
              <a:latin typeface="Arial Nova Cond Light" panose="020B0306020202020204" pitchFamily="34" charset="0"/>
            </a:rPr>
            <a:t>Per GSE e GST è prevista la possibilità di accedere al </a:t>
          </a:r>
          <a:r>
            <a:rPr lang="it-IT" sz="1800" b="1" dirty="0">
              <a:latin typeface="Arial Nova Cond Light" panose="020B0306020202020204" pitchFamily="34" charset="0"/>
            </a:rPr>
            <a:t>PREMIO DI PRIMO INSEDIAMENTO</a:t>
          </a:r>
          <a:r>
            <a:rPr lang="it-IT" sz="1800" dirty="0">
              <a:latin typeface="Arial Nova Cond Light" panose="020B0306020202020204" pitchFamily="34" charset="0"/>
            </a:rPr>
            <a:t>.</a:t>
          </a:r>
        </a:p>
      </dgm:t>
    </dgm:pt>
    <dgm:pt modelId="{58C91F95-C6C7-413F-BCF6-C84AC46EDA5E}" type="parTrans" cxnId="{777BC22F-C734-46C2-AF07-CEB340E33208}">
      <dgm:prSet/>
      <dgm:spPr/>
      <dgm:t>
        <a:bodyPr/>
        <a:lstStyle/>
        <a:p>
          <a:endParaRPr lang="it-IT"/>
        </a:p>
      </dgm:t>
    </dgm:pt>
    <dgm:pt modelId="{172313D5-99A7-403A-874D-1824708A4B6A}" type="sibTrans" cxnId="{777BC22F-C734-46C2-AF07-CEB340E33208}">
      <dgm:prSet/>
      <dgm:spPr/>
      <dgm:t>
        <a:bodyPr/>
        <a:lstStyle/>
        <a:p>
          <a:endParaRPr lang="it-IT"/>
        </a:p>
      </dgm:t>
    </dgm:pt>
    <dgm:pt modelId="{DC0FF8FF-A3E4-4D64-971D-658C9A47A092}">
      <dgm:prSet custT="1"/>
      <dgm:spPr>
        <a:gradFill flip="none"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dgm:spPr>
      <dgm:t>
        <a:bodyPr/>
        <a:lstStyle/>
        <a:p>
          <a:r>
            <a:rPr lang="it-IT" sz="1800" dirty="0">
              <a:latin typeface="Arial Nova Cond Light" panose="020B0306020202020204" pitchFamily="34" charset="0"/>
            </a:rPr>
            <a:t>È necessario che il richiedente presenti un </a:t>
          </a:r>
          <a:r>
            <a:rPr lang="it-IT" sz="1800" b="1" dirty="0">
              <a:latin typeface="Arial Nova Cond Light" panose="020B0306020202020204" pitchFamily="34" charset="0"/>
            </a:rPr>
            <a:t>piano aziendale </a:t>
          </a:r>
          <a:r>
            <a:rPr lang="it-IT" sz="1800" dirty="0">
              <a:latin typeface="Arial Nova Cond Light" panose="020B0306020202020204" pitchFamily="34" charset="0"/>
            </a:rPr>
            <a:t>e che questo sia avviato e realizzato nei termini (e comunque entro 3 anni dalla concessione del premio).</a:t>
          </a:r>
        </a:p>
      </dgm:t>
    </dgm:pt>
    <dgm:pt modelId="{6EC3108B-FABB-4946-B545-75A708D8BF26}" type="parTrans" cxnId="{47267C5E-F366-4B8A-8A6C-E8076FFE22BD}">
      <dgm:prSet/>
      <dgm:spPr/>
      <dgm:t>
        <a:bodyPr/>
        <a:lstStyle/>
        <a:p>
          <a:endParaRPr lang="it-IT"/>
        </a:p>
      </dgm:t>
    </dgm:pt>
    <dgm:pt modelId="{54B35AC5-75FB-4205-985A-33BB7E7A0422}" type="sibTrans" cxnId="{47267C5E-F366-4B8A-8A6C-E8076FFE22BD}">
      <dgm:prSet/>
      <dgm:spPr/>
      <dgm:t>
        <a:bodyPr/>
        <a:lstStyle/>
        <a:p>
          <a:endParaRPr lang="it-IT"/>
        </a:p>
      </dgm:t>
    </dgm:pt>
    <dgm:pt modelId="{43DB1AED-3412-46B6-A646-AF8BDE5C5F08}">
      <dgm:prSet custT="1"/>
      <dgm:spPr>
        <a:gradFill flip="none"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dgm:spPr>
      <dgm:t>
        <a:bodyPr/>
        <a:lstStyle/>
        <a:p>
          <a:r>
            <a:rPr lang="it-IT" sz="1800" dirty="0">
              <a:latin typeface="Arial Nova Cond Light" panose="020B0306020202020204" pitchFamily="34" charset="0"/>
            </a:rPr>
            <a:t>Il premio di primo insediamento (max 100 mila euro) è erogato:</a:t>
          </a:r>
        </a:p>
      </dgm:t>
    </dgm:pt>
    <dgm:pt modelId="{93B13A3D-FC7C-4FC1-A0EB-DCD9C4A6CEDB}" type="parTrans" cxnId="{9567AC4E-1DCD-475A-A58E-D418B46B4106}">
      <dgm:prSet/>
      <dgm:spPr/>
      <dgm:t>
        <a:bodyPr/>
        <a:lstStyle/>
        <a:p>
          <a:endParaRPr lang="it-IT"/>
        </a:p>
      </dgm:t>
    </dgm:pt>
    <dgm:pt modelId="{F539456C-24D8-418C-A3CB-09CC6383493F}" type="sibTrans" cxnId="{9567AC4E-1DCD-475A-A58E-D418B46B4106}">
      <dgm:prSet/>
      <dgm:spPr/>
      <dgm:t>
        <a:bodyPr/>
        <a:lstStyle/>
        <a:p>
          <a:endParaRPr lang="it-IT"/>
        </a:p>
      </dgm:t>
    </dgm:pt>
    <dgm:pt modelId="{76530796-25B1-4FFF-8D14-1A19A1BF6A6C}">
      <dgm:prSet custT="1"/>
      <dgm:spPr>
        <a:gradFill flip="none"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dgm:spPr>
      <dgm:t>
        <a:bodyPr/>
        <a:lstStyle/>
        <a:p>
          <a:r>
            <a:rPr lang="it-IT" sz="1800" dirty="0">
              <a:latin typeface="Arial Nova Cond Light" panose="020B0306020202020204" pitchFamily="34" charset="0"/>
            </a:rPr>
            <a:t>al 60% nei primi 3 anni, e</a:t>
          </a:r>
        </a:p>
      </dgm:t>
    </dgm:pt>
    <dgm:pt modelId="{B8E36E49-76C4-4544-B614-91269348ED00}" type="parTrans" cxnId="{5D14BFC5-EA03-4395-BCF7-9979C7D4B896}">
      <dgm:prSet/>
      <dgm:spPr/>
      <dgm:t>
        <a:bodyPr/>
        <a:lstStyle/>
        <a:p>
          <a:endParaRPr lang="it-IT"/>
        </a:p>
      </dgm:t>
    </dgm:pt>
    <dgm:pt modelId="{144A6569-92D1-4B7C-AC4A-BE3E13BDF7AB}" type="sibTrans" cxnId="{5D14BFC5-EA03-4395-BCF7-9979C7D4B896}">
      <dgm:prSet/>
      <dgm:spPr/>
      <dgm:t>
        <a:bodyPr/>
        <a:lstStyle/>
        <a:p>
          <a:endParaRPr lang="it-IT"/>
        </a:p>
      </dgm:t>
    </dgm:pt>
    <dgm:pt modelId="{7B3211D3-EA8F-458B-81CE-79B4394F684A}">
      <dgm:prSet custT="1"/>
      <dgm:spPr>
        <a:gradFill flip="none"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dgm:spPr>
      <dgm:t>
        <a:bodyPr/>
        <a:lstStyle/>
        <a:p>
          <a:r>
            <a:rPr lang="it-IT" sz="1800" dirty="0">
              <a:latin typeface="Arial Nova Cond Light" panose="020B0306020202020204" pitchFamily="34" charset="0"/>
            </a:rPr>
            <a:t>alla verifica della avvenuta realizzazione del piano aziendale il restante 40% del PPI viene destinato all’abbattimento del capitale residuo</a:t>
          </a:r>
        </a:p>
      </dgm:t>
    </dgm:pt>
    <dgm:pt modelId="{736525EB-283C-489F-946B-6BA9B54F34EE}" type="parTrans" cxnId="{99345080-EBAD-4641-8AF6-34EC1FD95A58}">
      <dgm:prSet/>
      <dgm:spPr/>
      <dgm:t>
        <a:bodyPr/>
        <a:lstStyle/>
        <a:p>
          <a:endParaRPr lang="it-IT"/>
        </a:p>
      </dgm:t>
    </dgm:pt>
    <dgm:pt modelId="{9CA0B51A-7D33-451A-BCC5-0613F15E2440}" type="sibTrans" cxnId="{99345080-EBAD-4641-8AF6-34EC1FD95A58}">
      <dgm:prSet/>
      <dgm:spPr/>
      <dgm:t>
        <a:bodyPr/>
        <a:lstStyle/>
        <a:p>
          <a:endParaRPr lang="it-IT"/>
        </a:p>
      </dgm:t>
    </dgm:pt>
    <dgm:pt modelId="{16D22484-3E5F-4DD7-81AB-526B3052EA3A}">
      <dgm:prSet/>
      <dgm:spPr>
        <a:gradFill flip="none"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dgm:spPr>
      <dgm:t>
        <a:bodyPr/>
        <a:lstStyle/>
        <a:p>
          <a:r>
            <a:rPr lang="it-IT" dirty="0">
              <a:latin typeface="Arial Nova Cond Light" panose="020B0306020202020204" pitchFamily="34" charset="0"/>
            </a:rPr>
            <a:t>Il premio di primo insediamento è materialmente liquidato </a:t>
          </a:r>
          <a:r>
            <a:rPr lang="it-IT" b="1" dirty="0">
              <a:latin typeface="Arial Nova Cond Light" panose="020B0306020202020204" pitchFamily="34" charset="0"/>
            </a:rPr>
            <a:t>riducendo</a:t>
          </a:r>
          <a:r>
            <a:rPr lang="it-IT" dirty="0">
              <a:latin typeface="Arial Nova Cond Light" panose="020B0306020202020204" pitchFamily="34" charset="0"/>
            </a:rPr>
            <a:t> il valore della rata a carico del beneficiario.</a:t>
          </a:r>
        </a:p>
      </dgm:t>
    </dgm:pt>
    <dgm:pt modelId="{579DCB14-5F7D-4A08-9BA4-28472E6B8C76}" type="parTrans" cxnId="{56E66D74-2C0B-42D7-A69A-E12852F051E3}">
      <dgm:prSet/>
      <dgm:spPr/>
      <dgm:t>
        <a:bodyPr/>
        <a:lstStyle/>
        <a:p>
          <a:endParaRPr lang="it-IT"/>
        </a:p>
      </dgm:t>
    </dgm:pt>
    <dgm:pt modelId="{CB41054E-890D-48A9-A3AA-9D34954228F7}" type="sibTrans" cxnId="{56E66D74-2C0B-42D7-A69A-E12852F051E3}">
      <dgm:prSet/>
      <dgm:spPr/>
      <dgm:t>
        <a:bodyPr/>
        <a:lstStyle/>
        <a:p>
          <a:endParaRPr lang="it-IT"/>
        </a:p>
      </dgm:t>
    </dgm:pt>
    <dgm:pt modelId="{645D3F33-DF38-4497-9FAE-3561E59D141E}" type="pres">
      <dgm:prSet presAssocID="{AAACB9F7-1E70-4E53-8033-A00153DB3966}" presName="CompostProcess" presStyleCnt="0">
        <dgm:presLayoutVars>
          <dgm:dir/>
          <dgm:resizeHandles val="exact"/>
        </dgm:presLayoutVars>
      </dgm:prSet>
      <dgm:spPr/>
    </dgm:pt>
    <dgm:pt modelId="{799DD306-D852-4621-8B76-88523E40DE40}" type="pres">
      <dgm:prSet presAssocID="{AAACB9F7-1E70-4E53-8033-A00153DB3966}" presName="arrow" presStyleLbl="bgShp" presStyleIdx="0" presStyleCnt="1"/>
      <dgm:spPr>
        <a:solidFill>
          <a:srgbClr val="FEC000"/>
        </a:solidFill>
      </dgm:spPr>
    </dgm:pt>
    <dgm:pt modelId="{8715326E-5810-4B23-8183-5E9CB80B578A}" type="pres">
      <dgm:prSet presAssocID="{AAACB9F7-1E70-4E53-8033-A00153DB3966}" presName="linearProcess" presStyleCnt="0"/>
      <dgm:spPr/>
    </dgm:pt>
    <dgm:pt modelId="{0AA00DC8-D66E-44EC-A1C8-0BF740843B29}" type="pres">
      <dgm:prSet presAssocID="{797A5152-3BEB-4A3A-A338-CF744E95FA9B}" presName="textNode" presStyleLbl="node1" presStyleIdx="0" presStyleCnt="4" custScaleX="86428">
        <dgm:presLayoutVars>
          <dgm:bulletEnabled val="1"/>
        </dgm:presLayoutVars>
      </dgm:prSet>
      <dgm:spPr/>
    </dgm:pt>
    <dgm:pt modelId="{FE55E468-F626-477D-9719-C5E3DB6903EC}" type="pres">
      <dgm:prSet presAssocID="{172313D5-99A7-403A-874D-1824708A4B6A}" presName="sibTrans" presStyleCnt="0"/>
      <dgm:spPr/>
    </dgm:pt>
    <dgm:pt modelId="{7EDBC7E3-98C9-4BAD-8415-F6C3F9F6B222}" type="pres">
      <dgm:prSet presAssocID="{DC0FF8FF-A3E4-4D64-971D-658C9A47A092}" presName="textNode" presStyleLbl="node1" presStyleIdx="1" presStyleCnt="4">
        <dgm:presLayoutVars>
          <dgm:bulletEnabled val="1"/>
        </dgm:presLayoutVars>
      </dgm:prSet>
      <dgm:spPr/>
    </dgm:pt>
    <dgm:pt modelId="{3E6ECEBF-4AE2-4A92-8193-CEEDEB303272}" type="pres">
      <dgm:prSet presAssocID="{54B35AC5-75FB-4205-985A-33BB7E7A0422}" presName="sibTrans" presStyleCnt="0"/>
      <dgm:spPr/>
    </dgm:pt>
    <dgm:pt modelId="{EE73AD61-BF81-4C7E-AB7B-26FC370F6B11}" type="pres">
      <dgm:prSet presAssocID="{43DB1AED-3412-46B6-A646-AF8BDE5C5F08}" presName="textNode" presStyleLbl="node1" presStyleIdx="2" presStyleCnt="4" custScaleX="126921">
        <dgm:presLayoutVars>
          <dgm:bulletEnabled val="1"/>
        </dgm:presLayoutVars>
      </dgm:prSet>
      <dgm:spPr/>
    </dgm:pt>
    <dgm:pt modelId="{5C50B375-13E0-48A0-A6E4-A55B6251D6F8}" type="pres">
      <dgm:prSet presAssocID="{F539456C-24D8-418C-A3CB-09CC6383493F}" presName="sibTrans" presStyleCnt="0"/>
      <dgm:spPr/>
    </dgm:pt>
    <dgm:pt modelId="{3BD71D7B-DD91-4D4A-B181-1DB94C09246C}" type="pres">
      <dgm:prSet presAssocID="{16D22484-3E5F-4DD7-81AB-526B3052EA3A}" presName="textNode" presStyleLbl="node1" presStyleIdx="3" presStyleCnt="4">
        <dgm:presLayoutVars>
          <dgm:bulletEnabled val="1"/>
        </dgm:presLayoutVars>
      </dgm:prSet>
      <dgm:spPr/>
    </dgm:pt>
  </dgm:ptLst>
  <dgm:cxnLst>
    <dgm:cxn modelId="{2F90E805-D1C5-41CE-881E-FE0F1BD425B8}" type="presOf" srcId="{797A5152-3BEB-4A3A-A338-CF744E95FA9B}" destId="{0AA00DC8-D66E-44EC-A1C8-0BF740843B29}" srcOrd="0" destOrd="0" presId="urn:microsoft.com/office/officeart/2005/8/layout/hProcess9"/>
    <dgm:cxn modelId="{58912C28-05DF-4F01-8CFC-985C165C219B}" type="presOf" srcId="{76530796-25B1-4FFF-8D14-1A19A1BF6A6C}" destId="{EE73AD61-BF81-4C7E-AB7B-26FC370F6B11}" srcOrd="0" destOrd="1" presId="urn:microsoft.com/office/officeart/2005/8/layout/hProcess9"/>
    <dgm:cxn modelId="{324FA42B-EB50-4C7D-B113-B8976182ABB5}" type="presOf" srcId="{AAACB9F7-1E70-4E53-8033-A00153DB3966}" destId="{645D3F33-DF38-4497-9FAE-3561E59D141E}" srcOrd="0" destOrd="0" presId="urn:microsoft.com/office/officeart/2005/8/layout/hProcess9"/>
    <dgm:cxn modelId="{777BC22F-C734-46C2-AF07-CEB340E33208}" srcId="{AAACB9F7-1E70-4E53-8033-A00153DB3966}" destId="{797A5152-3BEB-4A3A-A338-CF744E95FA9B}" srcOrd="0" destOrd="0" parTransId="{58C91F95-C6C7-413F-BCF6-C84AC46EDA5E}" sibTransId="{172313D5-99A7-403A-874D-1824708A4B6A}"/>
    <dgm:cxn modelId="{47267C5E-F366-4B8A-8A6C-E8076FFE22BD}" srcId="{AAACB9F7-1E70-4E53-8033-A00153DB3966}" destId="{DC0FF8FF-A3E4-4D64-971D-658C9A47A092}" srcOrd="1" destOrd="0" parTransId="{6EC3108B-FABB-4946-B545-75A708D8BF26}" sibTransId="{54B35AC5-75FB-4205-985A-33BB7E7A0422}"/>
    <dgm:cxn modelId="{2BAEEC48-E612-464C-8BF5-7EB535C09857}" type="presOf" srcId="{16D22484-3E5F-4DD7-81AB-526B3052EA3A}" destId="{3BD71D7B-DD91-4D4A-B181-1DB94C09246C}" srcOrd="0" destOrd="0" presId="urn:microsoft.com/office/officeart/2005/8/layout/hProcess9"/>
    <dgm:cxn modelId="{E20A334A-DC20-4A82-AD07-E1A70AA08C39}" type="presOf" srcId="{DC0FF8FF-A3E4-4D64-971D-658C9A47A092}" destId="{7EDBC7E3-98C9-4BAD-8415-F6C3F9F6B222}" srcOrd="0" destOrd="0" presId="urn:microsoft.com/office/officeart/2005/8/layout/hProcess9"/>
    <dgm:cxn modelId="{9567AC4E-1DCD-475A-A58E-D418B46B4106}" srcId="{AAACB9F7-1E70-4E53-8033-A00153DB3966}" destId="{43DB1AED-3412-46B6-A646-AF8BDE5C5F08}" srcOrd="2" destOrd="0" parTransId="{93B13A3D-FC7C-4FC1-A0EB-DCD9C4A6CEDB}" sibTransId="{F539456C-24D8-418C-A3CB-09CC6383493F}"/>
    <dgm:cxn modelId="{56E66D74-2C0B-42D7-A69A-E12852F051E3}" srcId="{AAACB9F7-1E70-4E53-8033-A00153DB3966}" destId="{16D22484-3E5F-4DD7-81AB-526B3052EA3A}" srcOrd="3" destOrd="0" parTransId="{579DCB14-5F7D-4A08-9BA4-28472E6B8C76}" sibTransId="{CB41054E-890D-48A9-A3AA-9D34954228F7}"/>
    <dgm:cxn modelId="{99345080-EBAD-4641-8AF6-34EC1FD95A58}" srcId="{43DB1AED-3412-46B6-A646-AF8BDE5C5F08}" destId="{7B3211D3-EA8F-458B-81CE-79B4394F684A}" srcOrd="1" destOrd="0" parTransId="{736525EB-283C-489F-946B-6BA9B54F34EE}" sibTransId="{9CA0B51A-7D33-451A-BCC5-0613F15E2440}"/>
    <dgm:cxn modelId="{498C74B8-067B-453E-A073-E0B30E8750FC}" type="presOf" srcId="{7B3211D3-EA8F-458B-81CE-79B4394F684A}" destId="{EE73AD61-BF81-4C7E-AB7B-26FC370F6B11}" srcOrd="0" destOrd="2" presId="urn:microsoft.com/office/officeart/2005/8/layout/hProcess9"/>
    <dgm:cxn modelId="{0536C8BD-4740-444D-843E-5BD6273FA5C2}" type="presOf" srcId="{43DB1AED-3412-46B6-A646-AF8BDE5C5F08}" destId="{EE73AD61-BF81-4C7E-AB7B-26FC370F6B11}" srcOrd="0" destOrd="0" presId="urn:microsoft.com/office/officeart/2005/8/layout/hProcess9"/>
    <dgm:cxn modelId="{5D14BFC5-EA03-4395-BCF7-9979C7D4B896}" srcId="{43DB1AED-3412-46B6-A646-AF8BDE5C5F08}" destId="{76530796-25B1-4FFF-8D14-1A19A1BF6A6C}" srcOrd="0" destOrd="0" parTransId="{B8E36E49-76C4-4544-B614-91269348ED00}" sibTransId="{144A6569-92D1-4B7C-AC4A-BE3E13BDF7AB}"/>
    <dgm:cxn modelId="{6A235F23-EEB7-4DDA-890A-C8AF59CDAAA5}" type="presParOf" srcId="{645D3F33-DF38-4497-9FAE-3561E59D141E}" destId="{799DD306-D852-4621-8B76-88523E40DE40}" srcOrd="0" destOrd="0" presId="urn:microsoft.com/office/officeart/2005/8/layout/hProcess9"/>
    <dgm:cxn modelId="{BDC8DE28-372A-4ACC-9EA1-2FE736EF7F3D}" type="presParOf" srcId="{645D3F33-DF38-4497-9FAE-3561E59D141E}" destId="{8715326E-5810-4B23-8183-5E9CB80B578A}" srcOrd="1" destOrd="0" presId="urn:microsoft.com/office/officeart/2005/8/layout/hProcess9"/>
    <dgm:cxn modelId="{55080098-97EF-486C-9AEA-0FC0A408BDAD}" type="presParOf" srcId="{8715326E-5810-4B23-8183-5E9CB80B578A}" destId="{0AA00DC8-D66E-44EC-A1C8-0BF740843B29}" srcOrd="0" destOrd="0" presId="urn:microsoft.com/office/officeart/2005/8/layout/hProcess9"/>
    <dgm:cxn modelId="{1E8EFAB6-1B83-4E33-BF00-260F3C2D0ADB}" type="presParOf" srcId="{8715326E-5810-4B23-8183-5E9CB80B578A}" destId="{FE55E468-F626-477D-9719-C5E3DB6903EC}" srcOrd="1" destOrd="0" presId="urn:microsoft.com/office/officeart/2005/8/layout/hProcess9"/>
    <dgm:cxn modelId="{585A8E48-1273-452E-B25C-8EE531B15E35}" type="presParOf" srcId="{8715326E-5810-4B23-8183-5E9CB80B578A}" destId="{7EDBC7E3-98C9-4BAD-8415-F6C3F9F6B222}" srcOrd="2" destOrd="0" presId="urn:microsoft.com/office/officeart/2005/8/layout/hProcess9"/>
    <dgm:cxn modelId="{D872134C-69E6-4F66-B5A1-2EBBBFDFD6ED}" type="presParOf" srcId="{8715326E-5810-4B23-8183-5E9CB80B578A}" destId="{3E6ECEBF-4AE2-4A92-8193-CEEDEB303272}" srcOrd="3" destOrd="0" presId="urn:microsoft.com/office/officeart/2005/8/layout/hProcess9"/>
    <dgm:cxn modelId="{2CDDF131-B88E-477C-A6F9-4B53511DAC0F}" type="presParOf" srcId="{8715326E-5810-4B23-8183-5E9CB80B578A}" destId="{EE73AD61-BF81-4C7E-AB7B-26FC370F6B11}" srcOrd="4" destOrd="0" presId="urn:microsoft.com/office/officeart/2005/8/layout/hProcess9"/>
    <dgm:cxn modelId="{E42565AA-06E9-4444-BAC2-002985CE0F09}" type="presParOf" srcId="{8715326E-5810-4B23-8183-5E9CB80B578A}" destId="{5C50B375-13E0-48A0-A6E4-A55B6251D6F8}" srcOrd="5" destOrd="0" presId="urn:microsoft.com/office/officeart/2005/8/layout/hProcess9"/>
    <dgm:cxn modelId="{688A337B-B80F-4D60-BFD0-38BAAF7F4970}" type="presParOf" srcId="{8715326E-5810-4B23-8183-5E9CB80B578A}" destId="{3BD71D7B-DD91-4D4A-B181-1DB94C09246C}"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6AD91231-E526-44DA-AA90-97079CB7848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it-IT"/>
        </a:p>
      </dgm:t>
    </dgm:pt>
    <dgm:pt modelId="{85105B30-6EB3-4C84-B848-3C783A735F34}">
      <dgm:prSet custT="1"/>
      <dgm:spPr>
        <a:gradFill flip="none"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dgm:spPr>
      <dgm:t>
        <a:bodyPr/>
        <a:lstStyle/>
        <a:p>
          <a:r>
            <a:rPr lang="it-IT" sz="2400" b="0" i="0" baseline="0" dirty="0">
              <a:latin typeface="Arial Nova Cond Light" panose="020B0306020202020204" pitchFamily="34" charset="0"/>
            </a:rPr>
            <a:t>Qualora il richiedente il premio di primo insediamento non abbia le capacità professionali richieste dalla normativa di riferimento (art. 5, comma 1, lettera c), decreto MASAF 23/12/2022, è comunque ammissibile alle agevolazioni a condizione che si impegni ad acquisirle entro 24 mesi dalla data di concessione dell’aiuto.</a:t>
          </a:r>
          <a:endParaRPr lang="it-IT" sz="2400" dirty="0">
            <a:latin typeface="Arial Nova Cond Light" panose="020B0306020202020204" pitchFamily="34" charset="0"/>
          </a:endParaRPr>
        </a:p>
      </dgm:t>
    </dgm:pt>
    <dgm:pt modelId="{07B6CEC5-6109-4082-A5EC-596AADB42A29}" type="parTrans" cxnId="{3E06588D-38F6-45B5-AB73-1A853915A90D}">
      <dgm:prSet/>
      <dgm:spPr/>
      <dgm:t>
        <a:bodyPr/>
        <a:lstStyle/>
        <a:p>
          <a:endParaRPr lang="it-IT" sz="2000"/>
        </a:p>
      </dgm:t>
    </dgm:pt>
    <dgm:pt modelId="{8D6EA4BD-2D1B-44EB-B806-DE95CEDEB09E}" type="sibTrans" cxnId="{3E06588D-38F6-45B5-AB73-1A853915A90D}">
      <dgm:prSet/>
      <dgm:spPr/>
      <dgm:t>
        <a:bodyPr/>
        <a:lstStyle/>
        <a:p>
          <a:endParaRPr lang="it-IT" sz="2000"/>
        </a:p>
      </dgm:t>
    </dgm:pt>
    <dgm:pt modelId="{981E30FE-B6DF-436B-BB37-6464848D1F72}">
      <dgm:prSet custT="1"/>
      <dgm:spPr>
        <a:gradFill flip="none"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dgm:spPr>
      <dgm:t>
        <a:bodyPr/>
        <a:lstStyle/>
        <a:p>
          <a:r>
            <a:rPr lang="it-IT" sz="2400" dirty="0">
              <a:latin typeface="Arial Nova Cond Light" panose="020B0306020202020204" pitchFamily="34" charset="0"/>
            </a:rPr>
            <a:t>In sede di domanda, oltre a richiedere espressamente il riconoscimento dell’agevolazione, è necessario presentare un piano aziendale che descriva:</a:t>
          </a:r>
        </a:p>
      </dgm:t>
    </dgm:pt>
    <dgm:pt modelId="{C54AE2B6-D7ED-4165-BB8A-488E9FF29D23}" type="parTrans" cxnId="{3C6A802C-5183-40A1-8FD2-57DC580E29CB}">
      <dgm:prSet/>
      <dgm:spPr/>
      <dgm:t>
        <a:bodyPr/>
        <a:lstStyle/>
        <a:p>
          <a:endParaRPr lang="it-IT" sz="2000"/>
        </a:p>
      </dgm:t>
    </dgm:pt>
    <dgm:pt modelId="{526426C8-7BF1-44CE-897F-F2B584860FA0}" type="sibTrans" cxnId="{3C6A802C-5183-40A1-8FD2-57DC580E29CB}">
      <dgm:prSet/>
      <dgm:spPr/>
      <dgm:t>
        <a:bodyPr/>
        <a:lstStyle/>
        <a:p>
          <a:endParaRPr lang="it-IT" sz="2000"/>
        </a:p>
      </dgm:t>
    </dgm:pt>
    <dgm:pt modelId="{8198490E-DEC1-4A9C-B0C3-BD11AD6D1DE0}">
      <dgm:prSet custT="1"/>
      <dgm:spPr/>
      <dgm:t>
        <a:bodyPr/>
        <a:lstStyle/>
        <a:p>
          <a:r>
            <a:rPr lang="it-IT" sz="1800" b="0" i="0" baseline="0" dirty="0">
              <a:effectLst/>
              <a:latin typeface="Arial Nova Cond Light" panose="020B0306020202020204" pitchFamily="34" charset="0"/>
            </a:rPr>
            <a:t>la situazione iniziale dell’azienda agricola,</a:t>
          </a:r>
          <a:endParaRPr lang="it-IT" sz="1800" dirty="0">
            <a:effectLst/>
            <a:latin typeface="Arial Nova Cond Light" panose="020B0306020202020204" pitchFamily="34" charset="0"/>
          </a:endParaRPr>
        </a:p>
      </dgm:t>
    </dgm:pt>
    <dgm:pt modelId="{B02F4FF3-08B2-4672-AE70-4B8315B9F46B}" type="parTrans" cxnId="{1B3A9676-70EA-462D-891B-571F400D2811}">
      <dgm:prSet/>
      <dgm:spPr/>
      <dgm:t>
        <a:bodyPr/>
        <a:lstStyle/>
        <a:p>
          <a:endParaRPr lang="it-IT" sz="2000"/>
        </a:p>
      </dgm:t>
    </dgm:pt>
    <dgm:pt modelId="{B1A3914D-B8ED-4119-B7A4-4ABE4578C50D}" type="sibTrans" cxnId="{1B3A9676-70EA-462D-891B-571F400D2811}">
      <dgm:prSet/>
      <dgm:spPr/>
      <dgm:t>
        <a:bodyPr/>
        <a:lstStyle/>
        <a:p>
          <a:endParaRPr lang="it-IT" sz="2000"/>
        </a:p>
      </dgm:t>
    </dgm:pt>
    <dgm:pt modelId="{319D0D7B-3D3D-43E0-91F2-D3B98BADFDBB}">
      <dgm:prSet custT="1"/>
      <dgm:spPr/>
      <dgm:t>
        <a:bodyPr/>
        <a:lstStyle/>
        <a:p>
          <a:r>
            <a:rPr lang="it-IT" sz="1800" dirty="0">
              <a:effectLst/>
              <a:latin typeface="Arial Nova Cond Light" panose="020B0306020202020204" pitchFamily="34" charset="0"/>
            </a:rPr>
            <a:t>l</a:t>
          </a:r>
          <a:r>
            <a:rPr lang="it-IT" sz="1800" b="0" i="0" baseline="0" dirty="0">
              <a:effectLst/>
              <a:latin typeface="Arial Nova Cond Light" panose="020B0306020202020204" pitchFamily="34" charset="0"/>
            </a:rPr>
            <a:t>’idea imprenditoriale e i tempi di attuazione,</a:t>
          </a:r>
          <a:endParaRPr lang="it-IT" sz="1800" dirty="0">
            <a:effectLst/>
            <a:latin typeface="Arial Nova Cond Light" panose="020B0306020202020204" pitchFamily="34" charset="0"/>
          </a:endParaRPr>
        </a:p>
      </dgm:t>
    </dgm:pt>
    <dgm:pt modelId="{AE21CCBA-216E-4E9C-B454-0FF48E30E9DF}" type="parTrans" cxnId="{C4A9D220-3FE5-4A9D-95E0-8DB5407064DE}">
      <dgm:prSet/>
      <dgm:spPr/>
      <dgm:t>
        <a:bodyPr/>
        <a:lstStyle/>
        <a:p>
          <a:endParaRPr lang="it-IT" sz="2000"/>
        </a:p>
      </dgm:t>
    </dgm:pt>
    <dgm:pt modelId="{1DC4472B-DF11-49A5-A1D9-B1BF1E58B161}" type="sibTrans" cxnId="{C4A9D220-3FE5-4A9D-95E0-8DB5407064DE}">
      <dgm:prSet/>
      <dgm:spPr/>
      <dgm:t>
        <a:bodyPr/>
        <a:lstStyle/>
        <a:p>
          <a:endParaRPr lang="it-IT" sz="2000"/>
        </a:p>
      </dgm:t>
    </dgm:pt>
    <dgm:pt modelId="{FB4ABEA9-F50C-4C1C-BFC9-905A58BE0F4C}">
      <dgm:prSet custT="1"/>
      <dgm:spPr/>
      <dgm:t>
        <a:bodyPr/>
        <a:lstStyle/>
        <a:p>
          <a:r>
            <a:rPr lang="it-IT" sz="1800" dirty="0">
              <a:effectLst/>
              <a:latin typeface="Arial Nova Cond Light" panose="020B0306020202020204" pitchFamily="34" charset="0"/>
            </a:rPr>
            <a:t>gli obiettivi e i risultati che si intende raggiungere con evidenza di quelli orientati verso la sostenibilità economica e ambientale e verso l’utilizzo delle ICT.</a:t>
          </a:r>
        </a:p>
      </dgm:t>
    </dgm:pt>
    <dgm:pt modelId="{3A279136-E8AC-4527-8B13-46D9B08A8ABE}" type="parTrans" cxnId="{20FFE33F-7905-4D58-9F8C-D351664BD139}">
      <dgm:prSet/>
      <dgm:spPr/>
      <dgm:t>
        <a:bodyPr/>
        <a:lstStyle/>
        <a:p>
          <a:endParaRPr lang="it-IT" sz="2000"/>
        </a:p>
      </dgm:t>
    </dgm:pt>
    <dgm:pt modelId="{BF335F8F-335A-4875-A3C5-6D09EBDE4577}" type="sibTrans" cxnId="{20FFE33F-7905-4D58-9F8C-D351664BD139}">
      <dgm:prSet/>
      <dgm:spPr/>
      <dgm:t>
        <a:bodyPr/>
        <a:lstStyle/>
        <a:p>
          <a:endParaRPr lang="it-IT" sz="2000"/>
        </a:p>
      </dgm:t>
    </dgm:pt>
    <dgm:pt modelId="{0334C817-A154-4638-9E4A-31F744174BE1}">
      <dgm:prSet custT="1"/>
      <dgm:spPr>
        <a:gradFill flip="none"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dgm:spPr>
      <dgm:t>
        <a:bodyPr/>
        <a:lstStyle/>
        <a:p>
          <a:r>
            <a:rPr lang="it-IT" sz="2400" dirty="0">
              <a:latin typeface="Arial Nova Cond Light" panose="020B0306020202020204" pitchFamily="34" charset="0"/>
            </a:rPr>
            <a:t>L’attuazione del piano aziendale deve iniziare entro </a:t>
          </a:r>
          <a:r>
            <a:rPr lang="it-IT" sz="2400" b="1" dirty="0">
              <a:latin typeface="Arial Nova Cond Light" panose="020B0306020202020204" pitchFamily="34" charset="0"/>
            </a:rPr>
            <a:t>9 mesi </a:t>
          </a:r>
          <a:r>
            <a:rPr lang="it-IT" sz="2400" dirty="0">
              <a:latin typeface="Arial Nova Cond Light" panose="020B0306020202020204" pitchFamily="34" charset="0"/>
            </a:rPr>
            <a:t>dalla data del provvedimento con cui si concede l’aiuto e concludersi entro massimo </a:t>
          </a:r>
          <a:r>
            <a:rPr lang="it-IT" sz="2400" b="1" dirty="0">
              <a:latin typeface="Arial Nova Cond Light" panose="020B0306020202020204" pitchFamily="34" charset="0"/>
            </a:rPr>
            <a:t>3 anni</a:t>
          </a:r>
        </a:p>
      </dgm:t>
    </dgm:pt>
    <dgm:pt modelId="{A785BB27-55EF-4104-9C95-741C6B089009}" type="parTrans" cxnId="{74EB059C-9182-47E3-8C06-B049F512B63C}">
      <dgm:prSet/>
      <dgm:spPr/>
      <dgm:t>
        <a:bodyPr/>
        <a:lstStyle/>
        <a:p>
          <a:endParaRPr lang="it-IT" sz="2000"/>
        </a:p>
      </dgm:t>
    </dgm:pt>
    <dgm:pt modelId="{E8CE6248-1A38-4D54-857E-DEBC013C8A24}" type="sibTrans" cxnId="{74EB059C-9182-47E3-8C06-B049F512B63C}">
      <dgm:prSet/>
      <dgm:spPr/>
      <dgm:t>
        <a:bodyPr/>
        <a:lstStyle/>
        <a:p>
          <a:endParaRPr lang="it-IT" sz="2000"/>
        </a:p>
      </dgm:t>
    </dgm:pt>
    <dgm:pt modelId="{06460075-228C-43DF-ADD6-82A99593E7CF}" type="pres">
      <dgm:prSet presAssocID="{6AD91231-E526-44DA-AA90-97079CB78487}" presName="linear" presStyleCnt="0">
        <dgm:presLayoutVars>
          <dgm:animLvl val="lvl"/>
          <dgm:resizeHandles val="exact"/>
        </dgm:presLayoutVars>
      </dgm:prSet>
      <dgm:spPr/>
    </dgm:pt>
    <dgm:pt modelId="{AA8B132D-A4E5-4C07-8F43-36AC94F0F1B6}" type="pres">
      <dgm:prSet presAssocID="{85105B30-6EB3-4C84-B848-3C783A735F34}" presName="parentText" presStyleLbl="node1" presStyleIdx="0" presStyleCnt="3">
        <dgm:presLayoutVars>
          <dgm:chMax val="0"/>
          <dgm:bulletEnabled val="1"/>
        </dgm:presLayoutVars>
      </dgm:prSet>
      <dgm:spPr/>
    </dgm:pt>
    <dgm:pt modelId="{D7E84392-081C-49FC-9228-9459C61F536D}" type="pres">
      <dgm:prSet presAssocID="{8D6EA4BD-2D1B-44EB-B806-DE95CEDEB09E}" presName="spacer" presStyleCnt="0"/>
      <dgm:spPr/>
    </dgm:pt>
    <dgm:pt modelId="{10E898FD-2F5E-469B-8586-2C60865077B3}" type="pres">
      <dgm:prSet presAssocID="{981E30FE-B6DF-436B-BB37-6464848D1F72}" presName="parentText" presStyleLbl="node1" presStyleIdx="1" presStyleCnt="3">
        <dgm:presLayoutVars>
          <dgm:chMax val="0"/>
          <dgm:bulletEnabled val="1"/>
        </dgm:presLayoutVars>
      </dgm:prSet>
      <dgm:spPr/>
    </dgm:pt>
    <dgm:pt modelId="{CCFD0BE7-71C8-4621-87C9-6A741C799C4E}" type="pres">
      <dgm:prSet presAssocID="{981E30FE-B6DF-436B-BB37-6464848D1F72}" presName="childText" presStyleLbl="revTx" presStyleIdx="0" presStyleCnt="1" custScaleY="160171">
        <dgm:presLayoutVars>
          <dgm:bulletEnabled val="1"/>
        </dgm:presLayoutVars>
      </dgm:prSet>
      <dgm:spPr/>
    </dgm:pt>
    <dgm:pt modelId="{8BD407A0-52C8-4E3F-A139-20EAD34A2C75}" type="pres">
      <dgm:prSet presAssocID="{0334C817-A154-4638-9E4A-31F744174BE1}" presName="parentText" presStyleLbl="node1" presStyleIdx="2" presStyleCnt="3" custScaleY="71829" custLinFactNeighborX="462" custLinFactNeighborY="79">
        <dgm:presLayoutVars>
          <dgm:chMax val="0"/>
          <dgm:bulletEnabled val="1"/>
        </dgm:presLayoutVars>
      </dgm:prSet>
      <dgm:spPr/>
    </dgm:pt>
  </dgm:ptLst>
  <dgm:cxnLst>
    <dgm:cxn modelId="{CFE59713-CD0F-4DB0-B6B9-210BDF260794}" type="presOf" srcId="{981E30FE-B6DF-436B-BB37-6464848D1F72}" destId="{10E898FD-2F5E-469B-8586-2C60865077B3}" srcOrd="0" destOrd="0" presId="urn:microsoft.com/office/officeart/2005/8/layout/vList2"/>
    <dgm:cxn modelId="{C4A9D220-3FE5-4A9D-95E0-8DB5407064DE}" srcId="{981E30FE-B6DF-436B-BB37-6464848D1F72}" destId="{319D0D7B-3D3D-43E0-91F2-D3B98BADFDBB}" srcOrd="1" destOrd="0" parTransId="{AE21CCBA-216E-4E9C-B454-0FF48E30E9DF}" sibTransId="{1DC4472B-DF11-49A5-A1D9-B1BF1E58B161}"/>
    <dgm:cxn modelId="{3C6A802C-5183-40A1-8FD2-57DC580E29CB}" srcId="{6AD91231-E526-44DA-AA90-97079CB78487}" destId="{981E30FE-B6DF-436B-BB37-6464848D1F72}" srcOrd="1" destOrd="0" parTransId="{C54AE2B6-D7ED-4165-BB8A-488E9FF29D23}" sibTransId="{526426C8-7BF1-44CE-897F-F2B584860FA0}"/>
    <dgm:cxn modelId="{20FFE33F-7905-4D58-9F8C-D351664BD139}" srcId="{981E30FE-B6DF-436B-BB37-6464848D1F72}" destId="{FB4ABEA9-F50C-4C1C-BFC9-905A58BE0F4C}" srcOrd="2" destOrd="0" parTransId="{3A279136-E8AC-4527-8B13-46D9B08A8ABE}" sibTransId="{BF335F8F-335A-4875-A3C5-6D09EBDE4577}"/>
    <dgm:cxn modelId="{77D0DF5B-E47D-4DBB-94F5-36E534B95674}" type="presOf" srcId="{6AD91231-E526-44DA-AA90-97079CB78487}" destId="{06460075-228C-43DF-ADD6-82A99593E7CF}" srcOrd="0" destOrd="0" presId="urn:microsoft.com/office/officeart/2005/8/layout/vList2"/>
    <dgm:cxn modelId="{1B3A9676-70EA-462D-891B-571F400D2811}" srcId="{981E30FE-B6DF-436B-BB37-6464848D1F72}" destId="{8198490E-DEC1-4A9C-B0C3-BD11AD6D1DE0}" srcOrd="0" destOrd="0" parTransId="{B02F4FF3-08B2-4672-AE70-4B8315B9F46B}" sibTransId="{B1A3914D-B8ED-4119-B7A4-4ABE4578C50D}"/>
    <dgm:cxn modelId="{3E06588D-38F6-45B5-AB73-1A853915A90D}" srcId="{6AD91231-E526-44DA-AA90-97079CB78487}" destId="{85105B30-6EB3-4C84-B848-3C783A735F34}" srcOrd="0" destOrd="0" parTransId="{07B6CEC5-6109-4082-A5EC-596AADB42A29}" sibTransId="{8D6EA4BD-2D1B-44EB-B806-DE95CEDEB09E}"/>
    <dgm:cxn modelId="{A6B3A393-59A1-4DD7-BBFB-BE46F0E88A78}" type="presOf" srcId="{0334C817-A154-4638-9E4A-31F744174BE1}" destId="{8BD407A0-52C8-4E3F-A139-20EAD34A2C75}" srcOrd="0" destOrd="0" presId="urn:microsoft.com/office/officeart/2005/8/layout/vList2"/>
    <dgm:cxn modelId="{46290898-8C8D-481A-8D91-DF8BBEA1B116}" type="presOf" srcId="{319D0D7B-3D3D-43E0-91F2-D3B98BADFDBB}" destId="{CCFD0BE7-71C8-4621-87C9-6A741C799C4E}" srcOrd="0" destOrd="1" presId="urn:microsoft.com/office/officeart/2005/8/layout/vList2"/>
    <dgm:cxn modelId="{74EB059C-9182-47E3-8C06-B049F512B63C}" srcId="{6AD91231-E526-44DA-AA90-97079CB78487}" destId="{0334C817-A154-4638-9E4A-31F744174BE1}" srcOrd="2" destOrd="0" parTransId="{A785BB27-55EF-4104-9C95-741C6B089009}" sibTransId="{E8CE6248-1A38-4D54-857E-DEBC013C8A24}"/>
    <dgm:cxn modelId="{F336A0D6-A738-488C-A1D9-8B09149A5577}" type="presOf" srcId="{8198490E-DEC1-4A9C-B0C3-BD11AD6D1DE0}" destId="{CCFD0BE7-71C8-4621-87C9-6A741C799C4E}" srcOrd="0" destOrd="0" presId="urn:microsoft.com/office/officeart/2005/8/layout/vList2"/>
    <dgm:cxn modelId="{D001A6EC-AFE1-47AF-91B6-B4D1194A1F44}" type="presOf" srcId="{FB4ABEA9-F50C-4C1C-BFC9-905A58BE0F4C}" destId="{CCFD0BE7-71C8-4621-87C9-6A741C799C4E}" srcOrd="0" destOrd="2" presId="urn:microsoft.com/office/officeart/2005/8/layout/vList2"/>
    <dgm:cxn modelId="{3FF45EFB-B79C-4C66-8852-463CA8DAA975}" type="presOf" srcId="{85105B30-6EB3-4C84-B848-3C783A735F34}" destId="{AA8B132D-A4E5-4C07-8F43-36AC94F0F1B6}" srcOrd="0" destOrd="0" presId="urn:microsoft.com/office/officeart/2005/8/layout/vList2"/>
    <dgm:cxn modelId="{F41336B3-C7C7-4A0F-B50A-B89E25742F7B}" type="presParOf" srcId="{06460075-228C-43DF-ADD6-82A99593E7CF}" destId="{AA8B132D-A4E5-4C07-8F43-36AC94F0F1B6}" srcOrd="0" destOrd="0" presId="urn:microsoft.com/office/officeart/2005/8/layout/vList2"/>
    <dgm:cxn modelId="{3E66CBE3-C4AC-42F8-AE01-50E8FC318230}" type="presParOf" srcId="{06460075-228C-43DF-ADD6-82A99593E7CF}" destId="{D7E84392-081C-49FC-9228-9459C61F536D}" srcOrd="1" destOrd="0" presId="urn:microsoft.com/office/officeart/2005/8/layout/vList2"/>
    <dgm:cxn modelId="{3DA0C8D0-D77D-4B47-A7E1-E7E1D70CDD64}" type="presParOf" srcId="{06460075-228C-43DF-ADD6-82A99593E7CF}" destId="{10E898FD-2F5E-469B-8586-2C60865077B3}" srcOrd="2" destOrd="0" presId="urn:microsoft.com/office/officeart/2005/8/layout/vList2"/>
    <dgm:cxn modelId="{DA7E69DC-E6AF-4FFD-912B-2D081BEA55BC}" type="presParOf" srcId="{06460075-228C-43DF-ADD6-82A99593E7CF}" destId="{CCFD0BE7-71C8-4621-87C9-6A741C799C4E}" srcOrd="3" destOrd="0" presId="urn:microsoft.com/office/officeart/2005/8/layout/vList2"/>
    <dgm:cxn modelId="{C27DEDE4-F35C-43DF-A8E0-F3C0F20B7697}" type="presParOf" srcId="{06460075-228C-43DF-ADD6-82A99593E7CF}" destId="{8BD407A0-52C8-4E3F-A139-20EAD34A2C75}" srcOrd="4"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9753FADE-5011-4D5B-8012-0F57327C7B8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F486DBA4-5839-4A9A-B737-EBCB097E27D4}">
      <dgm:prSet custT="1"/>
      <dgm:spPr>
        <a:solidFill>
          <a:srgbClr val="FFC000"/>
        </a:solidFill>
      </dgm:spPr>
      <dgm:t>
        <a:bodyPr/>
        <a:lstStyle/>
        <a:p>
          <a:pPr algn="just"/>
          <a:r>
            <a:rPr lang="it-IT" sz="2400" b="1" i="0" baseline="0" dirty="0">
              <a:solidFill>
                <a:schemeClr val="tx1"/>
              </a:solidFill>
              <a:latin typeface="Arial Nova Cond Light" panose="020B0306020202020204" pitchFamily="34" charset="0"/>
            </a:rPr>
            <a:t>Il richiedente deve presentare la domanda esclusivamente per via telematica, utilizzando la modulistica disponibile sul portale </a:t>
          </a:r>
          <a:r>
            <a:rPr lang="it-IT" sz="2400" b="1" i="1" baseline="0" dirty="0">
              <a:solidFill>
                <a:schemeClr val="tx1"/>
              </a:solidFill>
              <a:latin typeface="Arial Nova Cond Light" panose="020B0306020202020204" pitchFamily="34" charset="0"/>
            </a:rPr>
            <a:t>strumenti ISMEA</a:t>
          </a:r>
          <a:r>
            <a:rPr lang="it-IT" sz="2400" b="1" i="0" baseline="0" dirty="0">
              <a:solidFill>
                <a:schemeClr val="tx1"/>
              </a:solidFill>
              <a:latin typeface="Arial Nova Cond Light" panose="020B0306020202020204" pitchFamily="34" charset="0"/>
            </a:rPr>
            <a:t>. L’Utente, per presentare la domanda deve:</a:t>
          </a:r>
          <a:endParaRPr lang="it-IT" sz="2400" b="1" dirty="0">
            <a:solidFill>
              <a:schemeClr val="tx1"/>
            </a:solidFill>
            <a:latin typeface="Arial Nova Cond Light" panose="020B0306020202020204" pitchFamily="34" charset="0"/>
          </a:endParaRPr>
        </a:p>
      </dgm:t>
    </dgm:pt>
    <dgm:pt modelId="{2EDA6C8C-CC7A-460E-A82F-7D0DBC264FEC}" type="parTrans" cxnId="{43971413-9E94-4242-B377-0BEBB220B6ED}">
      <dgm:prSet/>
      <dgm:spPr/>
      <dgm:t>
        <a:bodyPr/>
        <a:lstStyle/>
        <a:p>
          <a:endParaRPr lang="it-IT"/>
        </a:p>
      </dgm:t>
    </dgm:pt>
    <dgm:pt modelId="{D8D96B3F-3504-43BF-8372-601B3D0558C0}" type="sibTrans" cxnId="{43971413-9E94-4242-B377-0BEBB220B6ED}">
      <dgm:prSet/>
      <dgm:spPr/>
      <dgm:t>
        <a:bodyPr/>
        <a:lstStyle/>
        <a:p>
          <a:endParaRPr lang="it-IT"/>
        </a:p>
      </dgm:t>
    </dgm:pt>
    <dgm:pt modelId="{4DCBDE9B-A1D8-4C32-8FBF-9689CA6449E3}">
      <dgm:prSet custT="1"/>
      <dgm:spPr/>
      <dgm:t>
        <a:bodyPr/>
        <a:lstStyle/>
        <a:p>
          <a:r>
            <a:rPr lang="it-IT" sz="2000" b="0" i="0" baseline="0" dirty="0">
              <a:latin typeface="Arial Nova Cond Light" panose="020B0306020202020204" pitchFamily="34" charset="0"/>
            </a:rPr>
            <a:t>accreditarsi al portale dedicato ISMEA,</a:t>
          </a:r>
          <a:endParaRPr lang="it-IT" sz="2000" dirty="0">
            <a:latin typeface="Arial Nova Cond Light" panose="020B0306020202020204" pitchFamily="34" charset="0"/>
          </a:endParaRPr>
        </a:p>
      </dgm:t>
    </dgm:pt>
    <dgm:pt modelId="{744A3BD9-4EEF-4FBF-96D3-2C9E00F83237}" type="parTrans" cxnId="{E7F35401-1AFB-40BD-ABFB-A48CD6172A40}">
      <dgm:prSet/>
      <dgm:spPr/>
      <dgm:t>
        <a:bodyPr/>
        <a:lstStyle/>
        <a:p>
          <a:endParaRPr lang="it-IT"/>
        </a:p>
      </dgm:t>
    </dgm:pt>
    <dgm:pt modelId="{AED2D2D9-4973-4606-84ED-5873FD368361}" type="sibTrans" cxnId="{E7F35401-1AFB-40BD-ABFB-A48CD6172A40}">
      <dgm:prSet/>
      <dgm:spPr/>
      <dgm:t>
        <a:bodyPr/>
        <a:lstStyle/>
        <a:p>
          <a:endParaRPr lang="it-IT"/>
        </a:p>
      </dgm:t>
    </dgm:pt>
    <dgm:pt modelId="{BF0ED29C-2883-43F1-A3EF-D6B7192869AE}">
      <dgm:prSet custT="1"/>
      <dgm:spPr/>
      <dgm:t>
        <a:bodyPr/>
        <a:lstStyle/>
        <a:p>
          <a:r>
            <a:rPr lang="it-IT" sz="2000" b="0" i="0" baseline="0" dirty="0">
              <a:latin typeface="Arial Nova Cond Light" panose="020B0306020202020204" pitchFamily="34" charset="0"/>
            </a:rPr>
            <a:t>convalidare la domanda durante il periodo di presentazione.</a:t>
          </a:r>
          <a:endParaRPr lang="it-IT" sz="2000" dirty="0">
            <a:latin typeface="Arial Nova Cond Light" panose="020B0306020202020204" pitchFamily="34" charset="0"/>
          </a:endParaRPr>
        </a:p>
      </dgm:t>
    </dgm:pt>
    <dgm:pt modelId="{1AE9BB87-3397-4481-B3BA-D987FF5EBF97}" type="parTrans" cxnId="{F1122D18-BC35-4402-A7CE-3717F6C732B2}">
      <dgm:prSet/>
      <dgm:spPr/>
      <dgm:t>
        <a:bodyPr/>
        <a:lstStyle/>
        <a:p>
          <a:endParaRPr lang="it-IT"/>
        </a:p>
      </dgm:t>
    </dgm:pt>
    <dgm:pt modelId="{E780F910-5001-4019-A44A-F46461FF0D0A}" type="sibTrans" cxnId="{F1122D18-BC35-4402-A7CE-3717F6C732B2}">
      <dgm:prSet/>
      <dgm:spPr/>
      <dgm:t>
        <a:bodyPr/>
        <a:lstStyle/>
        <a:p>
          <a:endParaRPr lang="it-IT"/>
        </a:p>
      </dgm:t>
    </dgm:pt>
    <dgm:pt modelId="{899051F3-C7A1-426B-8160-82280E6461A5}" type="pres">
      <dgm:prSet presAssocID="{9753FADE-5011-4D5B-8012-0F57327C7B8A}" presName="linear" presStyleCnt="0">
        <dgm:presLayoutVars>
          <dgm:animLvl val="lvl"/>
          <dgm:resizeHandles val="exact"/>
        </dgm:presLayoutVars>
      </dgm:prSet>
      <dgm:spPr/>
    </dgm:pt>
    <dgm:pt modelId="{FE7F6217-E8F7-43C6-8AD2-813B399D6757}" type="pres">
      <dgm:prSet presAssocID="{F486DBA4-5839-4A9A-B737-EBCB097E27D4}" presName="parentText" presStyleLbl="node1" presStyleIdx="0" presStyleCnt="1" custLinFactNeighborX="92" custLinFactNeighborY="-5097">
        <dgm:presLayoutVars>
          <dgm:chMax val="0"/>
          <dgm:bulletEnabled val="1"/>
        </dgm:presLayoutVars>
      </dgm:prSet>
      <dgm:spPr/>
    </dgm:pt>
    <dgm:pt modelId="{C6DA27B3-E3CD-40F6-BA65-95DE32D7F274}" type="pres">
      <dgm:prSet presAssocID="{F486DBA4-5839-4A9A-B737-EBCB097E27D4}" presName="childText" presStyleLbl="revTx" presStyleIdx="0" presStyleCnt="1">
        <dgm:presLayoutVars>
          <dgm:bulletEnabled val="1"/>
        </dgm:presLayoutVars>
      </dgm:prSet>
      <dgm:spPr/>
    </dgm:pt>
  </dgm:ptLst>
  <dgm:cxnLst>
    <dgm:cxn modelId="{E7F35401-1AFB-40BD-ABFB-A48CD6172A40}" srcId="{F486DBA4-5839-4A9A-B737-EBCB097E27D4}" destId="{4DCBDE9B-A1D8-4C32-8FBF-9689CA6449E3}" srcOrd="0" destOrd="0" parTransId="{744A3BD9-4EEF-4FBF-96D3-2C9E00F83237}" sibTransId="{AED2D2D9-4973-4606-84ED-5873FD368361}"/>
    <dgm:cxn modelId="{F3B1FE08-E806-4AFD-948A-24A2C5DE0A06}" type="presOf" srcId="{4DCBDE9B-A1D8-4C32-8FBF-9689CA6449E3}" destId="{C6DA27B3-E3CD-40F6-BA65-95DE32D7F274}" srcOrd="0" destOrd="0" presId="urn:microsoft.com/office/officeart/2005/8/layout/vList2"/>
    <dgm:cxn modelId="{43971413-9E94-4242-B377-0BEBB220B6ED}" srcId="{9753FADE-5011-4D5B-8012-0F57327C7B8A}" destId="{F486DBA4-5839-4A9A-B737-EBCB097E27D4}" srcOrd="0" destOrd="0" parTransId="{2EDA6C8C-CC7A-460E-A82F-7D0DBC264FEC}" sibTransId="{D8D96B3F-3504-43BF-8372-601B3D0558C0}"/>
    <dgm:cxn modelId="{F1122D18-BC35-4402-A7CE-3717F6C732B2}" srcId="{F486DBA4-5839-4A9A-B737-EBCB097E27D4}" destId="{BF0ED29C-2883-43F1-A3EF-D6B7192869AE}" srcOrd="1" destOrd="0" parTransId="{1AE9BB87-3397-4481-B3BA-D987FF5EBF97}" sibTransId="{E780F910-5001-4019-A44A-F46461FF0D0A}"/>
    <dgm:cxn modelId="{35E6C443-1905-4881-8F55-A29C7B08C777}" type="presOf" srcId="{9753FADE-5011-4D5B-8012-0F57327C7B8A}" destId="{899051F3-C7A1-426B-8160-82280E6461A5}" srcOrd="0" destOrd="0" presId="urn:microsoft.com/office/officeart/2005/8/layout/vList2"/>
    <dgm:cxn modelId="{A7921467-6874-497A-8F4C-58476B83B243}" type="presOf" srcId="{BF0ED29C-2883-43F1-A3EF-D6B7192869AE}" destId="{C6DA27B3-E3CD-40F6-BA65-95DE32D7F274}" srcOrd="0" destOrd="1" presId="urn:microsoft.com/office/officeart/2005/8/layout/vList2"/>
    <dgm:cxn modelId="{CC56B2BA-FA22-487F-86C2-E13B6C198C1B}" type="presOf" srcId="{F486DBA4-5839-4A9A-B737-EBCB097E27D4}" destId="{FE7F6217-E8F7-43C6-8AD2-813B399D6757}" srcOrd="0" destOrd="0" presId="urn:microsoft.com/office/officeart/2005/8/layout/vList2"/>
    <dgm:cxn modelId="{B0404FF0-F8D5-4589-AB56-FE7E03E532EB}" type="presParOf" srcId="{899051F3-C7A1-426B-8160-82280E6461A5}" destId="{FE7F6217-E8F7-43C6-8AD2-813B399D6757}" srcOrd="0" destOrd="0" presId="urn:microsoft.com/office/officeart/2005/8/layout/vList2"/>
    <dgm:cxn modelId="{A0C959FA-659E-4807-9F51-A5E50B8538BB}" type="presParOf" srcId="{899051F3-C7A1-426B-8160-82280E6461A5}" destId="{C6DA27B3-E3CD-40F6-BA65-95DE32D7F27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506EECB0-869A-614C-A0B6-2E128CFD52CB}" type="doc">
      <dgm:prSet loTypeId="urn:microsoft.com/office/officeart/2005/8/layout/hProcess9" loCatId="list" qsTypeId="urn:microsoft.com/office/officeart/2005/8/quickstyle/simple1" qsCatId="simple" csTypeId="urn:microsoft.com/office/officeart/2005/8/colors/accent1_2" csCatId="accent1" phldr="1"/>
      <dgm:spPr/>
    </dgm:pt>
    <dgm:pt modelId="{F6FEA715-BEE5-BF4C-857F-D75A0A4B6C1E}">
      <dgm:prSet phldrT="[Testo]" custT="1"/>
      <dgm:sp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dgm:spPr>
      <dgm:t>
        <a:bodyPr/>
        <a:lstStyle/>
        <a:p>
          <a:r>
            <a:rPr lang="it-IT" sz="1900" b="1" dirty="0">
              <a:solidFill>
                <a:schemeClr val="tx1"/>
              </a:solidFill>
              <a:latin typeface="Arial Nova Cond Light" panose="020B0306020202020204" pitchFamily="34" charset="0"/>
            </a:rPr>
            <a:t>Acquisizione</a:t>
          </a:r>
          <a:r>
            <a:rPr lang="it-IT" sz="1900" dirty="0">
              <a:solidFill>
                <a:schemeClr val="tx1"/>
              </a:solidFill>
              <a:latin typeface="Arial Nova Cond Light" panose="020B0306020202020204" pitchFamily="34" charset="0"/>
            </a:rPr>
            <a:t> della domanda</a:t>
          </a:r>
        </a:p>
      </dgm:t>
    </dgm:pt>
    <dgm:pt modelId="{8595F6EF-A898-A341-978B-91571F542E71}" type="parTrans" cxnId="{82B9FD3B-DB9C-6344-8EBB-2E5CCDA73C10}">
      <dgm:prSet/>
      <dgm:spPr/>
      <dgm:t>
        <a:bodyPr/>
        <a:lstStyle/>
        <a:p>
          <a:endParaRPr lang="it-IT"/>
        </a:p>
      </dgm:t>
    </dgm:pt>
    <dgm:pt modelId="{4EF37BA1-5226-0141-B131-9173A53BB583}" type="sibTrans" cxnId="{82B9FD3B-DB9C-6344-8EBB-2E5CCDA73C10}">
      <dgm:prSet/>
      <dgm:spPr/>
      <dgm:t>
        <a:bodyPr/>
        <a:lstStyle/>
        <a:p>
          <a:endParaRPr lang="it-IT"/>
        </a:p>
      </dgm:t>
    </dgm:pt>
    <dgm:pt modelId="{C1182CA2-803D-5B4D-A3AC-633CE32852AD}">
      <dgm:prSet phldrT="[Testo]" custT="1"/>
      <dgm:spPr>
        <a:gradFill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dgm:spPr>
      <dgm:t>
        <a:bodyPr/>
        <a:lstStyle/>
        <a:p>
          <a:pPr algn="ctr"/>
          <a:endParaRPr lang="it-IT" sz="1900" dirty="0">
            <a:solidFill>
              <a:schemeClr val="tx1"/>
            </a:solidFill>
            <a:latin typeface="Arial Nova Cond Light" panose="020B0306020202020204" pitchFamily="34" charset="0"/>
          </a:endParaRPr>
        </a:p>
        <a:p>
          <a:pPr algn="ctr"/>
          <a:r>
            <a:rPr lang="it-IT" sz="1900" b="1" dirty="0">
              <a:solidFill>
                <a:schemeClr val="tx1"/>
              </a:solidFill>
              <a:latin typeface="Arial Nova Cond Light" panose="020B0306020202020204" pitchFamily="34" charset="0"/>
            </a:rPr>
            <a:t>Istruttoria</a:t>
          </a:r>
        </a:p>
      </dgm:t>
    </dgm:pt>
    <dgm:pt modelId="{84BB8C29-8FF8-8D40-A157-5C401BB7BAF4}" type="parTrans" cxnId="{9819BEEA-27C7-6D4E-A718-A3FCA8BB39D5}">
      <dgm:prSet/>
      <dgm:spPr/>
      <dgm:t>
        <a:bodyPr/>
        <a:lstStyle/>
        <a:p>
          <a:endParaRPr lang="it-IT"/>
        </a:p>
      </dgm:t>
    </dgm:pt>
    <dgm:pt modelId="{1024D586-EFD6-E04A-A5A5-42DA198465D3}" type="sibTrans" cxnId="{9819BEEA-27C7-6D4E-A718-A3FCA8BB39D5}">
      <dgm:prSet/>
      <dgm:spPr/>
      <dgm:t>
        <a:bodyPr/>
        <a:lstStyle/>
        <a:p>
          <a:endParaRPr lang="it-IT"/>
        </a:p>
      </dgm:t>
    </dgm:pt>
    <dgm:pt modelId="{BEAFACF3-A3AA-FB4D-BA7B-5B9F17DCC21C}">
      <dgm:prSet phldrT="[Testo]" custT="1"/>
      <dgm:spPr>
        <a:gradFill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dgm:spPr>
      <dgm:t>
        <a:bodyPr/>
        <a:lstStyle/>
        <a:p>
          <a:r>
            <a:rPr lang="it-IT" sz="1900" dirty="0">
              <a:solidFill>
                <a:schemeClr val="tx1"/>
              </a:solidFill>
              <a:latin typeface="Arial Nova Cond Light" panose="020B0306020202020204" pitchFamily="34" charset="0"/>
            </a:rPr>
            <a:t>Istruttoria legale e </a:t>
          </a:r>
          <a:r>
            <a:rPr lang="it-IT" sz="1900" b="1" dirty="0">
              <a:solidFill>
                <a:schemeClr val="tx1"/>
              </a:solidFill>
              <a:latin typeface="Arial Nova Cond Light" panose="020B0306020202020204" pitchFamily="34" charset="0"/>
            </a:rPr>
            <a:t>stipula</a:t>
          </a:r>
        </a:p>
      </dgm:t>
    </dgm:pt>
    <dgm:pt modelId="{8CA2BC5E-A03D-CC48-B092-F1C41CB8F558}" type="parTrans" cxnId="{F7459A2C-A07F-AC49-BB1A-EF90FB381717}">
      <dgm:prSet/>
      <dgm:spPr/>
      <dgm:t>
        <a:bodyPr/>
        <a:lstStyle/>
        <a:p>
          <a:endParaRPr lang="it-IT"/>
        </a:p>
      </dgm:t>
    </dgm:pt>
    <dgm:pt modelId="{3AE262BE-D4A1-4C4F-A0B9-1CCDDB42872E}" type="sibTrans" cxnId="{F7459A2C-A07F-AC49-BB1A-EF90FB381717}">
      <dgm:prSet/>
      <dgm:spPr/>
      <dgm:t>
        <a:bodyPr/>
        <a:lstStyle/>
        <a:p>
          <a:endParaRPr lang="it-IT"/>
        </a:p>
      </dgm:t>
    </dgm:pt>
    <dgm:pt modelId="{4CCC47AC-07D1-B746-A22B-A76EAE6B79E9}">
      <dgm:prSet phldrT="[Testo]" custT="1"/>
      <dgm:spPr>
        <a:gradFill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dgm:spPr>
      <dgm:t>
        <a:bodyPr/>
        <a:lstStyle/>
        <a:p>
          <a:r>
            <a:rPr lang="it-IT" sz="1900" b="1" dirty="0">
              <a:solidFill>
                <a:schemeClr val="tx1"/>
              </a:solidFill>
              <a:latin typeface="Arial Nova Cond Light" panose="020B0306020202020204" pitchFamily="34" charset="0"/>
            </a:rPr>
            <a:t>Determinazione</a:t>
          </a:r>
          <a:r>
            <a:rPr lang="it-IT" sz="1900" dirty="0">
              <a:solidFill>
                <a:schemeClr val="tx1"/>
              </a:solidFill>
              <a:latin typeface="Arial Nova Cond Light" panose="020B0306020202020204" pitchFamily="34" charset="0"/>
            </a:rPr>
            <a:t> di concessione del finanziamento e di aiuto (se con PPI)</a:t>
          </a:r>
        </a:p>
      </dgm:t>
    </dgm:pt>
    <dgm:pt modelId="{14A72F7E-0C0E-874C-9CF7-62CC264C2B95}" type="parTrans" cxnId="{C3CD0B63-B179-514F-ABB9-E4C6747FA5BD}">
      <dgm:prSet/>
      <dgm:spPr/>
      <dgm:t>
        <a:bodyPr/>
        <a:lstStyle/>
        <a:p>
          <a:endParaRPr lang="it-IT"/>
        </a:p>
      </dgm:t>
    </dgm:pt>
    <dgm:pt modelId="{05AFB836-F8DE-6A49-B525-37E5A64779B8}" type="sibTrans" cxnId="{C3CD0B63-B179-514F-ABB9-E4C6747FA5BD}">
      <dgm:prSet/>
      <dgm:spPr/>
      <dgm:t>
        <a:bodyPr/>
        <a:lstStyle/>
        <a:p>
          <a:endParaRPr lang="it-IT"/>
        </a:p>
      </dgm:t>
    </dgm:pt>
    <dgm:pt modelId="{42A93566-18C7-8A49-A2E9-906B2B035FCE}">
      <dgm:prSet phldrT="[Testo]" custT="1"/>
      <dgm:spPr>
        <a:gradFill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dgm:spPr>
      <dgm:t>
        <a:bodyPr/>
        <a:lstStyle/>
        <a:p>
          <a:r>
            <a:rPr lang="it-IT" sz="1900" b="1" dirty="0">
              <a:solidFill>
                <a:schemeClr val="tx1"/>
              </a:solidFill>
              <a:latin typeface="Arial Nova Cond Light" panose="020B0306020202020204" pitchFamily="34" charset="0"/>
            </a:rPr>
            <a:t>Monitoraggio</a:t>
          </a:r>
          <a:r>
            <a:rPr lang="it-IT" sz="1900" dirty="0">
              <a:solidFill>
                <a:schemeClr val="tx1"/>
              </a:solidFill>
              <a:latin typeface="Arial Nova Cond Light" panose="020B0306020202020204" pitchFamily="34" charset="0"/>
            </a:rPr>
            <a:t> (se con PPI, verifica realizzazione del piano aziendale)</a:t>
          </a:r>
        </a:p>
      </dgm:t>
    </dgm:pt>
    <dgm:pt modelId="{560FB9A4-4AEF-794D-A541-E84DD2584F3B}" type="parTrans" cxnId="{AC191DE2-146E-E741-B2B6-5143F2938B14}">
      <dgm:prSet/>
      <dgm:spPr/>
      <dgm:t>
        <a:bodyPr/>
        <a:lstStyle/>
        <a:p>
          <a:endParaRPr lang="it-IT"/>
        </a:p>
      </dgm:t>
    </dgm:pt>
    <dgm:pt modelId="{78220FDA-B65F-7040-B713-2CD7250C4AA6}" type="sibTrans" cxnId="{AC191DE2-146E-E741-B2B6-5143F2938B14}">
      <dgm:prSet/>
      <dgm:spPr/>
      <dgm:t>
        <a:bodyPr/>
        <a:lstStyle/>
        <a:p>
          <a:endParaRPr lang="it-IT"/>
        </a:p>
      </dgm:t>
    </dgm:pt>
    <dgm:pt modelId="{83B40E35-42FA-A34F-A7A6-D716EC575D80}">
      <dgm:prSet phldrT="[Testo]" custT="1"/>
      <dgm:spPr>
        <a:gradFill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dgm:spPr>
      <dgm:t>
        <a:bodyPr/>
        <a:lstStyle/>
        <a:p>
          <a:pPr algn="ctr"/>
          <a:r>
            <a:rPr lang="it-IT" sz="1900" dirty="0">
              <a:solidFill>
                <a:schemeClr val="tx1"/>
              </a:solidFill>
              <a:latin typeface="Arial Nova Cond Light" panose="020B0306020202020204" pitchFamily="34" charset="0"/>
            </a:rPr>
            <a:t>Sopralluogo</a:t>
          </a:r>
        </a:p>
      </dgm:t>
    </dgm:pt>
    <dgm:pt modelId="{83673041-DA50-834A-B447-3D82DAF4C17A}" type="parTrans" cxnId="{D6EC3C41-E8B4-C84C-B1D8-AE21FC8F98B4}">
      <dgm:prSet/>
      <dgm:spPr/>
      <dgm:t>
        <a:bodyPr/>
        <a:lstStyle/>
        <a:p>
          <a:endParaRPr lang="it-IT"/>
        </a:p>
      </dgm:t>
    </dgm:pt>
    <dgm:pt modelId="{10E23EE0-5E6F-6946-B471-C31DB3659F3B}" type="sibTrans" cxnId="{D6EC3C41-E8B4-C84C-B1D8-AE21FC8F98B4}">
      <dgm:prSet/>
      <dgm:spPr/>
      <dgm:t>
        <a:bodyPr/>
        <a:lstStyle/>
        <a:p>
          <a:endParaRPr lang="it-IT"/>
        </a:p>
      </dgm:t>
    </dgm:pt>
    <dgm:pt modelId="{4BCC98CC-FD0F-AB4B-BFBE-476E0E4E3C5E}">
      <dgm:prSet phldrT="[Testo]" custT="1"/>
      <dgm:spPr>
        <a:gradFill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dgm:spPr>
      <dgm:t>
        <a:bodyPr/>
        <a:lstStyle/>
        <a:p>
          <a:pPr algn="ctr"/>
          <a:r>
            <a:rPr lang="it-IT" sz="1900" dirty="0">
              <a:solidFill>
                <a:schemeClr val="tx1"/>
              </a:solidFill>
              <a:latin typeface="Arial Nova Cond Light" panose="020B0306020202020204" pitchFamily="34" charset="0"/>
            </a:rPr>
            <a:t>Parere regionale</a:t>
          </a:r>
        </a:p>
      </dgm:t>
    </dgm:pt>
    <dgm:pt modelId="{13DB19DD-435C-9344-B149-3DAC40FCC5A0}" type="parTrans" cxnId="{E6E490C4-84F0-1341-A5C1-608315020404}">
      <dgm:prSet/>
      <dgm:spPr/>
      <dgm:t>
        <a:bodyPr/>
        <a:lstStyle/>
        <a:p>
          <a:endParaRPr lang="it-IT"/>
        </a:p>
      </dgm:t>
    </dgm:pt>
    <dgm:pt modelId="{5061A9EF-3453-D940-B099-1E122CCA11DE}" type="sibTrans" cxnId="{E6E490C4-84F0-1341-A5C1-608315020404}">
      <dgm:prSet/>
      <dgm:spPr/>
      <dgm:t>
        <a:bodyPr/>
        <a:lstStyle/>
        <a:p>
          <a:endParaRPr lang="it-IT"/>
        </a:p>
      </dgm:t>
    </dgm:pt>
    <dgm:pt modelId="{83FC38B1-5C83-174D-9F7B-C9313B2B98B5}">
      <dgm:prSet phldrT="[Testo]" custT="1"/>
      <dgm:spPr>
        <a:gradFill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dgm:spPr>
      <dgm:t>
        <a:bodyPr/>
        <a:lstStyle/>
        <a:p>
          <a:r>
            <a:rPr lang="it-IT" sz="1900" b="1" dirty="0">
              <a:solidFill>
                <a:schemeClr val="tx1"/>
              </a:solidFill>
              <a:latin typeface="Arial Nova Cond Light" panose="020B0306020202020204" pitchFamily="34" charset="0"/>
            </a:rPr>
            <a:t>Avvio</a:t>
          </a:r>
          <a:r>
            <a:rPr lang="it-IT" sz="1900" dirty="0">
              <a:solidFill>
                <a:schemeClr val="tx1"/>
              </a:solidFill>
              <a:latin typeface="Arial Nova Cond Light" panose="020B0306020202020204" pitchFamily="34" charset="0"/>
            </a:rPr>
            <a:t> </a:t>
          </a:r>
          <a:r>
            <a:rPr lang="it-IT" sz="1900" dirty="0" err="1">
              <a:solidFill>
                <a:schemeClr val="tx1"/>
              </a:solidFill>
              <a:latin typeface="Arial Nova Cond Light" panose="020B0306020202020204" pitchFamily="34" charset="0"/>
            </a:rPr>
            <a:t>pre</a:t>
          </a:r>
          <a:r>
            <a:rPr lang="it-IT" sz="1900" dirty="0">
              <a:solidFill>
                <a:schemeClr val="tx1"/>
              </a:solidFill>
              <a:latin typeface="Arial Nova Cond Light" panose="020B0306020202020204" pitchFamily="34" charset="0"/>
            </a:rPr>
            <a:t>/ammortamento</a:t>
          </a:r>
        </a:p>
      </dgm:t>
    </dgm:pt>
    <dgm:pt modelId="{901CD79D-B4BE-7C4D-A028-754CC4086099}" type="parTrans" cxnId="{43E11268-BB6D-A244-9F63-FE6C87BFD41E}">
      <dgm:prSet/>
      <dgm:spPr/>
      <dgm:t>
        <a:bodyPr/>
        <a:lstStyle/>
        <a:p>
          <a:endParaRPr lang="it-IT"/>
        </a:p>
      </dgm:t>
    </dgm:pt>
    <dgm:pt modelId="{AE8CD352-13BB-1248-AF99-D379E33F1A87}" type="sibTrans" cxnId="{43E11268-BB6D-A244-9F63-FE6C87BFD41E}">
      <dgm:prSet/>
      <dgm:spPr/>
      <dgm:t>
        <a:bodyPr/>
        <a:lstStyle/>
        <a:p>
          <a:endParaRPr lang="it-IT"/>
        </a:p>
      </dgm:t>
    </dgm:pt>
    <dgm:pt modelId="{2E613F82-A4BF-2541-A6C7-6B9BC969F2EA}" type="pres">
      <dgm:prSet presAssocID="{506EECB0-869A-614C-A0B6-2E128CFD52CB}" presName="CompostProcess" presStyleCnt="0">
        <dgm:presLayoutVars>
          <dgm:dir/>
          <dgm:resizeHandles val="exact"/>
        </dgm:presLayoutVars>
      </dgm:prSet>
      <dgm:spPr/>
    </dgm:pt>
    <dgm:pt modelId="{E242205C-23A9-3044-9922-9F5306221D32}" type="pres">
      <dgm:prSet presAssocID="{506EECB0-869A-614C-A0B6-2E128CFD52CB}" presName="arrow" presStyleLbl="bgShp" presStyleIdx="0" presStyleCnt="1"/>
      <dgm:spPr>
        <a:solidFill>
          <a:srgbClr val="FFC000"/>
        </a:solidFill>
      </dgm:spPr>
    </dgm:pt>
    <dgm:pt modelId="{3B14B5DF-6715-E540-B827-1577F1900520}" type="pres">
      <dgm:prSet presAssocID="{506EECB0-869A-614C-A0B6-2E128CFD52CB}" presName="linearProcess" presStyleCnt="0"/>
      <dgm:spPr/>
    </dgm:pt>
    <dgm:pt modelId="{00547D49-14C1-6A41-9CFB-DF48FB57089B}" type="pres">
      <dgm:prSet presAssocID="{F6FEA715-BEE5-BF4C-857F-D75A0A4B6C1E}" presName="textNode" presStyleLbl="node1" presStyleIdx="0" presStyleCnt="6">
        <dgm:presLayoutVars>
          <dgm:bulletEnabled val="1"/>
        </dgm:presLayoutVars>
      </dgm:prSet>
      <dgm:spPr/>
    </dgm:pt>
    <dgm:pt modelId="{51A4E24D-9CBF-E04C-B025-348211754A83}" type="pres">
      <dgm:prSet presAssocID="{4EF37BA1-5226-0141-B131-9173A53BB583}" presName="sibTrans" presStyleCnt="0"/>
      <dgm:spPr/>
    </dgm:pt>
    <dgm:pt modelId="{2F6A3436-8C0C-204C-B7D2-64B90ED1032E}" type="pres">
      <dgm:prSet presAssocID="{C1182CA2-803D-5B4D-A3AC-633CE32852AD}" presName="textNode" presStyleLbl="node1" presStyleIdx="1" presStyleCnt="6">
        <dgm:presLayoutVars>
          <dgm:bulletEnabled val="1"/>
        </dgm:presLayoutVars>
      </dgm:prSet>
      <dgm:spPr/>
    </dgm:pt>
    <dgm:pt modelId="{5D430FBB-5CFE-4344-9505-0842EDC0BE1D}" type="pres">
      <dgm:prSet presAssocID="{1024D586-EFD6-E04A-A5A5-42DA198465D3}" presName="sibTrans" presStyleCnt="0"/>
      <dgm:spPr/>
    </dgm:pt>
    <dgm:pt modelId="{18C58EDF-5368-CD46-91ED-0A7C6EC4CACE}" type="pres">
      <dgm:prSet presAssocID="{4CCC47AC-07D1-B746-A22B-A76EAE6B79E9}" presName="textNode" presStyleLbl="node1" presStyleIdx="2" presStyleCnt="6">
        <dgm:presLayoutVars>
          <dgm:bulletEnabled val="1"/>
        </dgm:presLayoutVars>
      </dgm:prSet>
      <dgm:spPr/>
    </dgm:pt>
    <dgm:pt modelId="{FCCF8386-A8F8-2C40-AB48-2B50BC603C45}" type="pres">
      <dgm:prSet presAssocID="{05AFB836-F8DE-6A49-B525-37E5A64779B8}" presName="sibTrans" presStyleCnt="0"/>
      <dgm:spPr/>
    </dgm:pt>
    <dgm:pt modelId="{CD33AE31-2B66-404A-9F51-1875DD90AC02}" type="pres">
      <dgm:prSet presAssocID="{BEAFACF3-A3AA-FB4D-BA7B-5B9F17DCC21C}" presName="textNode" presStyleLbl="node1" presStyleIdx="3" presStyleCnt="6">
        <dgm:presLayoutVars>
          <dgm:bulletEnabled val="1"/>
        </dgm:presLayoutVars>
      </dgm:prSet>
      <dgm:spPr/>
    </dgm:pt>
    <dgm:pt modelId="{09C83541-7D4A-FD4D-80E9-63E445DF5BE2}" type="pres">
      <dgm:prSet presAssocID="{3AE262BE-D4A1-4C4F-A0B9-1CCDDB42872E}" presName="sibTrans" presStyleCnt="0"/>
      <dgm:spPr/>
    </dgm:pt>
    <dgm:pt modelId="{41AB0C23-8976-2049-B86D-322AF7DCF31A}" type="pres">
      <dgm:prSet presAssocID="{83FC38B1-5C83-174D-9F7B-C9313B2B98B5}" presName="textNode" presStyleLbl="node1" presStyleIdx="4" presStyleCnt="6">
        <dgm:presLayoutVars>
          <dgm:bulletEnabled val="1"/>
        </dgm:presLayoutVars>
      </dgm:prSet>
      <dgm:spPr/>
    </dgm:pt>
    <dgm:pt modelId="{E0B3A6C7-565A-834D-9ACF-83AFD0A27F9F}" type="pres">
      <dgm:prSet presAssocID="{AE8CD352-13BB-1248-AF99-D379E33F1A87}" presName="sibTrans" presStyleCnt="0"/>
      <dgm:spPr/>
    </dgm:pt>
    <dgm:pt modelId="{73F90659-3E2A-A44F-BB49-AAB3CB8E37F8}" type="pres">
      <dgm:prSet presAssocID="{42A93566-18C7-8A49-A2E9-906B2B035FCE}" presName="textNode" presStyleLbl="node1" presStyleIdx="5" presStyleCnt="6">
        <dgm:presLayoutVars>
          <dgm:bulletEnabled val="1"/>
        </dgm:presLayoutVars>
      </dgm:prSet>
      <dgm:spPr/>
    </dgm:pt>
  </dgm:ptLst>
  <dgm:cxnLst>
    <dgm:cxn modelId="{5EA3FE24-FCB2-DF45-A21F-2BD237D9A101}" type="presOf" srcId="{F6FEA715-BEE5-BF4C-857F-D75A0A4B6C1E}" destId="{00547D49-14C1-6A41-9CFB-DF48FB57089B}" srcOrd="0" destOrd="0" presId="urn:microsoft.com/office/officeart/2005/8/layout/hProcess9"/>
    <dgm:cxn modelId="{F7459A2C-A07F-AC49-BB1A-EF90FB381717}" srcId="{506EECB0-869A-614C-A0B6-2E128CFD52CB}" destId="{BEAFACF3-A3AA-FB4D-BA7B-5B9F17DCC21C}" srcOrd="3" destOrd="0" parTransId="{8CA2BC5E-A03D-CC48-B092-F1C41CB8F558}" sibTransId="{3AE262BE-D4A1-4C4F-A0B9-1CCDDB42872E}"/>
    <dgm:cxn modelId="{34A80F2D-72DB-1043-918D-71B6FEC5D2ED}" type="presOf" srcId="{42A93566-18C7-8A49-A2E9-906B2B035FCE}" destId="{73F90659-3E2A-A44F-BB49-AAB3CB8E37F8}" srcOrd="0" destOrd="0" presId="urn:microsoft.com/office/officeart/2005/8/layout/hProcess9"/>
    <dgm:cxn modelId="{18037439-439E-854D-8314-2CB21F82B958}" type="presOf" srcId="{4BCC98CC-FD0F-AB4B-BFBE-476E0E4E3C5E}" destId="{2F6A3436-8C0C-204C-B7D2-64B90ED1032E}" srcOrd="0" destOrd="2" presId="urn:microsoft.com/office/officeart/2005/8/layout/hProcess9"/>
    <dgm:cxn modelId="{82B9FD3B-DB9C-6344-8EBB-2E5CCDA73C10}" srcId="{506EECB0-869A-614C-A0B6-2E128CFD52CB}" destId="{F6FEA715-BEE5-BF4C-857F-D75A0A4B6C1E}" srcOrd="0" destOrd="0" parTransId="{8595F6EF-A898-A341-978B-91571F542E71}" sibTransId="{4EF37BA1-5226-0141-B131-9173A53BB583}"/>
    <dgm:cxn modelId="{5333D03D-8850-9348-AAEC-84A999F8A88D}" type="presOf" srcId="{506EECB0-869A-614C-A0B6-2E128CFD52CB}" destId="{2E613F82-A4BF-2541-A6C7-6B9BC969F2EA}" srcOrd="0" destOrd="0" presId="urn:microsoft.com/office/officeart/2005/8/layout/hProcess9"/>
    <dgm:cxn modelId="{A4C9545B-D286-1B49-BBDB-DA3A21D135A0}" type="presOf" srcId="{83FC38B1-5C83-174D-9F7B-C9313B2B98B5}" destId="{41AB0C23-8976-2049-B86D-322AF7DCF31A}" srcOrd="0" destOrd="0" presId="urn:microsoft.com/office/officeart/2005/8/layout/hProcess9"/>
    <dgm:cxn modelId="{D6EC3C41-E8B4-C84C-B1D8-AE21FC8F98B4}" srcId="{C1182CA2-803D-5B4D-A3AC-633CE32852AD}" destId="{83B40E35-42FA-A34F-A7A6-D716EC575D80}" srcOrd="0" destOrd="0" parTransId="{83673041-DA50-834A-B447-3D82DAF4C17A}" sibTransId="{10E23EE0-5E6F-6946-B471-C31DB3659F3B}"/>
    <dgm:cxn modelId="{C3CD0B63-B179-514F-ABB9-E4C6747FA5BD}" srcId="{506EECB0-869A-614C-A0B6-2E128CFD52CB}" destId="{4CCC47AC-07D1-B746-A22B-A76EAE6B79E9}" srcOrd="2" destOrd="0" parTransId="{14A72F7E-0C0E-874C-9CF7-62CC264C2B95}" sibTransId="{05AFB836-F8DE-6A49-B525-37E5A64779B8}"/>
    <dgm:cxn modelId="{E8155F43-54EB-D841-BC8C-810DDE42D41F}" type="presOf" srcId="{83B40E35-42FA-A34F-A7A6-D716EC575D80}" destId="{2F6A3436-8C0C-204C-B7D2-64B90ED1032E}" srcOrd="0" destOrd="1" presId="urn:microsoft.com/office/officeart/2005/8/layout/hProcess9"/>
    <dgm:cxn modelId="{62FCF665-618E-D54B-A4D6-FBE098FA8C6B}" type="presOf" srcId="{4CCC47AC-07D1-B746-A22B-A76EAE6B79E9}" destId="{18C58EDF-5368-CD46-91ED-0A7C6EC4CACE}" srcOrd="0" destOrd="0" presId="urn:microsoft.com/office/officeart/2005/8/layout/hProcess9"/>
    <dgm:cxn modelId="{43E11268-BB6D-A244-9F63-FE6C87BFD41E}" srcId="{506EECB0-869A-614C-A0B6-2E128CFD52CB}" destId="{83FC38B1-5C83-174D-9F7B-C9313B2B98B5}" srcOrd="4" destOrd="0" parTransId="{901CD79D-B4BE-7C4D-A028-754CC4086099}" sibTransId="{AE8CD352-13BB-1248-AF99-D379E33F1A87}"/>
    <dgm:cxn modelId="{248C6379-52AF-4944-9D72-E4A7DDA48526}" type="presOf" srcId="{BEAFACF3-A3AA-FB4D-BA7B-5B9F17DCC21C}" destId="{CD33AE31-2B66-404A-9F51-1875DD90AC02}" srcOrd="0" destOrd="0" presId="urn:microsoft.com/office/officeart/2005/8/layout/hProcess9"/>
    <dgm:cxn modelId="{37C3B899-0344-9749-A95A-1EC31228687C}" type="presOf" srcId="{C1182CA2-803D-5B4D-A3AC-633CE32852AD}" destId="{2F6A3436-8C0C-204C-B7D2-64B90ED1032E}" srcOrd="0" destOrd="0" presId="urn:microsoft.com/office/officeart/2005/8/layout/hProcess9"/>
    <dgm:cxn modelId="{E6E490C4-84F0-1341-A5C1-608315020404}" srcId="{C1182CA2-803D-5B4D-A3AC-633CE32852AD}" destId="{4BCC98CC-FD0F-AB4B-BFBE-476E0E4E3C5E}" srcOrd="1" destOrd="0" parTransId="{13DB19DD-435C-9344-B149-3DAC40FCC5A0}" sibTransId="{5061A9EF-3453-D940-B099-1E122CCA11DE}"/>
    <dgm:cxn modelId="{AC191DE2-146E-E741-B2B6-5143F2938B14}" srcId="{506EECB0-869A-614C-A0B6-2E128CFD52CB}" destId="{42A93566-18C7-8A49-A2E9-906B2B035FCE}" srcOrd="5" destOrd="0" parTransId="{560FB9A4-4AEF-794D-A541-E84DD2584F3B}" sibTransId="{78220FDA-B65F-7040-B713-2CD7250C4AA6}"/>
    <dgm:cxn modelId="{9819BEEA-27C7-6D4E-A718-A3FCA8BB39D5}" srcId="{506EECB0-869A-614C-A0B6-2E128CFD52CB}" destId="{C1182CA2-803D-5B4D-A3AC-633CE32852AD}" srcOrd="1" destOrd="0" parTransId="{84BB8C29-8FF8-8D40-A157-5C401BB7BAF4}" sibTransId="{1024D586-EFD6-E04A-A5A5-42DA198465D3}"/>
    <dgm:cxn modelId="{2F28D319-C748-E647-9F92-CD5CE76BB527}" type="presParOf" srcId="{2E613F82-A4BF-2541-A6C7-6B9BC969F2EA}" destId="{E242205C-23A9-3044-9922-9F5306221D32}" srcOrd="0" destOrd="0" presId="urn:microsoft.com/office/officeart/2005/8/layout/hProcess9"/>
    <dgm:cxn modelId="{6DE0832F-B8A7-B64F-93E7-2D1C03A8D380}" type="presParOf" srcId="{2E613F82-A4BF-2541-A6C7-6B9BC969F2EA}" destId="{3B14B5DF-6715-E540-B827-1577F1900520}" srcOrd="1" destOrd="0" presId="urn:microsoft.com/office/officeart/2005/8/layout/hProcess9"/>
    <dgm:cxn modelId="{6A07D9EF-9320-F643-AC2A-5763B3BCB23C}" type="presParOf" srcId="{3B14B5DF-6715-E540-B827-1577F1900520}" destId="{00547D49-14C1-6A41-9CFB-DF48FB57089B}" srcOrd="0" destOrd="0" presId="urn:microsoft.com/office/officeart/2005/8/layout/hProcess9"/>
    <dgm:cxn modelId="{D31D637C-92A1-4943-AD19-D3A463550EB8}" type="presParOf" srcId="{3B14B5DF-6715-E540-B827-1577F1900520}" destId="{51A4E24D-9CBF-E04C-B025-348211754A83}" srcOrd="1" destOrd="0" presId="urn:microsoft.com/office/officeart/2005/8/layout/hProcess9"/>
    <dgm:cxn modelId="{BF5657A8-0BB3-7B48-8BEF-A334EDC02C8C}" type="presParOf" srcId="{3B14B5DF-6715-E540-B827-1577F1900520}" destId="{2F6A3436-8C0C-204C-B7D2-64B90ED1032E}" srcOrd="2" destOrd="0" presId="urn:microsoft.com/office/officeart/2005/8/layout/hProcess9"/>
    <dgm:cxn modelId="{B74C6D62-F1A9-DF42-B780-A8F212788C12}" type="presParOf" srcId="{3B14B5DF-6715-E540-B827-1577F1900520}" destId="{5D430FBB-5CFE-4344-9505-0842EDC0BE1D}" srcOrd="3" destOrd="0" presId="urn:microsoft.com/office/officeart/2005/8/layout/hProcess9"/>
    <dgm:cxn modelId="{366B74A0-49AF-5048-9891-DCAF205C414C}" type="presParOf" srcId="{3B14B5DF-6715-E540-B827-1577F1900520}" destId="{18C58EDF-5368-CD46-91ED-0A7C6EC4CACE}" srcOrd="4" destOrd="0" presId="urn:microsoft.com/office/officeart/2005/8/layout/hProcess9"/>
    <dgm:cxn modelId="{CE6570BA-7A59-314E-9A14-4766288474CD}" type="presParOf" srcId="{3B14B5DF-6715-E540-B827-1577F1900520}" destId="{FCCF8386-A8F8-2C40-AB48-2B50BC603C45}" srcOrd="5" destOrd="0" presId="urn:microsoft.com/office/officeart/2005/8/layout/hProcess9"/>
    <dgm:cxn modelId="{C36EF5DC-B8B3-7642-9CB4-BFB05990A077}" type="presParOf" srcId="{3B14B5DF-6715-E540-B827-1577F1900520}" destId="{CD33AE31-2B66-404A-9F51-1875DD90AC02}" srcOrd="6" destOrd="0" presId="urn:microsoft.com/office/officeart/2005/8/layout/hProcess9"/>
    <dgm:cxn modelId="{64ECA000-125B-7D44-95B3-4A3E1FEEC2BF}" type="presParOf" srcId="{3B14B5DF-6715-E540-B827-1577F1900520}" destId="{09C83541-7D4A-FD4D-80E9-63E445DF5BE2}" srcOrd="7" destOrd="0" presId="urn:microsoft.com/office/officeart/2005/8/layout/hProcess9"/>
    <dgm:cxn modelId="{D75BFF4E-64D8-7C4E-ACF4-93656723635B}" type="presParOf" srcId="{3B14B5DF-6715-E540-B827-1577F1900520}" destId="{41AB0C23-8976-2049-B86D-322AF7DCF31A}" srcOrd="8" destOrd="0" presId="urn:microsoft.com/office/officeart/2005/8/layout/hProcess9"/>
    <dgm:cxn modelId="{EBACEF9C-9A50-0F47-8F83-E5A5DAFB4F2E}" type="presParOf" srcId="{3B14B5DF-6715-E540-B827-1577F1900520}" destId="{E0B3A6C7-565A-834D-9ACF-83AFD0A27F9F}" srcOrd="9" destOrd="0" presId="urn:microsoft.com/office/officeart/2005/8/layout/hProcess9"/>
    <dgm:cxn modelId="{872B4464-A66A-244E-ACCB-ACF5C4CF0BAD}" type="presParOf" srcId="{3B14B5DF-6715-E540-B827-1577F1900520}" destId="{73F90659-3E2A-A44F-BB49-AAB3CB8E37F8}"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0DA769F3-DB52-436A-B181-C81E1617C17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B49C2480-95BD-4B8D-B030-7AE0E475E105}">
      <dgm:prSet/>
      <dgm:spPr>
        <a:solidFill>
          <a:srgbClr val="F5C049"/>
        </a:solidFill>
      </dgm:spPr>
      <dgm:t>
        <a:bodyPr/>
        <a:lstStyle/>
        <a:p>
          <a:r>
            <a:rPr lang="it-IT" dirty="0">
              <a:solidFill>
                <a:schemeClr val="tx1"/>
              </a:solidFill>
              <a:latin typeface="Arial Nova Cond Light" panose="020B0306020202020204" pitchFamily="34" charset="0"/>
            </a:rPr>
            <a:t>L’ </a:t>
          </a:r>
          <a:r>
            <a:rPr lang="it-IT" b="1" dirty="0">
              <a:solidFill>
                <a:schemeClr val="tx1"/>
              </a:solidFill>
              <a:latin typeface="Arial Nova Cond Light" panose="020B0306020202020204" pitchFamily="34" charset="0"/>
            </a:rPr>
            <a:t>istruttoria</a:t>
          </a:r>
          <a:r>
            <a:rPr lang="it-IT" dirty="0">
              <a:solidFill>
                <a:schemeClr val="tx1"/>
              </a:solidFill>
              <a:latin typeface="Arial Nova Cond Light" panose="020B0306020202020204" pitchFamily="34" charset="0"/>
            </a:rPr>
            <a:t> delle domande è – tra l’altro - finalizzata alla verifica:</a:t>
          </a:r>
        </a:p>
      </dgm:t>
    </dgm:pt>
    <dgm:pt modelId="{DC829773-189A-404F-9D5E-E9DA5BEB23C4}" type="parTrans" cxnId="{53B6F535-A1EA-42FA-BEE5-F96D93A0795F}">
      <dgm:prSet/>
      <dgm:spPr/>
      <dgm:t>
        <a:bodyPr/>
        <a:lstStyle/>
        <a:p>
          <a:endParaRPr lang="it-IT"/>
        </a:p>
      </dgm:t>
    </dgm:pt>
    <dgm:pt modelId="{071C61EC-05DD-4E84-B9BB-37FF9BDA92F9}" type="sibTrans" cxnId="{53B6F535-A1EA-42FA-BEE5-F96D93A0795F}">
      <dgm:prSet/>
      <dgm:spPr/>
      <dgm:t>
        <a:bodyPr/>
        <a:lstStyle/>
        <a:p>
          <a:endParaRPr lang="it-IT"/>
        </a:p>
      </dgm:t>
    </dgm:pt>
    <dgm:pt modelId="{DCCDBE56-2A08-4173-AC13-21B466B76756}">
      <dgm:prSet/>
      <dgm:spPr/>
      <dgm:t>
        <a:bodyPr/>
        <a:lstStyle/>
        <a:p>
          <a:r>
            <a:rPr lang="it-IT" dirty="0">
              <a:latin typeface="Arial Nova Cond Light" panose="020B0306020202020204" pitchFamily="34" charset="0"/>
            </a:rPr>
            <a:t>del contenuto delle informazioni fornite dalla impresa richiedente e della documentazione allegata alla domanda di ammissione all’intervento finanziario ISMEA,</a:t>
          </a:r>
        </a:p>
      </dgm:t>
    </dgm:pt>
    <dgm:pt modelId="{523788D0-A29C-417C-B1FA-EF02254C3FEB}" type="parTrans" cxnId="{103243FE-C9A8-4EFC-A89E-62A1F738FEB0}">
      <dgm:prSet/>
      <dgm:spPr/>
      <dgm:t>
        <a:bodyPr/>
        <a:lstStyle/>
        <a:p>
          <a:endParaRPr lang="it-IT"/>
        </a:p>
      </dgm:t>
    </dgm:pt>
    <dgm:pt modelId="{95A2C7B6-6BB7-48AD-82E5-87BC8CE69C53}" type="sibTrans" cxnId="{103243FE-C9A8-4EFC-A89E-62A1F738FEB0}">
      <dgm:prSet/>
      <dgm:spPr/>
      <dgm:t>
        <a:bodyPr/>
        <a:lstStyle/>
        <a:p>
          <a:endParaRPr lang="it-IT"/>
        </a:p>
      </dgm:t>
    </dgm:pt>
    <dgm:pt modelId="{6E25F420-81FE-4EE0-83B3-A6817B5CDC3D}">
      <dgm:prSet/>
      <dgm:spPr/>
      <dgm:t>
        <a:bodyPr/>
        <a:lstStyle/>
        <a:p>
          <a:r>
            <a:rPr lang="it-IT" dirty="0">
              <a:latin typeface="Arial Nova Cond Light" panose="020B0306020202020204" pitchFamily="34" charset="0"/>
            </a:rPr>
            <a:t>dei requisiti oggettivi e soggettivi previsti nel Prospetto informativo,</a:t>
          </a:r>
        </a:p>
      </dgm:t>
    </dgm:pt>
    <dgm:pt modelId="{B38A67F2-0392-4102-8A9B-D23A9E939831}" type="parTrans" cxnId="{5AE31A3B-D39A-4C62-97E1-A588CD8A65E9}">
      <dgm:prSet/>
      <dgm:spPr/>
      <dgm:t>
        <a:bodyPr/>
        <a:lstStyle/>
        <a:p>
          <a:endParaRPr lang="it-IT"/>
        </a:p>
      </dgm:t>
    </dgm:pt>
    <dgm:pt modelId="{C9F0D489-5DB7-4595-9D7E-94E4B99E77C9}" type="sibTrans" cxnId="{5AE31A3B-D39A-4C62-97E1-A588CD8A65E9}">
      <dgm:prSet/>
      <dgm:spPr/>
      <dgm:t>
        <a:bodyPr/>
        <a:lstStyle/>
        <a:p>
          <a:endParaRPr lang="it-IT"/>
        </a:p>
      </dgm:t>
    </dgm:pt>
    <dgm:pt modelId="{E14E3D15-75B5-49C6-8FA7-5203AB3F33E0}">
      <dgm:prSet/>
      <dgm:spPr/>
      <dgm:t>
        <a:bodyPr/>
        <a:lstStyle/>
        <a:p>
          <a:r>
            <a:rPr lang="it-IT" dirty="0">
              <a:latin typeface="Arial Nova Cond Light" panose="020B0306020202020204" pitchFamily="34" charset="0"/>
            </a:rPr>
            <a:t>della sostenibilità economica e finanziaria dell’iniziativa, e</a:t>
          </a:r>
        </a:p>
      </dgm:t>
    </dgm:pt>
    <dgm:pt modelId="{B86BE8AD-4276-438E-9844-90F8EE50D90B}" type="parTrans" cxnId="{5731AD34-7636-49A8-BBC1-5F07C7B9F5B8}">
      <dgm:prSet/>
      <dgm:spPr/>
      <dgm:t>
        <a:bodyPr/>
        <a:lstStyle/>
        <a:p>
          <a:endParaRPr lang="it-IT"/>
        </a:p>
      </dgm:t>
    </dgm:pt>
    <dgm:pt modelId="{F89D59B5-6914-4802-86C6-F21C140F77CF}" type="sibTrans" cxnId="{5731AD34-7636-49A8-BBC1-5F07C7B9F5B8}">
      <dgm:prSet/>
      <dgm:spPr/>
      <dgm:t>
        <a:bodyPr/>
        <a:lstStyle/>
        <a:p>
          <a:endParaRPr lang="it-IT"/>
        </a:p>
      </dgm:t>
    </dgm:pt>
    <dgm:pt modelId="{40E2089B-D29F-4FF5-AF2A-14863D9DBDEA}">
      <dgm:prSet/>
      <dgm:spPr/>
      <dgm:t>
        <a:bodyPr/>
        <a:lstStyle/>
        <a:p>
          <a:r>
            <a:rPr lang="it-IT" dirty="0">
              <a:latin typeface="Arial Nova Cond Light" panose="020B0306020202020204" pitchFamily="34" charset="0"/>
            </a:rPr>
            <a:t>nel caso di mutui ipotecari, dell’adeguatezza della struttura </a:t>
          </a:r>
          <a:r>
            <a:rPr lang="it-IT" dirty="0" err="1">
              <a:latin typeface="Arial Nova Cond Light" panose="020B0306020202020204" pitchFamily="34" charset="0"/>
            </a:rPr>
            <a:t>garantuale</a:t>
          </a:r>
          <a:r>
            <a:rPr lang="it-IT" dirty="0">
              <a:latin typeface="Arial Nova Cond Light" panose="020B0306020202020204" pitchFamily="34" charset="0"/>
            </a:rPr>
            <a:t> proposta.</a:t>
          </a:r>
        </a:p>
      </dgm:t>
    </dgm:pt>
    <dgm:pt modelId="{7363B834-7CC1-4F91-8B20-64501486CE58}" type="parTrans" cxnId="{7AA0913F-AF41-4EED-9F91-83FEE1B01517}">
      <dgm:prSet/>
      <dgm:spPr/>
      <dgm:t>
        <a:bodyPr/>
        <a:lstStyle/>
        <a:p>
          <a:endParaRPr lang="it-IT"/>
        </a:p>
      </dgm:t>
    </dgm:pt>
    <dgm:pt modelId="{AE99159E-0715-4616-89AA-85E1FC39CC97}" type="sibTrans" cxnId="{7AA0913F-AF41-4EED-9F91-83FEE1B01517}">
      <dgm:prSet/>
      <dgm:spPr/>
      <dgm:t>
        <a:bodyPr/>
        <a:lstStyle/>
        <a:p>
          <a:endParaRPr lang="it-IT"/>
        </a:p>
      </dgm:t>
    </dgm:pt>
    <dgm:pt modelId="{427B8C55-D2F0-4718-A465-73DE1E322AF6}">
      <dgm:prSet/>
      <dgm:spPr>
        <a:solidFill>
          <a:srgbClr val="F5C049"/>
        </a:solidFill>
      </dgm:spPr>
      <dgm:t>
        <a:bodyPr/>
        <a:lstStyle/>
        <a:p>
          <a:r>
            <a:rPr lang="it-IT" dirty="0">
              <a:solidFill>
                <a:schemeClr val="tx1"/>
              </a:solidFill>
              <a:latin typeface="Arial Nova Cond Light" panose="020B0306020202020204" pitchFamily="34" charset="0"/>
            </a:rPr>
            <a:t>a seguito di </a:t>
          </a:r>
          <a:r>
            <a:rPr lang="it-IT" b="1" dirty="0">
              <a:solidFill>
                <a:schemeClr val="tx1"/>
              </a:solidFill>
              <a:latin typeface="Arial Nova Cond Light" panose="020B0306020202020204" pitchFamily="34" charset="0"/>
            </a:rPr>
            <a:t>sopralluogo</a:t>
          </a:r>
          <a:r>
            <a:rPr lang="it-IT" dirty="0">
              <a:solidFill>
                <a:schemeClr val="tx1"/>
              </a:solidFill>
              <a:latin typeface="Arial Nova Cond Light" panose="020B0306020202020204" pitchFamily="34" charset="0"/>
            </a:rPr>
            <a:t>:</a:t>
          </a:r>
        </a:p>
      </dgm:t>
    </dgm:pt>
    <dgm:pt modelId="{C50BD363-611F-482B-9E00-4F53232623A5}" type="parTrans" cxnId="{665AF732-CDEE-4D5E-98C5-173840A659CE}">
      <dgm:prSet/>
      <dgm:spPr/>
      <dgm:t>
        <a:bodyPr/>
        <a:lstStyle/>
        <a:p>
          <a:endParaRPr lang="it-IT"/>
        </a:p>
      </dgm:t>
    </dgm:pt>
    <dgm:pt modelId="{56493191-630C-4527-9E4F-18ACB0A2850F}" type="sibTrans" cxnId="{665AF732-CDEE-4D5E-98C5-173840A659CE}">
      <dgm:prSet/>
      <dgm:spPr/>
      <dgm:t>
        <a:bodyPr/>
        <a:lstStyle/>
        <a:p>
          <a:endParaRPr lang="it-IT"/>
        </a:p>
      </dgm:t>
    </dgm:pt>
    <dgm:pt modelId="{051885B2-2D07-45CD-A277-AC00F51F5E9C}">
      <dgm:prSet/>
      <dgm:spPr/>
      <dgm:t>
        <a:bodyPr/>
        <a:lstStyle/>
        <a:p>
          <a:r>
            <a:rPr lang="it-IT" dirty="0">
              <a:latin typeface="Arial Nova Cond Light" panose="020B0306020202020204" pitchFamily="34" charset="0"/>
            </a:rPr>
            <a:t>valutazione del fondo (eventualmente anche dei beni offerti in garanzia),</a:t>
          </a:r>
        </a:p>
      </dgm:t>
    </dgm:pt>
    <dgm:pt modelId="{261D6178-17D4-4E27-AE1A-D5E43BC9A4CD}" type="parTrans" cxnId="{21E7F1F9-F842-4C3F-B834-F6A2A5187346}">
      <dgm:prSet/>
      <dgm:spPr/>
      <dgm:t>
        <a:bodyPr/>
        <a:lstStyle/>
        <a:p>
          <a:endParaRPr lang="it-IT"/>
        </a:p>
      </dgm:t>
    </dgm:pt>
    <dgm:pt modelId="{65B32F4F-902B-494F-90CC-784E1C71BE22}" type="sibTrans" cxnId="{21E7F1F9-F842-4C3F-B834-F6A2A5187346}">
      <dgm:prSet/>
      <dgm:spPr/>
      <dgm:t>
        <a:bodyPr/>
        <a:lstStyle/>
        <a:p>
          <a:endParaRPr lang="it-IT"/>
        </a:p>
      </dgm:t>
    </dgm:pt>
    <dgm:pt modelId="{8A23C0C4-E184-4666-BE5C-44AB43732004}">
      <dgm:prSet/>
      <dgm:spPr/>
      <dgm:t>
        <a:bodyPr/>
        <a:lstStyle/>
        <a:p>
          <a:r>
            <a:rPr lang="it-IT" dirty="0">
              <a:latin typeface="Arial Nova Cond Light" panose="020B0306020202020204" pitchFamily="34" charset="0"/>
            </a:rPr>
            <a:t>consistenza e regolarità del fondo, </a:t>
          </a:r>
        </a:p>
      </dgm:t>
    </dgm:pt>
    <dgm:pt modelId="{3F190E0D-D768-4DD9-BCF9-81A00B26557D}" type="parTrans" cxnId="{08A56FDA-3C78-40BE-9DE2-CA38899F9582}">
      <dgm:prSet/>
      <dgm:spPr/>
      <dgm:t>
        <a:bodyPr/>
        <a:lstStyle/>
        <a:p>
          <a:endParaRPr lang="it-IT"/>
        </a:p>
      </dgm:t>
    </dgm:pt>
    <dgm:pt modelId="{57AD95C0-2959-4580-842A-3CABAA0FFDFB}" type="sibTrans" cxnId="{08A56FDA-3C78-40BE-9DE2-CA38899F9582}">
      <dgm:prSet/>
      <dgm:spPr/>
      <dgm:t>
        <a:bodyPr/>
        <a:lstStyle/>
        <a:p>
          <a:endParaRPr lang="it-IT"/>
        </a:p>
      </dgm:t>
    </dgm:pt>
    <dgm:pt modelId="{1B5DD483-8384-46E7-948A-F0A3993B896D}">
      <dgm:prSet/>
      <dgm:spPr/>
      <dgm:t>
        <a:bodyPr/>
        <a:lstStyle/>
        <a:p>
          <a:r>
            <a:rPr lang="it-IT" dirty="0">
              <a:latin typeface="Arial Nova Cond Light" panose="020B0306020202020204" pitchFamily="34" charset="0"/>
            </a:rPr>
            <a:t>capacità produttiva dei terreni e degli impianti,</a:t>
          </a:r>
        </a:p>
      </dgm:t>
    </dgm:pt>
    <dgm:pt modelId="{46898AEB-3C9E-4CD3-9966-9825E4AA5505}" type="parTrans" cxnId="{A5AA233C-DBDA-4FAB-8927-47328EFEBA3E}">
      <dgm:prSet/>
      <dgm:spPr/>
      <dgm:t>
        <a:bodyPr/>
        <a:lstStyle/>
        <a:p>
          <a:endParaRPr lang="it-IT"/>
        </a:p>
      </dgm:t>
    </dgm:pt>
    <dgm:pt modelId="{1D87CBDB-D546-4E2D-9655-19C71A3A366B}" type="sibTrans" cxnId="{A5AA233C-DBDA-4FAB-8927-47328EFEBA3E}">
      <dgm:prSet/>
      <dgm:spPr/>
      <dgm:t>
        <a:bodyPr/>
        <a:lstStyle/>
        <a:p>
          <a:endParaRPr lang="it-IT"/>
        </a:p>
      </dgm:t>
    </dgm:pt>
    <dgm:pt modelId="{8BD58F5B-9ADD-4AC4-8661-ACC2D443F4C4}">
      <dgm:prSet/>
      <dgm:spPr/>
      <dgm:t>
        <a:bodyPr/>
        <a:lstStyle/>
        <a:p>
          <a:r>
            <a:rPr lang="it-IT" dirty="0">
              <a:latin typeface="Arial Nova Cond Light" panose="020B0306020202020204" pitchFamily="34" charset="0"/>
            </a:rPr>
            <a:t>attuabilità del piano aziendale (nel caso di PPI),</a:t>
          </a:r>
        </a:p>
      </dgm:t>
    </dgm:pt>
    <dgm:pt modelId="{A111DA4C-4ED6-4855-A20C-57790B4CDA72}" type="parTrans" cxnId="{DD133991-BA12-4AA9-8BA0-0F001693EF79}">
      <dgm:prSet/>
      <dgm:spPr/>
      <dgm:t>
        <a:bodyPr/>
        <a:lstStyle/>
        <a:p>
          <a:endParaRPr lang="it-IT"/>
        </a:p>
      </dgm:t>
    </dgm:pt>
    <dgm:pt modelId="{A549DE0D-447D-4303-8503-C00181B2B6B9}" type="sibTrans" cxnId="{DD133991-BA12-4AA9-8BA0-0F001693EF79}">
      <dgm:prSet/>
      <dgm:spPr/>
      <dgm:t>
        <a:bodyPr/>
        <a:lstStyle/>
        <a:p>
          <a:endParaRPr lang="it-IT"/>
        </a:p>
      </dgm:t>
    </dgm:pt>
    <dgm:pt modelId="{2B33C795-3B9E-4309-A871-F0713B0E9D77}">
      <dgm:prSet/>
      <dgm:spPr/>
      <dgm:t>
        <a:bodyPr/>
        <a:lstStyle/>
        <a:p>
          <a:r>
            <a:rPr lang="it-IT" dirty="0">
              <a:latin typeface="Arial Nova Cond Light" panose="020B0306020202020204" pitchFamily="34" charset="0"/>
            </a:rPr>
            <a:t>sostenibilità economico-finanziaria,</a:t>
          </a:r>
        </a:p>
      </dgm:t>
    </dgm:pt>
    <dgm:pt modelId="{49DC0DE3-A1F3-4D8F-A834-166C3F2F6F78}" type="parTrans" cxnId="{00EC7AAA-AD0F-4F8B-8665-1A4332AE5D58}">
      <dgm:prSet/>
      <dgm:spPr/>
      <dgm:t>
        <a:bodyPr/>
        <a:lstStyle/>
        <a:p>
          <a:endParaRPr lang="it-IT"/>
        </a:p>
      </dgm:t>
    </dgm:pt>
    <dgm:pt modelId="{FC8D7845-1BFF-41EA-94E1-4DC614C91252}" type="sibTrans" cxnId="{00EC7AAA-AD0F-4F8B-8665-1A4332AE5D58}">
      <dgm:prSet/>
      <dgm:spPr/>
      <dgm:t>
        <a:bodyPr/>
        <a:lstStyle/>
        <a:p>
          <a:endParaRPr lang="it-IT"/>
        </a:p>
      </dgm:t>
    </dgm:pt>
    <dgm:pt modelId="{43D7BDC7-1139-46B1-B018-FBFA42BC5B70}">
      <dgm:prSet/>
      <dgm:spPr/>
      <dgm:t>
        <a:bodyPr/>
        <a:lstStyle/>
        <a:p>
          <a:r>
            <a:rPr lang="it-IT" dirty="0">
              <a:latin typeface="Arial Nova Cond Light" panose="020B0306020202020204" pitchFamily="34" charset="0"/>
            </a:rPr>
            <a:t>definizione del tasso da applicare all’operazione.</a:t>
          </a:r>
        </a:p>
      </dgm:t>
    </dgm:pt>
    <dgm:pt modelId="{5C422895-9043-44EF-A63C-76BAE4083036}" type="parTrans" cxnId="{8F83CCAE-A150-453F-BCF9-4D1697269BC6}">
      <dgm:prSet/>
      <dgm:spPr/>
      <dgm:t>
        <a:bodyPr/>
        <a:lstStyle/>
        <a:p>
          <a:endParaRPr lang="it-IT"/>
        </a:p>
      </dgm:t>
    </dgm:pt>
    <dgm:pt modelId="{AC498280-3949-48FB-B81B-78607D76E6C2}" type="sibTrans" cxnId="{8F83CCAE-A150-453F-BCF9-4D1697269BC6}">
      <dgm:prSet/>
      <dgm:spPr/>
      <dgm:t>
        <a:bodyPr/>
        <a:lstStyle/>
        <a:p>
          <a:endParaRPr lang="it-IT"/>
        </a:p>
      </dgm:t>
    </dgm:pt>
    <dgm:pt modelId="{10D527A6-3F9C-4294-A8EA-2D4F28D0726D}" type="pres">
      <dgm:prSet presAssocID="{0DA769F3-DB52-436A-B181-C81E1617C171}" presName="linear" presStyleCnt="0">
        <dgm:presLayoutVars>
          <dgm:animLvl val="lvl"/>
          <dgm:resizeHandles val="exact"/>
        </dgm:presLayoutVars>
      </dgm:prSet>
      <dgm:spPr/>
    </dgm:pt>
    <dgm:pt modelId="{A609D0D4-61AF-4170-9CD4-1756B92D9C6E}" type="pres">
      <dgm:prSet presAssocID="{B49C2480-95BD-4B8D-B030-7AE0E475E105}" presName="parentText" presStyleLbl="node1" presStyleIdx="0" presStyleCnt="2">
        <dgm:presLayoutVars>
          <dgm:chMax val="0"/>
          <dgm:bulletEnabled val="1"/>
        </dgm:presLayoutVars>
      </dgm:prSet>
      <dgm:spPr/>
    </dgm:pt>
    <dgm:pt modelId="{E1DFA6E5-2E17-4859-8716-60692EE3FA1D}" type="pres">
      <dgm:prSet presAssocID="{B49C2480-95BD-4B8D-B030-7AE0E475E105}" presName="childText" presStyleLbl="revTx" presStyleIdx="0" presStyleCnt="2">
        <dgm:presLayoutVars>
          <dgm:bulletEnabled val="1"/>
        </dgm:presLayoutVars>
      </dgm:prSet>
      <dgm:spPr/>
    </dgm:pt>
    <dgm:pt modelId="{4A9F6622-88A1-4A2F-8DF8-8D3BD512BBB3}" type="pres">
      <dgm:prSet presAssocID="{427B8C55-D2F0-4718-A465-73DE1E322AF6}" presName="parentText" presStyleLbl="node1" presStyleIdx="1" presStyleCnt="2">
        <dgm:presLayoutVars>
          <dgm:chMax val="0"/>
          <dgm:bulletEnabled val="1"/>
        </dgm:presLayoutVars>
      </dgm:prSet>
      <dgm:spPr/>
    </dgm:pt>
    <dgm:pt modelId="{5B628036-6722-421D-9458-71067A544457}" type="pres">
      <dgm:prSet presAssocID="{427B8C55-D2F0-4718-A465-73DE1E322AF6}" presName="childText" presStyleLbl="revTx" presStyleIdx="1" presStyleCnt="2">
        <dgm:presLayoutVars>
          <dgm:bulletEnabled val="1"/>
        </dgm:presLayoutVars>
      </dgm:prSet>
      <dgm:spPr/>
    </dgm:pt>
  </dgm:ptLst>
  <dgm:cxnLst>
    <dgm:cxn modelId="{6DD2A130-A60C-4D6F-A9CD-5739FF289A7B}" type="presOf" srcId="{B49C2480-95BD-4B8D-B030-7AE0E475E105}" destId="{A609D0D4-61AF-4170-9CD4-1756B92D9C6E}" srcOrd="0" destOrd="0" presId="urn:microsoft.com/office/officeart/2005/8/layout/vList2"/>
    <dgm:cxn modelId="{665AF732-CDEE-4D5E-98C5-173840A659CE}" srcId="{0DA769F3-DB52-436A-B181-C81E1617C171}" destId="{427B8C55-D2F0-4718-A465-73DE1E322AF6}" srcOrd="1" destOrd="0" parTransId="{C50BD363-611F-482B-9E00-4F53232623A5}" sibTransId="{56493191-630C-4527-9E4F-18ACB0A2850F}"/>
    <dgm:cxn modelId="{5731AD34-7636-49A8-BBC1-5F07C7B9F5B8}" srcId="{B49C2480-95BD-4B8D-B030-7AE0E475E105}" destId="{E14E3D15-75B5-49C6-8FA7-5203AB3F33E0}" srcOrd="2" destOrd="0" parTransId="{B86BE8AD-4276-438E-9844-90F8EE50D90B}" sibTransId="{F89D59B5-6914-4802-86C6-F21C140F77CF}"/>
    <dgm:cxn modelId="{53B6F535-A1EA-42FA-BEE5-F96D93A0795F}" srcId="{0DA769F3-DB52-436A-B181-C81E1617C171}" destId="{B49C2480-95BD-4B8D-B030-7AE0E475E105}" srcOrd="0" destOrd="0" parTransId="{DC829773-189A-404F-9D5E-E9DA5BEB23C4}" sibTransId="{071C61EC-05DD-4E84-B9BB-37FF9BDA92F9}"/>
    <dgm:cxn modelId="{5AE31A3B-D39A-4C62-97E1-A588CD8A65E9}" srcId="{B49C2480-95BD-4B8D-B030-7AE0E475E105}" destId="{6E25F420-81FE-4EE0-83B3-A6817B5CDC3D}" srcOrd="1" destOrd="0" parTransId="{B38A67F2-0392-4102-8A9B-D23A9E939831}" sibTransId="{C9F0D489-5DB7-4595-9D7E-94E4B99E77C9}"/>
    <dgm:cxn modelId="{A5AA233C-DBDA-4FAB-8927-47328EFEBA3E}" srcId="{427B8C55-D2F0-4718-A465-73DE1E322AF6}" destId="{1B5DD483-8384-46E7-948A-F0A3993B896D}" srcOrd="2" destOrd="0" parTransId="{46898AEB-3C9E-4CD3-9966-9825E4AA5505}" sibTransId="{1D87CBDB-D546-4E2D-9655-19C71A3A366B}"/>
    <dgm:cxn modelId="{7AA0913F-AF41-4EED-9F91-83FEE1B01517}" srcId="{B49C2480-95BD-4B8D-B030-7AE0E475E105}" destId="{40E2089B-D29F-4FF5-AF2A-14863D9DBDEA}" srcOrd="3" destOrd="0" parTransId="{7363B834-7CC1-4F91-8B20-64501486CE58}" sibTransId="{AE99159E-0715-4616-89AA-85E1FC39CC97}"/>
    <dgm:cxn modelId="{E208195B-96AA-4890-83DA-2F0D2B2DE943}" type="presOf" srcId="{427B8C55-D2F0-4718-A465-73DE1E322AF6}" destId="{4A9F6622-88A1-4A2F-8DF8-8D3BD512BBB3}" srcOrd="0" destOrd="0" presId="urn:microsoft.com/office/officeart/2005/8/layout/vList2"/>
    <dgm:cxn modelId="{ED6BB461-409E-4CD1-BDF4-7A47A024B4D9}" type="presOf" srcId="{40E2089B-D29F-4FF5-AF2A-14863D9DBDEA}" destId="{E1DFA6E5-2E17-4859-8716-60692EE3FA1D}" srcOrd="0" destOrd="3" presId="urn:microsoft.com/office/officeart/2005/8/layout/vList2"/>
    <dgm:cxn modelId="{E6449A69-5C89-4086-ABD4-A76E1A131FCA}" type="presOf" srcId="{8BD58F5B-9ADD-4AC4-8661-ACC2D443F4C4}" destId="{5B628036-6722-421D-9458-71067A544457}" srcOrd="0" destOrd="3" presId="urn:microsoft.com/office/officeart/2005/8/layout/vList2"/>
    <dgm:cxn modelId="{D43FA84E-10E1-460A-AEC7-4B327AAF5952}" type="presOf" srcId="{E14E3D15-75B5-49C6-8FA7-5203AB3F33E0}" destId="{E1DFA6E5-2E17-4859-8716-60692EE3FA1D}" srcOrd="0" destOrd="2" presId="urn:microsoft.com/office/officeart/2005/8/layout/vList2"/>
    <dgm:cxn modelId="{E64A547D-79E0-4044-AF5B-BFECA7D94FE1}" type="presOf" srcId="{2B33C795-3B9E-4309-A871-F0713B0E9D77}" destId="{5B628036-6722-421D-9458-71067A544457}" srcOrd="0" destOrd="4" presId="urn:microsoft.com/office/officeart/2005/8/layout/vList2"/>
    <dgm:cxn modelId="{9188A78C-4E45-4F7E-A343-CF01657BE483}" type="presOf" srcId="{8A23C0C4-E184-4666-BE5C-44AB43732004}" destId="{5B628036-6722-421D-9458-71067A544457}" srcOrd="0" destOrd="1" presId="urn:microsoft.com/office/officeart/2005/8/layout/vList2"/>
    <dgm:cxn modelId="{DD133991-BA12-4AA9-8BA0-0F001693EF79}" srcId="{427B8C55-D2F0-4718-A465-73DE1E322AF6}" destId="{8BD58F5B-9ADD-4AC4-8661-ACC2D443F4C4}" srcOrd="3" destOrd="0" parTransId="{A111DA4C-4ED6-4855-A20C-57790B4CDA72}" sibTransId="{A549DE0D-447D-4303-8503-C00181B2B6B9}"/>
    <dgm:cxn modelId="{9EB0B791-BFE1-4D1D-B698-544D59899831}" type="presOf" srcId="{1B5DD483-8384-46E7-948A-F0A3993B896D}" destId="{5B628036-6722-421D-9458-71067A544457}" srcOrd="0" destOrd="2" presId="urn:microsoft.com/office/officeart/2005/8/layout/vList2"/>
    <dgm:cxn modelId="{38961B94-6E5E-45EC-8B4F-1DFD80776768}" type="presOf" srcId="{43D7BDC7-1139-46B1-B018-FBFA42BC5B70}" destId="{5B628036-6722-421D-9458-71067A544457}" srcOrd="0" destOrd="5" presId="urn:microsoft.com/office/officeart/2005/8/layout/vList2"/>
    <dgm:cxn modelId="{00EC7AAA-AD0F-4F8B-8665-1A4332AE5D58}" srcId="{427B8C55-D2F0-4718-A465-73DE1E322AF6}" destId="{2B33C795-3B9E-4309-A871-F0713B0E9D77}" srcOrd="4" destOrd="0" parTransId="{49DC0DE3-A1F3-4D8F-A834-166C3F2F6F78}" sibTransId="{FC8D7845-1BFF-41EA-94E1-4DC614C91252}"/>
    <dgm:cxn modelId="{8F83CCAE-A150-453F-BCF9-4D1697269BC6}" srcId="{427B8C55-D2F0-4718-A465-73DE1E322AF6}" destId="{43D7BDC7-1139-46B1-B018-FBFA42BC5B70}" srcOrd="5" destOrd="0" parTransId="{5C422895-9043-44EF-A63C-76BAE4083036}" sibTransId="{AC498280-3949-48FB-B81B-78607D76E6C2}"/>
    <dgm:cxn modelId="{3711D7C3-2441-4BD6-9602-4165E1051E9A}" type="presOf" srcId="{0DA769F3-DB52-436A-B181-C81E1617C171}" destId="{10D527A6-3F9C-4294-A8EA-2D4F28D0726D}" srcOrd="0" destOrd="0" presId="urn:microsoft.com/office/officeart/2005/8/layout/vList2"/>
    <dgm:cxn modelId="{668024CE-3D24-471E-A4A7-5303A8DADE4A}" type="presOf" srcId="{DCCDBE56-2A08-4173-AC13-21B466B76756}" destId="{E1DFA6E5-2E17-4859-8716-60692EE3FA1D}" srcOrd="0" destOrd="0" presId="urn:microsoft.com/office/officeart/2005/8/layout/vList2"/>
    <dgm:cxn modelId="{4B8093CE-CDA9-4A5E-A047-9643776189D2}" type="presOf" srcId="{051885B2-2D07-45CD-A277-AC00F51F5E9C}" destId="{5B628036-6722-421D-9458-71067A544457}" srcOrd="0" destOrd="0" presId="urn:microsoft.com/office/officeart/2005/8/layout/vList2"/>
    <dgm:cxn modelId="{08A56FDA-3C78-40BE-9DE2-CA38899F9582}" srcId="{427B8C55-D2F0-4718-A465-73DE1E322AF6}" destId="{8A23C0C4-E184-4666-BE5C-44AB43732004}" srcOrd="1" destOrd="0" parTransId="{3F190E0D-D768-4DD9-BCF9-81A00B26557D}" sibTransId="{57AD95C0-2959-4580-842A-3CABAA0FFDFB}"/>
    <dgm:cxn modelId="{3A9EF0EA-3990-497E-9178-ABAFC6C0E1FC}" type="presOf" srcId="{6E25F420-81FE-4EE0-83B3-A6817B5CDC3D}" destId="{E1DFA6E5-2E17-4859-8716-60692EE3FA1D}" srcOrd="0" destOrd="1" presId="urn:microsoft.com/office/officeart/2005/8/layout/vList2"/>
    <dgm:cxn modelId="{21E7F1F9-F842-4C3F-B834-F6A2A5187346}" srcId="{427B8C55-D2F0-4718-A465-73DE1E322AF6}" destId="{051885B2-2D07-45CD-A277-AC00F51F5E9C}" srcOrd="0" destOrd="0" parTransId="{261D6178-17D4-4E27-AE1A-D5E43BC9A4CD}" sibTransId="{65B32F4F-902B-494F-90CC-784E1C71BE22}"/>
    <dgm:cxn modelId="{103243FE-C9A8-4EFC-A89E-62A1F738FEB0}" srcId="{B49C2480-95BD-4B8D-B030-7AE0E475E105}" destId="{DCCDBE56-2A08-4173-AC13-21B466B76756}" srcOrd="0" destOrd="0" parTransId="{523788D0-A29C-417C-B1FA-EF02254C3FEB}" sibTransId="{95A2C7B6-6BB7-48AD-82E5-87BC8CE69C53}"/>
    <dgm:cxn modelId="{28112709-F724-46F0-9EA4-4669B5F5B7D9}" type="presParOf" srcId="{10D527A6-3F9C-4294-A8EA-2D4F28D0726D}" destId="{A609D0D4-61AF-4170-9CD4-1756B92D9C6E}" srcOrd="0" destOrd="0" presId="urn:microsoft.com/office/officeart/2005/8/layout/vList2"/>
    <dgm:cxn modelId="{4FB89DA3-F4E3-48B9-9CAD-648116E1CE43}" type="presParOf" srcId="{10D527A6-3F9C-4294-A8EA-2D4F28D0726D}" destId="{E1DFA6E5-2E17-4859-8716-60692EE3FA1D}" srcOrd="1" destOrd="0" presId="urn:microsoft.com/office/officeart/2005/8/layout/vList2"/>
    <dgm:cxn modelId="{7E9C7C08-823D-46D2-BE9D-E023724CD30C}" type="presParOf" srcId="{10D527A6-3F9C-4294-A8EA-2D4F28D0726D}" destId="{4A9F6622-88A1-4A2F-8DF8-8D3BD512BBB3}" srcOrd="2" destOrd="0" presId="urn:microsoft.com/office/officeart/2005/8/layout/vList2"/>
    <dgm:cxn modelId="{EE893F00-DE93-4262-9178-CB4D94F2A166}" type="presParOf" srcId="{10D527A6-3F9C-4294-A8EA-2D4F28D0726D}" destId="{5B628036-6722-421D-9458-71067A54445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0DA769F3-DB52-436A-B181-C81E1617C17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B49C2480-95BD-4B8D-B030-7AE0E475E105}">
      <dgm:prSet/>
      <dgm:spPr>
        <a:solidFill>
          <a:srgbClr val="F5C049"/>
        </a:solidFill>
      </dgm:spPr>
      <dgm:t>
        <a:bodyPr/>
        <a:lstStyle/>
        <a:p>
          <a:r>
            <a:rPr lang="it-IT" dirty="0">
              <a:solidFill>
                <a:schemeClr val="tx1"/>
              </a:solidFill>
              <a:latin typeface="Arial Nova Cond Light" panose="020B0306020202020204" pitchFamily="34" charset="0"/>
            </a:rPr>
            <a:t>Puntuale </a:t>
          </a:r>
          <a:r>
            <a:rPr lang="it-IT" b="1" dirty="0">
              <a:solidFill>
                <a:schemeClr val="tx1"/>
              </a:solidFill>
              <a:latin typeface="Arial Nova Cond Light" panose="020B0306020202020204" pitchFamily="34" charset="0"/>
            </a:rPr>
            <a:t>pagamento</a:t>
          </a:r>
          <a:r>
            <a:rPr lang="it-IT" dirty="0">
              <a:solidFill>
                <a:schemeClr val="tx1"/>
              </a:solidFill>
              <a:latin typeface="Arial Nova Cond Light" panose="020B0306020202020204" pitchFamily="34" charset="0"/>
            </a:rPr>
            <a:t> delle rate di finanziamento</a:t>
          </a:r>
        </a:p>
      </dgm:t>
    </dgm:pt>
    <dgm:pt modelId="{DC829773-189A-404F-9D5E-E9DA5BEB23C4}" type="parTrans" cxnId="{53B6F535-A1EA-42FA-BEE5-F96D93A0795F}">
      <dgm:prSet/>
      <dgm:spPr/>
      <dgm:t>
        <a:bodyPr/>
        <a:lstStyle/>
        <a:p>
          <a:endParaRPr lang="it-IT"/>
        </a:p>
      </dgm:t>
    </dgm:pt>
    <dgm:pt modelId="{071C61EC-05DD-4E84-B9BB-37FF9BDA92F9}" type="sibTrans" cxnId="{53B6F535-A1EA-42FA-BEE5-F96D93A0795F}">
      <dgm:prSet/>
      <dgm:spPr/>
      <dgm:t>
        <a:bodyPr/>
        <a:lstStyle/>
        <a:p>
          <a:endParaRPr lang="it-IT"/>
        </a:p>
      </dgm:t>
    </dgm:pt>
    <dgm:pt modelId="{DCCDBE56-2A08-4173-AC13-21B466B76756}">
      <dgm:prSet/>
      <dgm:spPr/>
      <dgm:t>
        <a:bodyPr/>
        <a:lstStyle/>
        <a:p>
          <a:endParaRPr lang="it-IT" dirty="0">
            <a:latin typeface="Arial Nova Cond Light" panose="020B0306020202020204" pitchFamily="34" charset="0"/>
          </a:endParaRPr>
        </a:p>
      </dgm:t>
    </dgm:pt>
    <dgm:pt modelId="{523788D0-A29C-417C-B1FA-EF02254C3FEB}" type="parTrans" cxnId="{103243FE-C9A8-4EFC-A89E-62A1F738FEB0}">
      <dgm:prSet/>
      <dgm:spPr/>
      <dgm:t>
        <a:bodyPr/>
        <a:lstStyle/>
        <a:p>
          <a:endParaRPr lang="it-IT"/>
        </a:p>
      </dgm:t>
    </dgm:pt>
    <dgm:pt modelId="{95A2C7B6-6BB7-48AD-82E5-87BC8CE69C53}" type="sibTrans" cxnId="{103243FE-C9A8-4EFC-A89E-62A1F738FEB0}">
      <dgm:prSet/>
      <dgm:spPr/>
      <dgm:t>
        <a:bodyPr/>
        <a:lstStyle/>
        <a:p>
          <a:endParaRPr lang="it-IT"/>
        </a:p>
      </dgm:t>
    </dgm:pt>
    <dgm:pt modelId="{427B8C55-D2F0-4718-A465-73DE1E322AF6}">
      <dgm:prSet/>
      <dgm:spPr>
        <a:solidFill>
          <a:srgbClr val="F5C049"/>
        </a:solidFill>
      </dgm:spPr>
      <dgm:t>
        <a:bodyPr/>
        <a:lstStyle/>
        <a:p>
          <a:r>
            <a:rPr lang="it-IT" dirty="0">
              <a:solidFill>
                <a:schemeClr val="tx1"/>
              </a:solidFill>
              <a:latin typeface="Arial Nova Cond Light" panose="020B0306020202020204" pitchFamily="34" charset="0"/>
            </a:rPr>
            <a:t>Nel caso di richiesta del </a:t>
          </a:r>
          <a:r>
            <a:rPr lang="it-IT" b="1" dirty="0">
              <a:solidFill>
                <a:schemeClr val="tx1"/>
              </a:solidFill>
              <a:latin typeface="Arial Nova Cond Light" panose="020B0306020202020204" pitchFamily="34" charset="0"/>
            </a:rPr>
            <a:t>premio di primo insediamento </a:t>
          </a:r>
          <a:r>
            <a:rPr lang="it-IT" dirty="0">
              <a:solidFill>
                <a:schemeClr val="tx1"/>
              </a:solidFill>
              <a:latin typeface="Arial Nova Cond Light" panose="020B0306020202020204" pitchFamily="34" charset="0"/>
            </a:rPr>
            <a:t>da parte di startupper:</a:t>
          </a:r>
        </a:p>
      </dgm:t>
    </dgm:pt>
    <dgm:pt modelId="{C50BD363-611F-482B-9E00-4F53232623A5}" type="parTrans" cxnId="{665AF732-CDEE-4D5E-98C5-173840A659CE}">
      <dgm:prSet/>
      <dgm:spPr/>
      <dgm:t>
        <a:bodyPr/>
        <a:lstStyle/>
        <a:p>
          <a:endParaRPr lang="it-IT"/>
        </a:p>
      </dgm:t>
    </dgm:pt>
    <dgm:pt modelId="{56493191-630C-4527-9E4F-18ACB0A2850F}" type="sibTrans" cxnId="{665AF732-CDEE-4D5E-98C5-173840A659CE}">
      <dgm:prSet/>
      <dgm:spPr/>
      <dgm:t>
        <a:bodyPr/>
        <a:lstStyle/>
        <a:p>
          <a:endParaRPr lang="it-IT"/>
        </a:p>
      </dgm:t>
    </dgm:pt>
    <dgm:pt modelId="{051885B2-2D07-45CD-A277-AC00F51F5E9C}">
      <dgm:prSet/>
      <dgm:spPr/>
      <dgm:t>
        <a:bodyPr/>
        <a:lstStyle/>
        <a:p>
          <a:r>
            <a:rPr lang="it-IT" dirty="0">
              <a:latin typeface="Arial Nova Cond Light" panose="020B0306020202020204" pitchFamily="34" charset="0"/>
            </a:rPr>
            <a:t>mantenimento dei requisiti soggettivi,</a:t>
          </a:r>
        </a:p>
      </dgm:t>
    </dgm:pt>
    <dgm:pt modelId="{261D6178-17D4-4E27-AE1A-D5E43BC9A4CD}" type="parTrans" cxnId="{21E7F1F9-F842-4C3F-B834-F6A2A5187346}">
      <dgm:prSet/>
      <dgm:spPr/>
      <dgm:t>
        <a:bodyPr/>
        <a:lstStyle/>
        <a:p>
          <a:endParaRPr lang="it-IT"/>
        </a:p>
      </dgm:t>
    </dgm:pt>
    <dgm:pt modelId="{65B32F4F-902B-494F-90CC-784E1C71BE22}" type="sibTrans" cxnId="{21E7F1F9-F842-4C3F-B834-F6A2A5187346}">
      <dgm:prSet/>
      <dgm:spPr/>
      <dgm:t>
        <a:bodyPr/>
        <a:lstStyle/>
        <a:p>
          <a:endParaRPr lang="it-IT"/>
        </a:p>
      </dgm:t>
    </dgm:pt>
    <dgm:pt modelId="{A73A4368-59E6-4F98-BEC9-C99AE9D40952}">
      <dgm:prSet/>
      <dgm:spPr/>
      <dgm:t>
        <a:bodyPr/>
        <a:lstStyle/>
        <a:p>
          <a:r>
            <a:rPr lang="it-IT" dirty="0">
              <a:latin typeface="Arial Nova Cond Light" panose="020B0306020202020204" pitchFamily="34" charset="0"/>
            </a:rPr>
            <a:t>realizzazione del piano aziendale presentato in fase di domanda.</a:t>
          </a:r>
        </a:p>
      </dgm:t>
    </dgm:pt>
    <dgm:pt modelId="{0D9D1EC7-A1CC-4B66-B197-609D6FBF0D75}" type="parTrans" cxnId="{E94B7272-4C83-47EF-9A2F-9844B96E27AB}">
      <dgm:prSet/>
      <dgm:spPr/>
      <dgm:t>
        <a:bodyPr/>
        <a:lstStyle/>
        <a:p>
          <a:endParaRPr lang="it-IT"/>
        </a:p>
      </dgm:t>
    </dgm:pt>
    <dgm:pt modelId="{A83E4A71-58BE-4527-8B6A-B217022F8639}" type="sibTrans" cxnId="{E94B7272-4C83-47EF-9A2F-9844B96E27AB}">
      <dgm:prSet/>
      <dgm:spPr/>
      <dgm:t>
        <a:bodyPr/>
        <a:lstStyle/>
        <a:p>
          <a:endParaRPr lang="it-IT"/>
        </a:p>
      </dgm:t>
    </dgm:pt>
    <dgm:pt modelId="{66A15CBE-1F9B-467B-B801-C92817D5B0D4}">
      <dgm:prSet/>
      <dgm:spPr/>
      <dgm:t>
        <a:bodyPr/>
        <a:lstStyle/>
        <a:p>
          <a:endParaRPr lang="it-IT" dirty="0">
            <a:latin typeface="Arial Nova Cond Light" panose="020B0306020202020204" pitchFamily="34" charset="0"/>
          </a:endParaRPr>
        </a:p>
      </dgm:t>
    </dgm:pt>
    <dgm:pt modelId="{94701D14-F010-4E90-A0B2-B6A7E8C44426}" type="parTrans" cxnId="{CA6FDA00-0787-4E71-A26E-196D090F3297}">
      <dgm:prSet/>
      <dgm:spPr/>
      <dgm:t>
        <a:bodyPr/>
        <a:lstStyle/>
        <a:p>
          <a:endParaRPr lang="it-IT"/>
        </a:p>
      </dgm:t>
    </dgm:pt>
    <dgm:pt modelId="{543FACCF-60D1-4827-BC9B-2B1F88FA7E23}" type="sibTrans" cxnId="{CA6FDA00-0787-4E71-A26E-196D090F3297}">
      <dgm:prSet/>
      <dgm:spPr/>
      <dgm:t>
        <a:bodyPr/>
        <a:lstStyle/>
        <a:p>
          <a:endParaRPr lang="it-IT"/>
        </a:p>
      </dgm:t>
    </dgm:pt>
    <dgm:pt modelId="{49BDA536-548A-44CF-A437-207F651211C3}">
      <dgm:prSet/>
      <dgm:spPr/>
      <dgm:t>
        <a:bodyPr/>
        <a:lstStyle/>
        <a:p>
          <a:endParaRPr lang="it-IT" dirty="0">
            <a:latin typeface="Arial Nova Cond Light" panose="020B0306020202020204" pitchFamily="34" charset="0"/>
          </a:endParaRPr>
        </a:p>
      </dgm:t>
    </dgm:pt>
    <dgm:pt modelId="{EACC78B2-57CC-492A-964B-9A8DF90A69F9}" type="parTrans" cxnId="{9B4B33E2-65BC-4C7E-85CC-7ECCA87D6723}">
      <dgm:prSet/>
      <dgm:spPr/>
      <dgm:t>
        <a:bodyPr/>
        <a:lstStyle/>
        <a:p>
          <a:endParaRPr lang="it-IT"/>
        </a:p>
      </dgm:t>
    </dgm:pt>
    <dgm:pt modelId="{89A95D90-B825-4D80-AA90-1F8A6FBC86DD}" type="sibTrans" cxnId="{9B4B33E2-65BC-4C7E-85CC-7ECCA87D6723}">
      <dgm:prSet/>
      <dgm:spPr/>
      <dgm:t>
        <a:bodyPr/>
        <a:lstStyle/>
        <a:p>
          <a:endParaRPr lang="it-IT"/>
        </a:p>
      </dgm:t>
    </dgm:pt>
    <dgm:pt modelId="{10D527A6-3F9C-4294-A8EA-2D4F28D0726D}" type="pres">
      <dgm:prSet presAssocID="{0DA769F3-DB52-436A-B181-C81E1617C171}" presName="linear" presStyleCnt="0">
        <dgm:presLayoutVars>
          <dgm:animLvl val="lvl"/>
          <dgm:resizeHandles val="exact"/>
        </dgm:presLayoutVars>
      </dgm:prSet>
      <dgm:spPr/>
    </dgm:pt>
    <dgm:pt modelId="{A609D0D4-61AF-4170-9CD4-1756B92D9C6E}" type="pres">
      <dgm:prSet presAssocID="{B49C2480-95BD-4B8D-B030-7AE0E475E105}" presName="parentText" presStyleLbl="node1" presStyleIdx="0" presStyleCnt="2">
        <dgm:presLayoutVars>
          <dgm:chMax val="0"/>
          <dgm:bulletEnabled val="1"/>
        </dgm:presLayoutVars>
      </dgm:prSet>
      <dgm:spPr/>
    </dgm:pt>
    <dgm:pt modelId="{E1DFA6E5-2E17-4859-8716-60692EE3FA1D}" type="pres">
      <dgm:prSet presAssocID="{B49C2480-95BD-4B8D-B030-7AE0E475E105}" presName="childText" presStyleLbl="revTx" presStyleIdx="0" presStyleCnt="2">
        <dgm:presLayoutVars>
          <dgm:bulletEnabled val="1"/>
        </dgm:presLayoutVars>
      </dgm:prSet>
      <dgm:spPr/>
    </dgm:pt>
    <dgm:pt modelId="{4A9F6622-88A1-4A2F-8DF8-8D3BD512BBB3}" type="pres">
      <dgm:prSet presAssocID="{427B8C55-D2F0-4718-A465-73DE1E322AF6}" presName="parentText" presStyleLbl="node1" presStyleIdx="1" presStyleCnt="2">
        <dgm:presLayoutVars>
          <dgm:chMax val="0"/>
          <dgm:bulletEnabled val="1"/>
        </dgm:presLayoutVars>
      </dgm:prSet>
      <dgm:spPr/>
    </dgm:pt>
    <dgm:pt modelId="{5B628036-6722-421D-9458-71067A544457}" type="pres">
      <dgm:prSet presAssocID="{427B8C55-D2F0-4718-A465-73DE1E322AF6}" presName="childText" presStyleLbl="revTx" presStyleIdx="1" presStyleCnt="2">
        <dgm:presLayoutVars>
          <dgm:bulletEnabled val="1"/>
        </dgm:presLayoutVars>
      </dgm:prSet>
      <dgm:spPr/>
    </dgm:pt>
  </dgm:ptLst>
  <dgm:cxnLst>
    <dgm:cxn modelId="{CA6FDA00-0787-4E71-A26E-196D090F3297}" srcId="{427B8C55-D2F0-4718-A465-73DE1E322AF6}" destId="{66A15CBE-1F9B-467B-B801-C92817D5B0D4}" srcOrd="3" destOrd="0" parTransId="{94701D14-F010-4E90-A0B2-B6A7E8C44426}" sibTransId="{543FACCF-60D1-4827-BC9B-2B1F88FA7E23}"/>
    <dgm:cxn modelId="{34DC912E-A717-4A1E-A016-A9F609E00361}" type="presOf" srcId="{66A15CBE-1F9B-467B-B801-C92817D5B0D4}" destId="{5B628036-6722-421D-9458-71067A544457}" srcOrd="0" destOrd="3" presId="urn:microsoft.com/office/officeart/2005/8/layout/vList2"/>
    <dgm:cxn modelId="{6DD2A130-A60C-4D6F-A9CD-5739FF289A7B}" type="presOf" srcId="{B49C2480-95BD-4B8D-B030-7AE0E475E105}" destId="{A609D0D4-61AF-4170-9CD4-1756B92D9C6E}" srcOrd="0" destOrd="0" presId="urn:microsoft.com/office/officeart/2005/8/layout/vList2"/>
    <dgm:cxn modelId="{665AF732-CDEE-4D5E-98C5-173840A659CE}" srcId="{0DA769F3-DB52-436A-B181-C81E1617C171}" destId="{427B8C55-D2F0-4718-A465-73DE1E322AF6}" srcOrd="1" destOrd="0" parTransId="{C50BD363-611F-482B-9E00-4F53232623A5}" sibTransId="{56493191-630C-4527-9E4F-18ACB0A2850F}"/>
    <dgm:cxn modelId="{53B6F535-A1EA-42FA-BEE5-F96D93A0795F}" srcId="{0DA769F3-DB52-436A-B181-C81E1617C171}" destId="{B49C2480-95BD-4B8D-B030-7AE0E475E105}" srcOrd="0" destOrd="0" parTransId="{DC829773-189A-404F-9D5E-E9DA5BEB23C4}" sibTransId="{071C61EC-05DD-4E84-B9BB-37FF9BDA92F9}"/>
    <dgm:cxn modelId="{E208195B-96AA-4890-83DA-2F0D2B2DE943}" type="presOf" srcId="{427B8C55-D2F0-4718-A465-73DE1E322AF6}" destId="{4A9F6622-88A1-4A2F-8DF8-8D3BD512BBB3}" srcOrd="0" destOrd="0" presId="urn:microsoft.com/office/officeart/2005/8/layout/vList2"/>
    <dgm:cxn modelId="{ACCD685E-6D0C-4824-83BD-AACDFABB7CC8}" type="presOf" srcId="{A73A4368-59E6-4F98-BEC9-C99AE9D40952}" destId="{5B628036-6722-421D-9458-71067A544457}" srcOrd="0" destOrd="2" presId="urn:microsoft.com/office/officeart/2005/8/layout/vList2"/>
    <dgm:cxn modelId="{76459250-BE6F-4AED-BB1D-B64197C0CDB7}" type="presOf" srcId="{49BDA536-548A-44CF-A437-207F651211C3}" destId="{5B628036-6722-421D-9458-71067A544457}" srcOrd="0" destOrd="0" presId="urn:microsoft.com/office/officeart/2005/8/layout/vList2"/>
    <dgm:cxn modelId="{E94B7272-4C83-47EF-9A2F-9844B96E27AB}" srcId="{427B8C55-D2F0-4718-A465-73DE1E322AF6}" destId="{A73A4368-59E6-4F98-BEC9-C99AE9D40952}" srcOrd="2" destOrd="0" parTransId="{0D9D1EC7-A1CC-4B66-B197-609D6FBF0D75}" sibTransId="{A83E4A71-58BE-4527-8B6A-B217022F8639}"/>
    <dgm:cxn modelId="{3711D7C3-2441-4BD6-9602-4165E1051E9A}" type="presOf" srcId="{0DA769F3-DB52-436A-B181-C81E1617C171}" destId="{10D527A6-3F9C-4294-A8EA-2D4F28D0726D}" srcOrd="0" destOrd="0" presId="urn:microsoft.com/office/officeart/2005/8/layout/vList2"/>
    <dgm:cxn modelId="{668024CE-3D24-471E-A4A7-5303A8DADE4A}" type="presOf" srcId="{DCCDBE56-2A08-4173-AC13-21B466B76756}" destId="{E1DFA6E5-2E17-4859-8716-60692EE3FA1D}" srcOrd="0" destOrd="0" presId="urn:microsoft.com/office/officeart/2005/8/layout/vList2"/>
    <dgm:cxn modelId="{4B8093CE-CDA9-4A5E-A047-9643776189D2}" type="presOf" srcId="{051885B2-2D07-45CD-A277-AC00F51F5E9C}" destId="{5B628036-6722-421D-9458-71067A544457}" srcOrd="0" destOrd="1" presId="urn:microsoft.com/office/officeart/2005/8/layout/vList2"/>
    <dgm:cxn modelId="{9B4B33E2-65BC-4C7E-85CC-7ECCA87D6723}" srcId="{427B8C55-D2F0-4718-A465-73DE1E322AF6}" destId="{49BDA536-548A-44CF-A437-207F651211C3}" srcOrd="0" destOrd="0" parTransId="{EACC78B2-57CC-492A-964B-9A8DF90A69F9}" sibTransId="{89A95D90-B825-4D80-AA90-1F8A6FBC86DD}"/>
    <dgm:cxn modelId="{21E7F1F9-F842-4C3F-B834-F6A2A5187346}" srcId="{427B8C55-D2F0-4718-A465-73DE1E322AF6}" destId="{051885B2-2D07-45CD-A277-AC00F51F5E9C}" srcOrd="1" destOrd="0" parTransId="{261D6178-17D4-4E27-AE1A-D5E43BC9A4CD}" sibTransId="{65B32F4F-902B-494F-90CC-784E1C71BE22}"/>
    <dgm:cxn modelId="{103243FE-C9A8-4EFC-A89E-62A1F738FEB0}" srcId="{B49C2480-95BD-4B8D-B030-7AE0E475E105}" destId="{DCCDBE56-2A08-4173-AC13-21B466B76756}" srcOrd="0" destOrd="0" parTransId="{523788D0-A29C-417C-B1FA-EF02254C3FEB}" sibTransId="{95A2C7B6-6BB7-48AD-82E5-87BC8CE69C53}"/>
    <dgm:cxn modelId="{28112709-F724-46F0-9EA4-4669B5F5B7D9}" type="presParOf" srcId="{10D527A6-3F9C-4294-A8EA-2D4F28D0726D}" destId="{A609D0D4-61AF-4170-9CD4-1756B92D9C6E}" srcOrd="0" destOrd="0" presId="urn:microsoft.com/office/officeart/2005/8/layout/vList2"/>
    <dgm:cxn modelId="{4FB89DA3-F4E3-48B9-9CAD-648116E1CE43}" type="presParOf" srcId="{10D527A6-3F9C-4294-A8EA-2D4F28D0726D}" destId="{E1DFA6E5-2E17-4859-8716-60692EE3FA1D}" srcOrd="1" destOrd="0" presId="urn:microsoft.com/office/officeart/2005/8/layout/vList2"/>
    <dgm:cxn modelId="{7E9C7C08-823D-46D2-BE9D-E023724CD30C}" type="presParOf" srcId="{10D527A6-3F9C-4294-A8EA-2D4F28D0726D}" destId="{4A9F6622-88A1-4A2F-8DF8-8D3BD512BBB3}" srcOrd="2" destOrd="0" presId="urn:microsoft.com/office/officeart/2005/8/layout/vList2"/>
    <dgm:cxn modelId="{EE893F00-DE93-4262-9178-CB4D94F2A166}" type="presParOf" srcId="{10D527A6-3F9C-4294-A8EA-2D4F28D0726D}" destId="{5B628036-6722-421D-9458-71067A54445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A74D61-805A-4EC7-BC04-F1E2B1EF5C1A}"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it-IT"/>
        </a:p>
      </dgm:t>
    </dgm:pt>
    <dgm:pt modelId="{42F09C69-774B-4B7B-8023-84E8A4BAEA48}">
      <dgm:prSet/>
      <dgm:spPr>
        <a:solidFill>
          <a:srgbClr val="FF9900"/>
        </a:solidFill>
      </dgm:spPr>
      <dgm:t>
        <a:bodyPr/>
        <a:lstStyle/>
        <a:p>
          <a:r>
            <a:rPr lang="it-IT" dirty="0">
              <a:latin typeface="Arial Nova Cond Light" panose="020B0306020202020204" pitchFamily="34" charset="0"/>
            </a:rPr>
            <a:t>per </a:t>
          </a:r>
          <a:r>
            <a:rPr lang="it-IT" b="1" dirty="0">
              <a:latin typeface="Arial Nova Cond Light" panose="020B0306020202020204" pitchFamily="34" charset="0"/>
            </a:rPr>
            <a:t>AMPLIAMENTO</a:t>
          </a:r>
          <a:r>
            <a:rPr lang="it-IT" dirty="0">
              <a:latin typeface="Arial Nova Cond Light" panose="020B0306020202020204" pitchFamily="34" charset="0"/>
            </a:rPr>
            <a:t> si intende un intervento di miglioramento, ammodernamento o consolidamento della realtà aziendale esistente, così come si presenta al momento della presentazione della domanda di concessione delle agevolazioni</a:t>
          </a:r>
        </a:p>
      </dgm:t>
    </dgm:pt>
    <dgm:pt modelId="{9B640957-07D1-4489-BB8B-5F3F21F43140}" type="parTrans" cxnId="{DC089A33-49AD-4995-912A-4334A00B6D05}">
      <dgm:prSet/>
      <dgm:spPr/>
      <dgm:t>
        <a:bodyPr/>
        <a:lstStyle/>
        <a:p>
          <a:endParaRPr lang="it-IT"/>
        </a:p>
      </dgm:t>
    </dgm:pt>
    <dgm:pt modelId="{158445DA-FA18-4B61-93FD-62F1CE98FECD}" type="sibTrans" cxnId="{DC089A33-49AD-4995-912A-4334A00B6D05}">
      <dgm:prSet/>
      <dgm:spPr/>
      <dgm:t>
        <a:bodyPr/>
        <a:lstStyle/>
        <a:p>
          <a:endParaRPr lang="it-IT"/>
        </a:p>
      </dgm:t>
    </dgm:pt>
    <dgm:pt modelId="{ECCEDFF2-2A18-4320-AD1B-E00D407F506E}">
      <dgm:prSet/>
      <dgm:spPr>
        <a:solidFill>
          <a:srgbClr val="FF9900">
            <a:alpha val="60000"/>
          </a:srgbClr>
        </a:solidFill>
      </dgm:spPr>
      <dgm:t>
        <a:bodyPr/>
        <a:lstStyle/>
        <a:p>
          <a:r>
            <a:rPr lang="it-IT" dirty="0">
              <a:latin typeface="Arial Nova Cond Light" panose="020B0306020202020204" pitchFamily="34" charset="0"/>
            </a:rPr>
            <a:t>le imprese richiedenti, condotte da giovani o da donne, devono aver già avviato l’</a:t>
          </a:r>
          <a:r>
            <a:rPr lang="it-IT" u="sng" dirty="0">
              <a:latin typeface="Arial Nova Cond Light" panose="020B0306020202020204" pitchFamily="34" charset="0"/>
            </a:rPr>
            <a:t>attività di impresa da almeno due anni </a:t>
          </a:r>
          <a:r>
            <a:rPr lang="it-IT" dirty="0">
              <a:latin typeface="Arial Nova Cond Light" panose="020B0306020202020204" pitchFamily="34" charset="0"/>
            </a:rPr>
            <a:t>al momento della presentazione della domanda e devono essere imprese che già svolgono un’attività agricola</a:t>
          </a:r>
        </a:p>
      </dgm:t>
    </dgm:pt>
    <dgm:pt modelId="{1BC8A78A-2B96-4DFB-AB35-8F5BF3D1DF86}" type="parTrans" cxnId="{8FE7351E-5762-4E57-9272-3AC3A632B939}">
      <dgm:prSet/>
      <dgm:spPr/>
      <dgm:t>
        <a:bodyPr/>
        <a:lstStyle/>
        <a:p>
          <a:endParaRPr lang="it-IT"/>
        </a:p>
      </dgm:t>
    </dgm:pt>
    <dgm:pt modelId="{2E7C0A21-DC07-4BFF-B2A1-A0C7CF1E2EEA}" type="sibTrans" cxnId="{8FE7351E-5762-4E57-9272-3AC3A632B939}">
      <dgm:prSet/>
      <dgm:spPr/>
      <dgm:t>
        <a:bodyPr/>
        <a:lstStyle/>
        <a:p>
          <a:endParaRPr lang="it-IT"/>
        </a:p>
      </dgm:t>
    </dgm:pt>
    <dgm:pt modelId="{4FA72627-D15A-4379-8F0D-DB4BEB843C70}" type="pres">
      <dgm:prSet presAssocID="{24A74D61-805A-4EC7-BC04-F1E2B1EF5C1A}" presName="linear" presStyleCnt="0">
        <dgm:presLayoutVars>
          <dgm:animLvl val="lvl"/>
          <dgm:resizeHandles val="exact"/>
        </dgm:presLayoutVars>
      </dgm:prSet>
      <dgm:spPr/>
    </dgm:pt>
    <dgm:pt modelId="{F158331E-A2DE-4CB0-8724-349FD91B3428}" type="pres">
      <dgm:prSet presAssocID="{42F09C69-774B-4B7B-8023-84E8A4BAEA48}" presName="parentText" presStyleLbl="node1" presStyleIdx="0" presStyleCnt="2">
        <dgm:presLayoutVars>
          <dgm:chMax val="0"/>
          <dgm:bulletEnabled val="1"/>
        </dgm:presLayoutVars>
      </dgm:prSet>
      <dgm:spPr/>
    </dgm:pt>
    <dgm:pt modelId="{2A8A7E82-E7C3-48E7-99E2-B73CA934E755}" type="pres">
      <dgm:prSet presAssocID="{158445DA-FA18-4B61-93FD-62F1CE98FECD}" presName="spacer" presStyleCnt="0"/>
      <dgm:spPr/>
    </dgm:pt>
    <dgm:pt modelId="{71EA6B1B-9A11-45DD-94F5-207125925154}" type="pres">
      <dgm:prSet presAssocID="{ECCEDFF2-2A18-4320-AD1B-E00D407F506E}" presName="parentText" presStyleLbl="node1" presStyleIdx="1" presStyleCnt="2">
        <dgm:presLayoutVars>
          <dgm:chMax val="0"/>
          <dgm:bulletEnabled val="1"/>
        </dgm:presLayoutVars>
      </dgm:prSet>
      <dgm:spPr/>
    </dgm:pt>
  </dgm:ptLst>
  <dgm:cxnLst>
    <dgm:cxn modelId="{8FE7351E-5762-4E57-9272-3AC3A632B939}" srcId="{24A74D61-805A-4EC7-BC04-F1E2B1EF5C1A}" destId="{ECCEDFF2-2A18-4320-AD1B-E00D407F506E}" srcOrd="1" destOrd="0" parTransId="{1BC8A78A-2B96-4DFB-AB35-8F5BF3D1DF86}" sibTransId="{2E7C0A21-DC07-4BFF-B2A1-A0C7CF1E2EEA}"/>
    <dgm:cxn modelId="{DC089A33-49AD-4995-912A-4334A00B6D05}" srcId="{24A74D61-805A-4EC7-BC04-F1E2B1EF5C1A}" destId="{42F09C69-774B-4B7B-8023-84E8A4BAEA48}" srcOrd="0" destOrd="0" parTransId="{9B640957-07D1-4489-BB8B-5F3F21F43140}" sibTransId="{158445DA-FA18-4B61-93FD-62F1CE98FECD}"/>
    <dgm:cxn modelId="{F2AFA43B-9F8F-4B04-9DDE-5026922FE4B7}" type="presOf" srcId="{42F09C69-774B-4B7B-8023-84E8A4BAEA48}" destId="{F158331E-A2DE-4CB0-8724-349FD91B3428}" srcOrd="0" destOrd="0" presId="urn:microsoft.com/office/officeart/2005/8/layout/vList2"/>
    <dgm:cxn modelId="{DDFA55B6-ADE7-4902-A479-39BD58B5305A}" type="presOf" srcId="{24A74D61-805A-4EC7-BC04-F1E2B1EF5C1A}" destId="{4FA72627-D15A-4379-8F0D-DB4BEB843C70}" srcOrd="0" destOrd="0" presId="urn:microsoft.com/office/officeart/2005/8/layout/vList2"/>
    <dgm:cxn modelId="{AEEAACEC-CBB5-47DC-812A-FA7A93937E39}" type="presOf" srcId="{ECCEDFF2-2A18-4320-AD1B-E00D407F506E}" destId="{71EA6B1B-9A11-45DD-94F5-207125925154}" srcOrd="0" destOrd="0" presId="urn:microsoft.com/office/officeart/2005/8/layout/vList2"/>
    <dgm:cxn modelId="{15F1B119-B2E3-4221-9203-F2E3C259854F}" type="presParOf" srcId="{4FA72627-D15A-4379-8F0D-DB4BEB843C70}" destId="{F158331E-A2DE-4CB0-8724-349FD91B3428}" srcOrd="0" destOrd="0" presId="urn:microsoft.com/office/officeart/2005/8/layout/vList2"/>
    <dgm:cxn modelId="{A00C4F34-A3A9-4067-92CE-AC7582B4FB47}" type="presParOf" srcId="{4FA72627-D15A-4379-8F0D-DB4BEB843C70}" destId="{2A8A7E82-E7C3-48E7-99E2-B73CA934E755}" srcOrd="1" destOrd="0" presId="urn:microsoft.com/office/officeart/2005/8/layout/vList2"/>
    <dgm:cxn modelId="{129D94FD-7AC7-4F67-A3A3-26813BC48A7A}" type="presParOf" srcId="{4FA72627-D15A-4379-8F0D-DB4BEB843C70}" destId="{71EA6B1B-9A11-45DD-94F5-20712592515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5B8746-C18D-49D9-99E6-E6AD3A92E25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5ADF5245-768E-49B9-AA52-2517F75B5C44}">
      <dgm:prSet custT="1"/>
      <dgm:spPr>
        <a:solidFill>
          <a:srgbClr val="FF9900"/>
        </a:solidFill>
      </dgm:spPr>
      <dgm:t>
        <a:bodyPr/>
        <a:lstStyle/>
        <a:p>
          <a:r>
            <a:rPr lang="it-IT" sz="3200" dirty="0">
              <a:latin typeface="Arial Nova Cond Light" panose="020B0306020202020204" pitchFamily="34" charset="0"/>
            </a:rPr>
            <a:t>Le </a:t>
          </a:r>
          <a:r>
            <a:rPr lang="it-IT" sz="3200" b="1" dirty="0">
              <a:latin typeface="Arial Nova Cond Light" panose="020B0306020202020204" pitchFamily="34" charset="0"/>
            </a:rPr>
            <a:t>imprese richiedenti</a:t>
          </a:r>
          <a:r>
            <a:rPr lang="it-IT" sz="3200" dirty="0">
              <a:latin typeface="Arial Nova Cond Light" panose="020B0306020202020204" pitchFamily="34" charset="0"/>
            </a:rPr>
            <a:t> (impresa individuale o società) devono possedere i seguenti requisiti:</a:t>
          </a:r>
        </a:p>
      </dgm:t>
    </dgm:pt>
    <dgm:pt modelId="{DEA9508F-579C-4D79-8F06-54980CCCE8C0}" type="parTrans" cxnId="{02C4208C-6B2D-454D-8022-A3AB4357A023}">
      <dgm:prSet/>
      <dgm:spPr/>
      <dgm:t>
        <a:bodyPr/>
        <a:lstStyle/>
        <a:p>
          <a:endParaRPr lang="it-IT"/>
        </a:p>
      </dgm:t>
    </dgm:pt>
    <dgm:pt modelId="{638D178E-A37F-4BE6-9707-659DE250648D}" type="sibTrans" cxnId="{02C4208C-6B2D-454D-8022-A3AB4357A023}">
      <dgm:prSet/>
      <dgm:spPr/>
      <dgm:t>
        <a:bodyPr/>
        <a:lstStyle/>
        <a:p>
          <a:endParaRPr lang="it-IT"/>
        </a:p>
      </dgm:t>
    </dgm:pt>
    <dgm:pt modelId="{6A69AFAE-1E4B-452F-85C0-4A1D901D2CC3}">
      <dgm:prSet/>
      <dgm:spPr/>
      <dgm:t>
        <a:bodyPr/>
        <a:lstStyle/>
        <a:p>
          <a:r>
            <a:rPr lang="it-IT" dirty="0">
              <a:latin typeface="Arial Nova Cond Light" panose="020B0306020202020204" pitchFamily="34" charset="0"/>
            </a:rPr>
            <a:t>essere costituite da non più di sei mesi dalla data di presentazione della domanda di ammissione alle agevolazioni</a:t>
          </a:r>
        </a:p>
      </dgm:t>
    </dgm:pt>
    <dgm:pt modelId="{089E1602-3272-463A-85F1-EB8AB9DF9CDE}" type="parTrans" cxnId="{BF22B995-31C3-432E-89F4-2CCB35985F0A}">
      <dgm:prSet/>
      <dgm:spPr/>
      <dgm:t>
        <a:bodyPr/>
        <a:lstStyle/>
        <a:p>
          <a:endParaRPr lang="it-IT"/>
        </a:p>
      </dgm:t>
    </dgm:pt>
    <dgm:pt modelId="{8664AA30-345B-402F-86DA-934546280C73}" type="sibTrans" cxnId="{BF22B995-31C3-432E-89F4-2CCB35985F0A}">
      <dgm:prSet/>
      <dgm:spPr/>
      <dgm:t>
        <a:bodyPr/>
        <a:lstStyle/>
        <a:p>
          <a:endParaRPr lang="it-IT"/>
        </a:p>
      </dgm:t>
    </dgm:pt>
    <dgm:pt modelId="{A49B05D3-B48D-4DE9-ACA0-99F252E8810C}">
      <dgm:prSet/>
      <dgm:spPr/>
      <dgm:t>
        <a:bodyPr/>
        <a:lstStyle/>
        <a:p>
          <a:r>
            <a:rPr lang="it-IT" dirty="0">
              <a:latin typeface="Arial Nova Cond Light" panose="020B0306020202020204" pitchFamily="34" charset="0"/>
            </a:rPr>
            <a:t>esercitare esclusivamente l'attività agricola ai sensi dell'articolo 2135 del codice civile alla data di presentazione della domanda</a:t>
          </a:r>
        </a:p>
      </dgm:t>
    </dgm:pt>
    <dgm:pt modelId="{970A27CC-10F2-4649-A555-E1C15778070A}" type="parTrans" cxnId="{7624D2A1-0647-4873-B54A-E78A0975D688}">
      <dgm:prSet/>
      <dgm:spPr/>
      <dgm:t>
        <a:bodyPr/>
        <a:lstStyle/>
        <a:p>
          <a:endParaRPr lang="it-IT"/>
        </a:p>
      </dgm:t>
    </dgm:pt>
    <dgm:pt modelId="{5A34D001-1D0C-4F06-93D8-CBE248BFBEBF}" type="sibTrans" cxnId="{7624D2A1-0647-4873-B54A-E78A0975D688}">
      <dgm:prSet/>
      <dgm:spPr/>
      <dgm:t>
        <a:bodyPr/>
        <a:lstStyle/>
        <a:p>
          <a:endParaRPr lang="it-IT"/>
        </a:p>
      </dgm:t>
    </dgm:pt>
    <dgm:pt modelId="{3D250CA4-0E90-4E50-A2F0-258EA466A752}">
      <dgm:prSet/>
      <dgm:spPr/>
      <dgm:t>
        <a:bodyPr/>
        <a:lstStyle/>
        <a:p>
          <a:r>
            <a:rPr lang="it-IT" dirty="0">
              <a:latin typeface="Arial Nova Cond Light" panose="020B0306020202020204" pitchFamily="34" charset="0"/>
            </a:rPr>
            <a:t>essere amministrate e condotte da una donna o da un giovane di età compresa tra i 18 ed i 41 anni non compiuti alla data di presentazione della domanda, in possesso della qualifica di imprenditore agricolo professionale o di coltivatore diretto come risultante dall'iscrizione nella gestione previdenziale agricola alla data di delibera di ammissione alle agevolazioni </a:t>
          </a:r>
        </a:p>
      </dgm:t>
    </dgm:pt>
    <dgm:pt modelId="{A5E64A4A-0305-4AB8-B3E2-99CFF962D146}" type="parTrans" cxnId="{6C29FA3A-FAF7-4B0D-8C39-0407D6DB6309}">
      <dgm:prSet/>
      <dgm:spPr/>
      <dgm:t>
        <a:bodyPr/>
        <a:lstStyle/>
        <a:p>
          <a:endParaRPr lang="it-IT"/>
        </a:p>
      </dgm:t>
    </dgm:pt>
    <dgm:pt modelId="{8E5D8301-CC45-4DCD-A4BD-B2507B9ED3BF}" type="sibTrans" cxnId="{6C29FA3A-FAF7-4B0D-8C39-0407D6DB6309}">
      <dgm:prSet/>
      <dgm:spPr/>
      <dgm:t>
        <a:bodyPr/>
        <a:lstStyle/>
        <a:p>
          <a:endParaRPr lang="it-IT"/>
        </a:p>
      </dgm:t>
    </dgm:pt>
    <dgm:pt modelId="{D40DF161-4982-4F8E-BC03-569617FB8249}" type="pres">
      <dgm:prSet presAssocID="{495B8746-C18D-49D9-99E6-E6AD3A92E25F}" presName="linear" presStyleCnt="0">
        <dgm:presLayoutVars>
          <dgm:animLvl val="lvl"/>
          <dgm:resizeHandles val="exact"/>
        </dgm:presLayoutVars>
      </dgm:prSet>
      <dgm:spPr/>
    </dgm:pt>
    <dgm:pt modelId="{1FCFAA7C-FDCA-4371-A8CC-861DF6714027}" type="pres">
      <dgm:prSet presAssocID="{5ADF5245-768E-49B9-AA52-2517F75B5C44}" presName="parentText" presStyleLbl="node1" presStyleIdx="0" presStyleCnt="1">
        <dgm:presLayoutVars>
          <dgm:chMax val="0"/>
          <dgm:bulletEnabled val="1"/>
        </dgm:presLayoutVars>
      </dgm:prSet>
      <dgm:spPr/>
    </dgm:pt>
    <dgm:pt modelId="{34F4929D-2996-4F10-A846-418DE854133F}" type="pres">
      <dgm:prSet presAssocID="{5ADF5245-768E-49B9-AA52-2517F75B5C44}" presName="childText" presStyleLbl="revTx" presStyleIdx="0" presStyleCnt="1">
        <dgm:presLayoutVars>
          <dgm:bulletEnabled val="1"/>
        </dgm:presLayoutVars>
      </dgm:prSet>
      <dgm:spPr/>
    </dgm:pt>
  </dgm:ptLst>
  <dgm:cxnLst>
    <dgm:cxn modelId="{92ABC336-D122-4FBD-93C4-A18E9625AADF}" type="presOf" srcId="{5ADF5245-768E-49B9-AA52-2517F75B5C44}" destId="{1FCFAA7C-FDCA-4371-A8CC-861DF6714027}" srcOrd="0" destOrd="0" presId="urn:microsoft.com/office/officeart/2005/8/layout/vList2"/>
    <dgm:cxn modelId="{6C29FA3A-FAF7-4B0D-8C39-0407D6DB6309}" srcId="{5ADF5245-768E-49B9-AA52-2517F75B5C44}" destId="{3D250CA4-0E90-4E50-A2F0-258EA466A752}" srcOrd="2" destOrd="0" parTransId="{A5E64A4A-0305-4AB8-B3E2-99CFF962D146}" sibTransId="{8E5D8301-CC45-4DCD-A4BD-B2507B9ED3BF}"/>
    <dgm:cxn modelId="{A4BF494E-99C5-49F0-8E75-43477A0BC0BE}" type="presOf" srcId="{6A69AFAE-1E4B-452F-85C0-4A1D901D2CC3}" destId="{34F4929D-2996-4F10-A846-418DE854133F}" srcOrd="0" destOrd="0" presId="urn:microsoft.com/office/officeart/2005/8/layout/vList2"/>
    <dgm:cxn modelId="{CABCBC78-BBD7-4C78-A72E-8B9A6269628D}" type="presOf" srcId="{A49B05D3-B48D-4DE9-ACA0-99F252E8810C}" destId="{34F4929D-2996-4F10-A846-418DE854133F}" srcOrd="0" destOrd="1" presId="urn:microsoft.com/office/officeart/2005/8/layout/vList2"/>
    <dgm:cxn modelId="{0794D387-7AE8-41F2-A305-CE53ECA9F8B4}" type="presOf" srcId="{495B8746-C18D-49D9-99E6-E6AD3A92E25F}" destId="{D40DF161-4982-4F8E-BC03-569617FB8249}" srcOrd="0" destOrd="0" presId="urn:microsoft.com/office/officeart/2005/8/layout/vList2"/>
    <dgm:cxn modelId="{02C4208C-6B2D-454D-8022-A3AB4357A023}" srcId="{495B8746-C18D-49D9-99E6-E6AD3A92E25F}" destId="{5ADF5245-768E-49B9-AA52-2517F75B5C44}" srcOrd="0" destOrd="0" parTransId="{DEA9508F-579C-4D79-8F06-54980CCCE8C0}" sibTransId="{638D178E-A37F-4BE6-9707-659DE250648D}"/>
    <dgm:cxn modelId="{BF22B995-31C3-432E-89F4-2CCB35985F0A}" srcId="{5ADF5245-768E-49B9-AA52-2517F75B5C44}" destId="{6A69AFAE-1E4B-452F-85C0-4A1D901D2CC3}" srcOrd="0" destOrd="0" parTransId="{089E1602-3272-463A-85F1-EB8AB9DF9CDE}" sibTransId="{8664AA30-345B-402F-86DA-934546280C73}"/>
    <dgm:cxn modelId="{7624D2A1-0647-4873-B54A-E78A0975D688}" srcId="{5ADF5245-768E-49B9-AA52-2517F75B5C44}" destId="{A49B05D3-B48D-4DE9-ACA0-99F252E8810C}" srcOrd="1" destOrd="0" parTransId="{970A27CC-10F2-4649-A555-E1C15778070A}" sibTransId="{5A34D001-1D0C-4F06-93D8-CBE248BFBEBF}"/>
    <dgm:cxn modelId="{88C062AB-7BB9-49D4-84C6-8098D9CE9DD2}" type="presOf" srcId="{3D250CA4-0E90-4E50-A2F0-258EA466A752}" destId="{34F4929D-2996-4F10-A846-418DE854133F}" srcOrd="0" destOrd="2" presId="urn:microsoft.com/office/officeart/2005/8/layout/vList2"/>
    <dgm:cxn modelId="{4A709665-41C7-4928-8E79-828564795617}" type="presParOf" srcId="{D40DF161-4982-4F8E-BC03-569617FB8249}" destId="{1FCFAA7C-FDCA-4371-A8CC-861DF6714027}" srcOrd="0" destOrd="0" presId="urn:microsoft.com/office/officeart/2005/8/layout/vList2"/>
    <dgm:cxn modelId="{CE75E7A8-2C21-48C5-923D-242B5FA256A2}" type="presParOf" srcId="{D40DF161-4982-4F8E-BC03-569617FB8249}" destId="{34F4929D-2996-4F10-A846-418DE854133F}"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644F07D-CDC0-494F-82F5-847229071117}"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it-IT"/>
        </a:p>
      </dgm:t>
    </dgm:pt>
    <dgm:pt modelId="{268690F1-069E-4FA4-8F43-D9546F01FF18}">
      <dgm:prSet custT="1"/>
      <dgm:spPr>
        <a:solidFill>
          <a:srgbClr val="FF9900"/>
        </a:solidFill>
      </dgm:spPr>
      <dgm:t>
        <a:bodyPr/>
        <a:lstStyle/>
        <a:p>
          <a:r>
            <a:rPr lang="it-IT" sz="2800" dirty="0">
              <a:latin typeface="Arial Nova Cond Light" panose="020B0306020202020204" pitchFamily="34" charset="0"/>
            </a:rPr>
            <a:t>nel caso di </a:t>
          </a:r>
          <a:r>
            <a:rPr lang="it-IT" sz="2800" b="1" dirty="0">
              <a:latin typeface="Arial Nova Cond Light" panose="020B0306020202020204" pitchFamily="34" charset="0"/>
            </a:rPr>
            <a:t>società</a:t>
          </a:r>
          <a:r>
            <a:rPr lang="it-IT" sz="2800" dirty="0"/>
            <a:t>:</a:t>
          </a:r>
        </a:p>
      </dgm:t>
    </dgm:pt>
    <dgm:pt modelId="{38A3B24E-AACC-480A-870A-902640B08A90}" type="parTrans" cxnId="{D95973FB-7AD4-4589-B220-1AA4C83D7636}">
      <dgm:prSet/>
      <dgm:spPr/>
      <dgm:t>
        <a:bodyPr/>
        <a:lstStyle/>
        <a:p>
          <a:endParaRPr lang="it-IT"/>
        </a:p>
      </dgm:t>
    </dgm:pt>
    <dgm:pt modelId="{1C58C747-E1F2-480B-B6CF-2B0613B8E8B2}" type="sibTrans" cxnId="{D95973FB-7AD4-4589-B220-1AA4C83D7636}">
      <dgm:prSet/>
      <dgm:spPr/>
      <dgm:t>
        <a:bodyPr/>
        <a:lstStyle/>
        <a:p>
          <a:endParaRPr lang="it-IT"/>
        </a:p>
      </dgm:t>
    </dgm:pt>
    <dgm:pt modelId="{A715E12E-D25C-467E-9B2A-16F2BD83AD4E}">
      <dgm:prSet custT="1"/>
      <dgm:spPr/>
      <dgm:t>
        <a:bodyPr/>
        <a:lstStyle/>
        <a:p>
          <a:pPr marL="0" indent="0"/>
          <a:r>
            <a:rPr lang="it-IT" sz="2400" dirty="0">
              <a:latin typeface="Arial Nova Cond Light" panose="020B0306020202020204" pitchFamily="34" charset="0"/>
            </a:rPr>
            <a:t> alla data di delibera di ammissione alle agevolazioni oltre la metà delle quote di partecipazione deve essere detenuta da donne o da giovani imprenditori agricoli di età compresa tra i 18 e i 41 anni; </a:t>
          </a:r>
        </a:p>
      </dgm:t>
    </dgm:pt>
    <dgm:pt modelId="{FC281BD4-E152-464A-B7F8-10B6A826DE73}" type="parTrans" cxnId="{37A239CA-703A-4475-8A50-F75FD60ABCE2}">
      <dgm:prSet/>
      <dgm:spPr/>
      <dgm:t>
        <a:bodyPr/>
        <a:lstStyle/>
        <a:p>
          <a:endParaRPr lang="it-IT"/>
        </a:p>
      </dgm:t>
    </dgm:pt>
    <dgm:pt modelId="{E7DEC8FF-A3A7-49A9-85F8-E354D6BEF956}" type="sibTrans" cxnId="{37A239CA-703A-4475-8A50-F75FD60ABCE2}">
      <dgm:prSet/>
      <dgm:spPr/>
      <dgm:t>
        <a:bodyPr/>
        <a:lstStyle/>
        <a:p>
          <a:endParaRPr lang="it-IT"/>
        </a:p>
      </dgm:t>
    </dgm:pt>
    <dgm:pt modelId="{2DF9B859-EFB4-428F-9D3B-77DD248C83C1}">
      <dgm:prSet custT="1"/>
      <dgm:spPr/>
      <dgm:t>
        <a:bodyPr/>
        <a:lstStyle/>
        <a:p>
          <a:pPr marL="0" indent="0"/>
          <a:r>
            <a:rPr lang="it-IT" sz="2400" dirty="0">
              <a:latin typeface="Arial Nova Cond Light" panose="020B0306020202020204" pitchFamily="34" charset="0"/>
            </a:rPr>
            <a:t> alla data di presentazione della domanda l’amministrazione deve essere in capo a donne o a giovani imprenditori agricoli di età compresa tra i 18 e i 41 anni non compiuti, in possesso della qualifica di imprenditore agricolo professionale o di coltivatore diretto come risultante dall'iscrizione nella gestione previdenziale agricola alla data di ammissione alle agevolazioni;</a:t>
          </a:r>
        </a:p>
      </dgm:t>
    </dgm:pt>
    <dgm:pt modelId="{CCEC90A2-3919-42DD-AC37-F87F626AF80E}" type="parTrans" cxnId="{2A999532-0329-484D-BFC0-8A634816C25C}">
      <dgm:prSet/>
      <dgm:spPr/>
      <dgm:t>
        <a:bodyPr/>
        <a:lstStyle/>
        <a:p>
          <a:endParaRPr lang="it-IT"/>
        </a:p>
      </dgm:t>
    </dgm:pt>
    <dgm:pt modelId="{486CD2D5-5A97-45E6-BB50-3BAC6D109AF3}" type="sibTrans" cxnId="{2A999532-0329-484D-BFC0-8A634816C25C}">
      <dgm:prSet/>
      <dgm:spPr/>
      <dgm:t>
        <a:bodyPr/>
        <a:lstStyle/>
        <a:p>
          <a:endParaRPr lang="it-IT"/>
        </a:p>
      </dgm:t>
    </dgm:pt>
    <dgm:pt modelId="{34022198-FDAF-43AF-A7D4-92D13D60244F}">
      <dgm:prSet custT="1"/>
      <dgm:spPr>
        <a:solidFill>
          <a:srgbClr val="FF9900">
            <a:alpha val="80000"/>
          </a:srgbClr>
        </a:solidFill>
      </dgm:spPr>
      <dgm:t>
        <a:bodyPr/>
        <a:lstStyle/>
        <a:p>
          <a:r>
            <a:rPr lang="it-IT" sz="2800" dirty="0">
              <a:latin typeface="Arial Nova Cond Light" panose="020B0306020202020204" pitchFamily="34" charset="0"/>
            </a:rPr>
            <a:t>essere già </a:t>
          </a:r>
          <a:r>
            <a:rPr lang="it-IT" sz="2800" b="1" dirty="0">
              <a:latin typeface="Arial Nova Cond Light" panose="020B0306020202020204" pitchFamily="34" charset="0"/>
            </a:rPr>
            <a:t>subentrate</a:t>
          </a:r>
          <a:r>
            <a:rPr lang="it-IT" sz="2800" dirty="0">
              <a:latin typeface="Arial Nova Cond Light" panose="020B0306020202020204" pitchFamily="34" charset="0"/>
            </a:rPr>
            <a:t>, anche a titolo successorio, </a:t>
          </a:r>
          <a:r>
            <a:rPr lang="it-IT" sz="2800" b="1" dirty="0">
              <a:latin typeface="Arial Nova Cond Light" panose="020B0306020202020204" pitchFamily="34" charset="0"/>
            </a:rPr>
            <a:t>da non più di sei mesi </a:t>
          </a:r>
          <a:r>
            <a:rPr lang="it-IT" sz="2800" dirty="0">
              <a:latin typeface="Arial Nova Cond Light" panose="020B0306020202020204" pitchFamily="34" charset="0"/>
            </a:rPr>
            <a:t>alla data di presentazione della domanda, nella conduzione dell'intera azienda agricola, </a:t>
          </a:r>
          <a:r>
            <a:rPr lang="it-IT" sz="2800" b="1" dirty="0">
              <a:latin typeface="Arial Nova Cond Light" panose="020B0306020202020204" pitchFamily="34" charset="0"/>
            </a:rPr>
            <a:t>ovvero subentrare entro 3 mesi</a:t>
          </a:r>
          <a:r>
            <a:rPr lang="it-IT" sz="2800" dirty="0">
              <a:latin typeface="Arial Nova Cond Light" panose="020B0306020202020204" pitchFamily="34" charset="0"/>
            </a:rPr>
            <a:t> dalla data della delibera di ammissione alle agevolazioni mediante un atto di cessione d'azienda</a:t>
          </a:r>
        </a:p>
      </dgm:t>
    </dgm:pt>
    <dgm:pt modelId="{A46B271F-D711-40CC-8190-8963459DAE4A}" type="parTrans" cxnId="{BBDB5D47-2EA8-4208-9A3F-7ED2F37335EB}">
      <dgm:prSet/>
      <dgm:spPr/>
      <dgm:t>
        <a:bodyPr/>
        <a:lstStyle/>
        <a:p>
          <a:endParaRPr lang="it-IT"/>
        </a:p>
      </dgm:t>
    </dgm:pt>
    <dgm:pt modelId="{19AF3CF5-2C26-48BB-A47C-BFE2460726B5}" type="sibTrans" cxnId="{BBDB5D47-2EA8-4208-9A3F-7ED2F37335EB}">
      <dgm:prSet/>
      <dgm:spPr/>
      <dgm:t>
        <a:bodyPr/>
        <a:lstStyle/>
        <a:p>
          <a:endParaRPr lang="it-IT"/>
        </a:p>
      </dgm:t>
    </dgm:pt>
    <dgm:pt modelId="{9EA50138-5CEF-4134-AFBA-BF82ACBE78B6}">
      <dgm:prSet custT="1"/>
      <dgm:spPr>
        <a:solidFill>
          <a:srgbClr val="FF9900">
            <a:alpha val="55000"/>
          </a:srgbClr>
        </a:solidFill>
      </dgm:spPr>
      <dgm:t>
        <a:bodyPr/>
        <a:lstStyle/>
        <a:p>
          <a:r>
            <a:rPr lang="it-IT" sz="2800" dirty="0">
              <a:latin typeface="Arial Nova Cond Light" panose="020B0306020202020204" pitchFamily="34" charset="0"/>
            </a:rPr>
            <a:t>avere sede operativa nel territorio nazionale.</a:t>
          </a:r>
        </a:p>
      </dgm:t>
    </dgm:pt>
    <dgm:pt modelId="{3278BD9C-A491-44C4-B5D5-C836DEBB52ED}" type="parTrans" cxnId="{ECE5256C-6362-49DD-B37A-7DE70D168D01}">
      <dgm:prSet/>
      <dgm:spPr/>
      <dgm:t>
        <a:bodyPr/>
        <a:lstStyle/>
        <a:p>
          <a:endParaRPr lang="it-IT"/>
        </a:p>
      </dgm:t>
    </dgm:pt>
    <dgm:pt modelId="{5C251378-83CC-4E67-B17D-5E84142CF9EE}" type="sibTrans" cxnId="{ECE5256C-6362-49DD-B37A-7DE70D168D01}">
      <dgm:prSet/>
      <dgm:spPr/>
      <dgm:t>
        <a:bodyPr/>
        <a:lstStyle/>
        <a:p>
          <a:endParaRPr lang="it-IT"/>
        </a:p>
      </dgm:t>
    </dgm:pt>
    <dgm:pt modelId="{AA540B9D-88F4-4251-88D2-8980B1EF3B68}" type="pres">
      <dgm:prSet presAssocID="{6644F07D-CDC0-494F-82F5-847229071117}" presName="linear" presStyleCnt="0">
        <dgm:presLayoutVars>
          <dgm:animLvl val="lvl"/>
          <dgm:resizeHandles val="exact"/>
        </dgm:presLayoutVars>
      </dgm:prSet>
      <dgm:spPr/>
    </dgm:pt>
    <dgm:pt modelId="{37C50DF2-C337-483B-A867-05F4837A6798}" type="pres">
      <dgm:prSet presAssocID="{268690F1-069E-4FA4-8F43-D9546F01FF18}" presName="parentText" presStyleLbl="node1" presStyleIdx="0" presStyleCnt="3" custScaleY="31155" custLinFactNeighborY="9445">
        <dgm:presLayoutVars>
          <dgm:chMax val="0"/>
          <dgm:bulletEnabled val="1"/>
        </dgm:presLayoutVars>
      </dgm:prSet>
      <dgm:spPr/>
    </dgm:pt>
    <dgm:pt modelId="{B8D669ED-AB18-4383-9A17-E09461BE8A9B}" type="pres">
      <dgm:prSet presAssocID="{268690F1-069E-4FA4-8F43-D9546F01FF18}" presName="childText" presStyleLbl="revTx" presStyleIdx="0" presStyleCnt="1" custScaleY="139021" custLinFactNeighborY="10547">
        <dgm:presLayoutVars>
          <dgm:bulletEnabled val="1"/>
        </dgm:presLayoutVars>
      </dgm:prSet>
      <dgm:spPr/>
    </dgm:pt>
    <dgm:pt modelId="{09705DD8-C7C7-470D-BA5A-2D0635A8B490}" type="pres">
      <dgm:prSet presAssocID="{34022198-FDAF-43AF-A7D4-92D13D60244F}" presName="parentText" presStyleLbl="node1" presStyleIdx="1" presStyleCnt="3" custScaleY="86298" custLinFactY="-21234" custLinFactNeighborY="-100000">
        <dgm:presLayoutVars>
          <dgm:chMax val="0"/>
          <dgm:bulletEnabled val="1"/>
        </dgm:presLayoutVars>
      </dgm:prSet>
      <dgm:spPr/>
    </dgm:pt>
    <dgm:pt modelId="{76ED8F2A-7734-4BBA-87D1-F4CEEB539255}" type="pres">
      <dgm:prSet presAssocID="{19AF3CF5-2C26-48BB-A47C-BFE2460726B5}" presName="spacer" presStyleCnt="0"/>
      <dgm:spPr/>
    </dgm:pt>
    <dgm:pt modelId="{72887F0A-F625-4270-8B98-CE617AD3275F}" type="pres">
      <dgm:prSet presAssocID="{9EA50138-5CEF-4134-AFBA-BF82ACBE78B6}" presName="parentText" presStyleLbl="node1" presStyleIdx="2" presStyleCnt="3" custScaleY="23269" custLinFactY="-26807" custLinFactNeighborX="925" custLinFactNeighborY="-100000">
        <dgm:presLayoutVars>
          <dgm:chMax val="0"/>
          <dgm:bulletEnabled val="1"/>
        </dgm:presLayoutVars>
      </dgm:prSet>
      <dgm:spPr/>
    </dgm:pt>
  </dgm:ptLst>
  <dgm:cxnLst>
    <dgm:cxn modelId="{10EB1410-E0D4-4421-8BF4-7C7E4D3180EA}" type="presOf" srcId="{2DF9B859-EFB4-428F-9D3B-77DD248C83C1}" destId="{B8D669ED-AB18-4383-9A17-E09461BE8A9B}" srcOrd="0" destOrd="1" presId="urn:microsoft.com/office/officeart/2005/8/layout/vList2"/>
    <dgm:cxn modelId="{91625513-FA3B-4401-A88D-E343A08E4988}" type="presOf" srcId="{268690F1-069E-4FA4-8F43-D9546F01FF18}" destId="{37C50DF2-C337-483B-A867-05F4837A6798}" srcOrd="0" destOrd="0" presId="urn:microsoft.com/office/officeart/2005/8/layout/vList2"/>
    <dgm:cxn modelId="{5D879317-211C-4F7F-A6B1-CAD744F0EE4A}" type="presOf" srcId="{A715E12E-D25C-467E-9B2A-16F2BD83AD4E}" destId="{B8D669ED-AB18-4383-9A17-E09461BE8A9B}" srcOrd="0" destOrd="0" presId="urn:microsoft.com/office/officeart/2005/8/layout/vList2"/>
    <dgm:cxn modelId="{66A4E517-9DFF-49FC-9745-EE2730F6C59B}" type="presOf" srcId="{6644F07D-CDC0-494F-82F5-847229071117}" destId="{AA540B9D-88F4-4251-88D2-8980B1EF3B68}" srcOrd="0" destOrd="0" presId="urn:microsoft.com/office/officeart/2005/8/layout/vList2"/>
    <dgm:cxn modelId="{2A999532-0329-484D-BFC0-8A634816C25C}" srcId="{268690F1-069E-4FA4-8F43-D9546F01FF18}" destId="{2DF9B859-EFB4-428F-9D3B-77DD248C83C1}" srcOrd="1" destOrd="0" parTransId="{CCEC90A2-3919-42DD-AC37-F87F626AF80E}" sibTransId="{486CD2D5-5A97-45E6-BB50-3BAC6D109AF3}"/>
    <dgm:cxn modelId="{BBDB5D47-2EA8-4208-9A3F-7ED2F37335EB}" srcId="{6644F07D-CDC0-494F-82F5-847229071117}" destId="{34022198-FDAF-43AF-A7D4-92D13D60244F}" srcOrd="1" destOrd="0" parTransId="{A46B271F-D711-40CC-8190-8963459DAE4A}" sibTransId="{19AF3CF5-2C26-48BB-A47C-BFE2460726B5}"/>
    <dgm:cxn modelId="{ECE5256C-6362-49DD-B37A-7DE70D168D01}" srcId="{6644F07D-CDC0-494F-82F5-847229071117}" destId="{9EA50138-5CEF-4134-AFBA-BF82ACBE78B6}" srcOrd="2" destOrd="0" parTransId="{3278BD9C-A491-44C4-B5D5-C836DEBB52ED}" sibTransId="{5C251378-83CC-4E67-B17D-5E84142CF9EE}"/>
    <dgm:cxn modelId="{E5F18F50-68E9-42BF-B249-646C108A9181}" type="presOf" srcId="{34022198-FDAF-43AF-A7D4-92D13D60244F}" destId="{09705DD8-C7C7-470D-BA5A-2D0635A8B490}" srcOrd="0" destOrd="0" presId="urn:microsoft.com/office/officeart/2005/8/layout/vList2"/>
    <dgm:cxn modelId="{37A239CA-703A-4475-8A50-F75FD60ABCE2}" srcId="{268690F1-069E-4FA4-8F43-D9546F01FF18}" destId="{A715E12E-D25C-467E-9B2A-16F2BD83AD4E}" srcOrd="0" destOrd="0" parTransId="{FC281BD4-E152-464A-B7F8-10B6A826DE73}" sibTransId="{E7DEC8FF-A3A7-49A9-85F8-E354D6BEF956}"/>
    <dgm:cxn modelId="{1B2C31F7-B64C-4E1A-B20B-DCEDAD8DCFAA}" type="presOf" srcId="{9EA50138-5CEF-4134-AFBA-BF82ACBE78B6}" destId="{72887F0A-F625-4270-8B98-CE617AD3275F}" srcOrd="0" destOrd="0" presId="urn:microsoft.com/office/officeart/2005/8/layout/vList2"/>
    <dgm:cxn modelId="{D95973FB-7AD4-4589-B220-1AA4C83D7636}" srcId="{6644F07D-CDC0-494F-82F5-847229071117}" destId="{268690F1-069E-4FA4-8F43-D9546F01FF18}" srcOrd="0" destOrd="0" parTransId="{38A3B24E-AACC-480A-870A-902640B08A90}" sibTransId="{1C58C747-E1F2-480B-B6CF-2B0613B8E8B2}"/>
    <dgm:cxn modelId="{8E4C1585-4D46-4226-8E61-AFC455501D16}" type="presParOf" srcId="{AA540B9D-88F4-4251-88D2-8980B1EF3B68}" destId="{37C50DF2-C337-483B-A867-05F4837A6798}" srcOrd="0" destOrd="0" presId="urn:microsoft.com/office/officeart/2005/8/layout/vList2"/>
    <dgm:cxn modelId="{2E838D8A-3BB3-455C-8AC5-5070BF89DFD1}" type="presParOf" srcId="{AA540B9D-88F4-4251-88D2-8980B1EF3B68}" destId="{B8D669ED-AB18-4383-9A17-E09461BE8A9B}" srcOrd="1" destOrd="0" presId="urn:microsoft.com/office/officeart/2005/8/layout/vList2"/>
    <dgm:cxn modelId="{5D9DF66D-369B-45D6-9F54-0B1046EADE55}" type="presParOf" srcId="{AA540B9D-88F4-4251-88D2-8980B1EF3B68}" destId="{09705DD8-C7C7-470D-BA5A-2D0635A8B490}" srcOrd="2" destOrd="0" presId="urn:microsoft.com/office/officeart/2005/8/layout/vList2"/>
    <dgm:cxn modelId="{98942E9A-BA39-4F36-A4E9-9DA19B0FF465}" type="presParOf" srcId="{AA540B9D-88F4-4251-88D2-8980B1EF3B68}" destId="{76ED8F2A-7734-4BBA-87D1-F4CEEB539255}" srcOrd="3" destOrd="0" presId="urn:microsoft.com/office/officeart/2005/8/layout/vList2"/>
    <dgm:cxn modelId="{374CF54F-227E-4684-A706-61E34788DFD6}" type="presParOf" srcId="{AA540B9D-88F4-4251-88D2-8980B1EF3B68}" destId="{72887F0A-F625-4270-8B98-CE617AD3275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114B6D-0C98-4814-B45D-6BECDA7BCF7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924E531B-C45D-4F83-9B51-E42365B20FF7}">
      <dgm:prSet/>
      <dgm:spPr>
        <a:solidFill>
          <a:srgbClr val="FF9900"/>
        </a:solidFill>
      </dgm:spPr>
      <dgm:t>
        <a:bodyPr/>
        <a:lstStyle/>
        <a:p>
          <a:r>
            <a:rPr lang="it-IT" dirty="0">
              <a:latin typeface="Arial Nova Cond Light" panose="020B0306020202020204" pitchFamily="34" charset="0"/>
            </a:rPr>
            <a:t>L’impresa </a:t>
          </a:r>
          <a:r>
            <a:rPr lang="it-IT" b="1" dirty="0">
              <a:latin typeface="Arial Nova Cond Light" panose="020B0306020202020204" pitchFamily="34" charset="0"/>
            </a:rPr>
            <a:t>cedente</a:t>
          </a:r>
          <a:r>
            <a:rPr lang="it-IT" dirty="0">
              <a:latin typeface="Arial Nova Cond Light" panose="020B0306020202020204" pitchFamily="34" charset="0"/>
            </a:rPr>
            <a:t> (impresa individuale o società) deve possedere i seguenti requisiti:</a:t>
          </a:r>
        </a:p>
      </dgm:t>
    </dgm:pt>
    <dgm:pt modelId="{C678EC7F-DECF-435E-9DC2-7FA27B050915}" type="parTrans" cxnId="{6A823E77-FB25-42EC-93A2-5D9C36FE4497}">
      <dgm:prSet/>
      <dgm:spPr/>
      <dgm:t>
        <a:bodyPr/>
        <a:lstStyle/>
        <a:p>
          <a:endParaRPr lang="it-IT"/>
        </a:p>
      </dgm:t>
    </dgm:pt>
    <dgm:pt modelId="{C1675518-6B6E-4F50-8978-3C187BE217F4}" type="sibTrans" cxnId="{6A823E77-FB25-42EC-93A2-5D9C36FE4497}">
      <dgm:prSet/>
      <dgm:spPr/>
      <dgm:t>
        <a:bodyPr/>
        <a:lstStyle/>
        <a:p>
          <a:endParaRPr lang="it-IT"/>
        </a:p>
      </dgm:t>
    </dgm:pt>
    <dgm:pt modelId="{7CF34382-87BC-4AAD-A732-E37616FF527C}">
      <dgm:prSet custT="1"/>
      <dgm:spPr/>
      <dgm:t>
        <a:bodyPr/>
        <a:lstStyle/>
        <a:p>
          <a:r>
            <a:rPr lang="it-IT" sz="2200" b="1" dirty="0">
              <a:latin typeface="Arial Nova Cond Light" panose="020B0306020202020204" pitchFamily="34" charset="0"/>
            </a:rPr>
            <a:t>esercitare esclusivamente l'attività agricola </a:t>
          </a:r>
          <a:r>
            <a:rPr lang="it-IT" sz="2200" dirty="0">
              <a:latin typeface="Arial Nova Cond Light" panose="020B0306020202020204" pitchFamily="34" charset="0"/>
            </a:rPr>
            <a:t>ai sensi dell'articolo 2135 del codice civile </a:t>
          </a:r>
          <a:r>
            <a:rPr lang="it-IT" sz="2200" b="1" dirty="0">
              <a:latin typeface="Arial Nova Cond Light" panose="020B0306020202020204" pitchFamily="34" charset="0"/>
            </a:rPr>
            <a:t>da almeno due anni</a:t>
          </a:r>
          <a:r>
            <a:rPr lang="it-IT" sz="2200" dirty="0">
              <a:latin typeface="Arial Nova Cond Light" panose="020B0306020202020204" pitchFamily="34" charset="0"/>
            </a:rPr>
            <a:t> alla data di presentazione della domanda di ammissione alle agevolazioni;</a:t>
          </a:r>
        </a:p>
      </dgm:t>
    </dgm:pt>
    <dgm:pt modelId="{F3C8E9DA-43BD-4BA6-92D9-E5D48FB8C3F0}" type="parTrans" cxnId="{E217B4AA-C170-4177-85B2-941B000AE54F}">
      <dgm:prSet/>
      <dgm:spPr/>
      <dgm:t>
        <a:bodyPr/>
        <a:lstStyle/>
        <a:p>
          <a:endParaRPr lang="it-IT"/>
        </a:p>
      </dgm:t>
    </dgm:pt>
    <dgm:pt modelId="{F368AD6A-303E-4998-9A30-21B72B1203F0}" type="sibTrans" cxnId="{E217B4AA-C170-4177-85B2-941B000AE54F}">
      <dgm:prSet/>
      <dgm:spPr/>
      <dgm:t>
        <a:bodyPr/>
        <a:lstStyle/>
        <a:p>
          <a:endParaRPr lang="it-IT"/>
        </a:p>
      </dgm:t>
    </dgm:pt>
    <dgm:pt modelId="{165A4130-D5FD-4EF3-813B-84E1928552A2}">
      <dgm:prSet custT="1"/>
      <dgm:spPr/>
      <dgm:t>
        <a:bodyPr/>
        <a:lstStyle/>
        <a:p>
          <a:r>
            <a:rPr lang="it-IT" sz="2200" dirty="0">
              <a:latin typeface="Arial Nova Cond Light" panose="020B0306020202020204" pitchFamily="34" charset="0"/>
            </a:rPr>
            <a:t>essere iscritta alla Camera di commercio, industria, artigianato e agricoltura;</a:t>
          </a:r>
        </a:p>
      </dgm:t>
    </dgm:pt>
    <dgm:pt modelId="{10C2D0E0-55D8-4E50-8158-6DEB9CBB238F}" type="sibTrans" cxnId="{0287022D-83F4-421B-A045-70E1097EAA4F}">
      <dgm:prSet/>
      <dgm:spPr/>
      <dgm:t>
        <a:bodyPr/>
        <a:lstStyle/>
        <a:p>
          <a:endParaRPr lang="it-IT"/>
        </a:p>
      </dgm:t>
    </dgm:pt>
    <dgm:pt modelId="{B36E61A1-941C-4E60-A289-D685AFC9F978}" type="parTrans" cxnId="{0287022D-83F4-421B-A045-70E1097EAA4F}">
      <dgm:prSet/>
      <dgm:spPr/>
      <dgm:t>
        <a:bodyPr/>
        <a:lstStyle/>
        <a:p>
          <a:endParaRPr lang="it-IT"/>
        </a:p>
      </dgm:t>
    </dgm:pt>
    <dgm:pt modelId="{EA54BA07-E317-465F-AABC-73824E421B4D}">
      <dgm:prSet custT="1"/>
      <dgm:spPr/>
      <dgm:t>
        <a:bodyPr/>
        <a:lstStyle/>
        <a:p>
          <a:r>
            <a:rPr lang="it-IT" sz="2200" dirty="0">
              <a:latin typeface="Arial Nova Cond Light" panose="020B0306020202020204" pitchFamily="34" charset="0"/>
            </a:rPr>
            <a:t>essere titolare di partita IVA;</a:t>
          </a:r>
        </a:p>
      </dgm:t>
    </dgm:pt>
    <dgm:pt modelId="{7738CBB7-2DC1-466A-A56A-CF424BB8D54F}" type="sibTrans" cxnId="{8B0F6606-C295-47ED-9908-8B56EAAC93B1}">
      <dgm:prSet/>
      <dgm:spPr/>
      <dgm:t>
        <a:bodyPr/>
        <a:lstStyle/>
        <a:p>
          <a:endParaRPr lang="it-IT"/>
        </a:p>
      </dgm:t>
    </dgm:pt>
    <dgm:pt modelId="{D5AF4AED-BBDD-4C60-858C-116038AFC78F}" type="parTrans" cxnId="{8B0F6606-C295-47ED-9908-8B56EAAC93B1}">
      <dgm:prSet/>
      <dgm:spPr/>
      <dgm:t>
        <a:bodyPr/>
        <a:lstStyle/>
        <a:p>
          <a:endParaRPr lang="it-IT"/>
        </a:p>
      </dgm:t>
    </dgm:pt>
    <dgm:pt modelId="{BB4774BF-88E1-465A-B7E6-D7AF9F11EBBA}">
      <dgm:prSet custT="1"/>
      <dgm:spPr/>
      <dgm:t>
        <a:bodyPr/>
        <a:lstStyle/>
        <a:p>
          <a:r>
            <a:rPr lang="it-IT" sz="2200" dirty="0">
              <a:latin typeface="Arial Nova Cond Light" panose="020B0306020202020204" pitchFamily="34" charset="0"/>
            </a:rPr>
            <a:t>avere il legittimo possesso dell'azienda da almeno due anni al momento della presentazione della domanda o nei due anni precedenti il subentro se questo è avvenuto prima della presentazione della domanda.</a:t>
          </a:r>
        </a:p>
      </dgm:t>
    </dgm:pt>
    <dgm:pt modelId="{0E4FDF1D-8FE4-4238-A4BA-3FF333408A6E}" type="sibTrans" cxnId="{26FDFE2C-3125-44FF-ABD0-CB3F2A9777D3}">
      <dgm:prSet/>
      <dgm:spPr/>
      <dgm:t>
        <a:bodyPr/>
        <a:lstStyle/>
        <a:p>
          <a:endParaRPr lang="it-IT"/>
        </a:p>
      </dgm:t>
    </dgm:pt>
    <dgm:pt modelId="{DE6A56DD-F550-4567-A528-02CA10ACFA9B}" type="parTrans" cxnId="{26FDFE2C-3125-44FF-ABD0-CB3F2A9777D3}">
      <dgm:prSet/>
      <dgm:spPr/>
      <dgm:t>
        <a:bodyPr/>
        <a:lstStyle/>
        <a:p>
          <a:endParaRPr lang="it-IT"/>
        </a:p>
      </dgm:t>
    </dgm:pt>
    <dgm:pt modelId="{F4F76FDC-3390-487B-A419-0F962243EA42}">
      <dgm:prSet custT="1"/>
      <dgm:spPr/>
      <dgm:t>
        <a:bodyPr/>
        <a:lstStyle/>
        <a:p>
          <a:r>
            <a:rPr lang="it-IT" sz="2200" dirty="0">
              <a:latin typeface="Arial Nova Cond Light" panose="020B0306020202020204" pitchFamily="34" charset="0"/>
            </a:rPr>
            <a:t>essere finanziariamente sana, ed attiva da almeno due anni al momento della presentazione della domanda o del subentro se questo è già avvenuto. </a:t>
          </a:r>
        </a:p>
      </dgm:t>
    </dgm:pt>
    <dgm:pt modelId="{D9049A4C-6C50-4343-85D5-20F7D3094BC6}" type="sibTrans" cxnId="{D318F0C5-33B1-453C-89DB-1AA3EEFD6B1D}">
      <dgm:prSet/>
      <dgm:spPr/>
      <dgm:t>
        <a:bodyPr/>
        <a:lstStyle/>
        <a:p>
          <a:endParaRPr lang="it-IT"/>
        </a:p>
      </dgm:t>
    </dgm:pt>
    <dgm:pt modelId="{CE323DB4-1930-4017-8C83-EA9A4BC1473F}" type="parTrans" cxnId="{D318F0C5-33B1-453C-89DB-1AA3EEFD6B1D}">
      <dgm:prSet/>
      <dgm:spPr/>
      <dgm:t>
        <a:bodyPr/>
        <a:lstStyle/>
        <a:p>
          <a:endParaRPr lang="it-IT"/>
        </a:p>
      </dgm:t>
    </dgm:pt>
    <dgm:pt modelId="{E9055BA3-1627-4383-B2A0-7100B57C1629}">
      <dgm:prSet custT="1"/>
      <dgm:spPr/>
      <dgm:t>
        <a:bodyPr/>
        <a:lstStyle/>
        <a:p>
          <a:r>
            <a:rPr lang="it-IT" sz="2200" dirty="0">
              <a:latin typeface="Arial Nova Cond Light" panose="020B0306020202020204" pitchFamily="34" charset="0"/>
            </a:rPr>
            <a:t>in caso di ammissione dell’impresa richiedente alle agevolazioni, l’impresa cedente deve provvedere alla cessazione dell’attività agricola tramite chiusura della partita IVA e cancellazione dalla CCIAA. Laddove necessario, ferma restando la cessazione dell’attività agricola, può essere preso in considerazione il cambio dell’oggetto sociale e del codice ATECO. </a:t>
          </a:r>
        </a:p>
      </dgm:t>
    </dgm:pt>
    <dgm:pt modelId="{18C65A95-5188-4624-8439-89B568B336F2}" type="sibTrans" cxnId="{D5638930-E039-47EA-90D7-6805B517474A}">
      <dgm:prSet/>
      <dgm:spPr/>
      <dgm:t>
        <a:bodyPr/>
        <a:lstStyle/>
        <a:p>
          <a:endParaRPr lang="it-IT"/>
        </a:p>
      </dgm:t>
    </dgm:pt>
    <dgm:pt modelId="{9B055B0C-A0AC-4230-8702-DC3D65775938}" type="parTrans" cxnId="{D5638930-E039-47EA-90D7-6805B517474A}">
      <dgm:prSet/>
      <dgm:spPr/>
      <dgm:t>
        <a:bodyPr/>
        <a:lstStyle/>
        <a:p>
          <a:endParaRPr lang="it-IT"/>
        </a:p>
      </dgm:t>
    </dgm:pt>
    <dgm:pt modelId="{3F551B42-700F-4700-84BC-59E1582761C6}" type="pres">
      <dgm:prSet presAssocID="{48114B6D-0C98-4814-B45D-6BECDA7BCF79}" presName="linear" presStyleCnt="0">
        <dgm:presLayoutVars>
          <dgm:animLvl val="lvl"/>
          <dgm:resizeHandles val="exact"/>
        </dgm:presLayoutVars>
      </dgm:prSet>
      <dgm:spPr/>
    </dgm:pt>
    <dgm:pt modelId="{3D9EE299-9653-434A-AD9F-987D0E14EBC4}" type="pres">
      <dgm:prSet presAssocID="{924E531B-C45D-4F83-9B51-E42365B20FF7}" presName="parentText" presStyleLbl="node1" presStyleIdx="0" presStyleCnt="1" custScaleY="49499">
        <dgm:presLayoutVars>
          <dgm:chMax val="0"/>
          <dgm:bulletEnabled val="1"/>
        </dgm:presLayoutVars>
      </dgm:prSet>
      <dgm:spPr/>
    </dgm:pt>
    <dgm:pt modelId="{7FB6D82C-F302-4DE5-84F8-D4912C3908C1}" type="pres">
      <dgm:prSet presAssocID="{924E531B-C45D-4F83-9B51-E42365B20FF7}" presName="childText" presStyleLbl="revTx" presStyleIdx="0" presStyleCnt="1" custLinFactNeighborY="1312">
        <dgm:presLayoutVars>
          <dgm:bulletEnabled val="1"/>
        </dgm:presLayoutVars>
      </dgm:prSet>
      <dgm:spPr/>
    </dgm:pt>
  </dgm:ptLst>
  <dgm:cxnLst>
    <dgm:cxn modelId="{8B0F6606-C295-47ED-9908-8B56EAAC93B1}" srcId="{924E531B-C45D-4F83-9B51-E42365B20FF7}" destId="{EA54BA07-E317-465F-AABC-73824E421B4D}" srcOrd="2" destOrd="0" parTransId="{D5AF4AED-BBDD-4C60-858C-116038AFC78F}" sibTransId="{7738CBB7-2DC1-466A-A56A-CF424BB8D54F}"/>
    <dgm:cxn modelId="{26FDFE2C-3125-44FF-ABD0-CB3F2A9777D3}" srcId="{924E531B-C45D-4F83-9B51-E42365B20FF7}" destId="{BB4774BF-88E1-465A-B7E6-D7AF9F11EBBA}" srcOrd="3" destOrd="0" parTransId="{DE6A56DD-F550-4567-A528-02CA10ACFA9B}" sibTransId="{0E4FDF1D-8FE4-4238-A4BA-3FF333408A6E}"/>
    <dgm:cxn modelId="{0287022D-83F4-421B-A045-70E1097EAA4F}" srcId="{924E531B-C45D-4F83-9B51-E42365B20FF7}" destId="{165A4130-D5FD-4EF3-813B-84E1928552A2}" srcOrd="1" destOrd="0" parTransId="{B36E61A1-941C-4E60-A289-D685AFC9F978}" sibTransId="{10C2D0E0-55D8-4E50-8158-6DEB9CBB238F}"/>
    <dgm:cxn modelId="{D5638930-E039-47EA-90D7-6805B517474A}" srcId="{924E531B-C45D-4F83-9B51-E42365B20FF7}" destId="{E9055BA3-1627-4383-B2A0-7100B57C1629}" srcOrd="5" destOrd="0" parTransId="{9B055B0C-A0AC-4230-8702-DC3D65775938}" sibTransId="{18C65A95-5188-4624-8439-89B568B336F2}"/>
    <dgm:cxn modelId="{5A640F3A-6722-47E1-9765-C157486B8FA1}" type="presOf" srcId="{F4F76FDC-3390-487B-A419-0F962243EA42}" destId="{7FB6D82C-F302-4DE5-84F8-D4912C3908C1}" srcOrd="0" destOrd="4" presId="urn:microsoft.com/office/officeart/2005/8/layout/vList2"/>
    <dgm:cxn modelId="{AF659B3E-BB6E-479D-B726-B5C3975BDAE1}" type="presOf" srcId="{7CF34382-87BC-4AAD-A732-E37616FF527C}" destId="{7FB6D82C-F302-4DE5-84F8-D4912C3908C1}" srcOrd="0" destOrd="0" presId="urn:microsoft.com/office/officeart/2005/8/layout/vList2"/>
    <dgm:cxn modelId="{6A823E77-FB25-42EC-93A2-5D9C36FE4497}" srcId="{48114B6D-0C98-4814-B45D-6BECDA7BCF79}" destId="{924E531B-C45D-4F83-9B51-E42365B20FF7}" srcOrd="0" destOrd="0" parTransId="{C678EC7F-DECF-435E-9DC2-7FA27B050915}" sibTransId="{C1675518-6B6E-4F50-8978-3C187BE217F4}"/>
    <dgm:cxn modelId="{6C55365A-544F-4C1D-8642-5F19B2EDB168}" type="presOf" srcId="{48114B6D-0C98-4814-B45D-6BECDA7BCF79}" destId="{3F551B42-700F-4700-84BC-59E1582761C6}" srcOrd="0" destOrd="0" presId="urn:microsoft.com/office/officeart/2005/8/layout/vList2"/>
    <dgm:cxn modelId="{1365A38D-A88B-4A7E-9809-93167BE58557}" type="presOf" srcId="{924E531B-C45D-4F83-9B51-E42365B20FF7}" destId="{3D9EE299-9653-434A-AD9F-987D0E14EBC4}" srcOrd="0" destOrd="0" presId="urn:microsoft.com/office/officeart/2005/8/layout/vList2"/>
    <dgm:cxn modelId="{84972792-FF7C-4CF8-94FE-24681F7846FC}" type="presOf" srcId="{E9055BA3-1627-4383-B2A0-7100B57C1629}" destId="{7FB6D82C-F302-4DE5-84F8-D4912C3908C1}" srcOrd="0" destOrd="5" presId="urn:microsoft.com/office/officeart/2005/8/layout/vList2"/>
    <dgm:cxn modelId="{9C4AFF95-39A8-4A81-BC97-67541078ABE3}" type="presOf" srcId="{165A4130-D5FD-4EF3-813B-84E1928552A2}" destId="{7FB6D82C-F302-4DE5-84F8-D4912C3908C1}" srcOrd="0" destOrd="1" presId="urn:microsoft.com/office/officeart/2005/8/layout/vList2"/>
    <dgm:cxn modelId="{E217B4AA-C170-4177-85B2-941B000AE54F}" srcId="{924E531B-C45D-4F83-9B51-E42365B20FF7}" destId="{7CF34382-87BC-4AAD-A732-E37616FF527C}" srcOrd="0" destOrd="0" parTransId="{F3C8E9DA-43BD-4BA6-92D9-E5D48FB8C3F0}" sibTransId="{F368AD6A-303E-4998-9A30-21B72B1203F0}"/>
    <dgm:cxn modelId="{352C95BC-D068-4527-B1FC-349262E05283}" type="presOf" srcId="{EA54BA07-E317-465F-AABC-73824E421B4D}" destId="{7FB6D82C-F302-4DE5-84F8-D4912C3908C1}" srcOrd="0" destOrd="2" presId="urn:microsoft.com/office/officeart/2005/8/layout/vList2"/>
    <dgm:cxn modelId="{D318F0C5-33B1-453C-89DB-1AA3EEFD6B1D}" srcId="{924E531B-C45D-4F83-9B51-E42365B20FF7}" destId="{F4F76FDC-3390-487B-A419-0F962243EA42}" srcOrd="4" destOrd="0" parTransId="{CE323DB4-1930-4017-8C83-EA9A4BC1473F}" sibTransId="{D9049A4C-6C50-4343-85D5-20F7D3094BC6}"/>
    <dgm:cxn modelId="{62A926D5-8AAD-4259-9490-57B03AD05216}" type="presOf" srcId="{BB4774BF-88E1-465A-B7E6-D7AF9F11EBBA}" destId="{7FB6D82C-F302-4DE5-84F8-D4912C3908C1}" srcOrd="0" destOrd="3" presId="urn:microsoft.com/office/officeart/2005/8/layout/vList2"/>
    <dgm:cxn modelId="{E6ACB488-F672-4E30-A6CA-A2E07D636912}" type="presParOf" srcId="{3F551B42-700F-4700-84BC-59E1582761C6}" destId="{3D9EE299-9653-434A-AD9F-987D0E14EBC4}" srcOrd="0" destOrd="0" presId="urn:microsoft.com/office/officeart/2005/8/layout/vList2"/>
    <dgm:cxn modelId="{2AAE5ABB-1821-44AA-9B4D-162560FB7B1C}" type="presParOf" srcId="{3F551B42-700F-4700-84BC-59E1582761C6}" destId="{7FB6D82C-F302-4DE5-84F8-D4912C3908C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50C235E-8053-4F0D-8B42-83C49ED3D65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B260FB29-AC66-4922-BEA9-4B0D244EFA75}">
      <dgm:prSet/>
      <dgm:spPr>
        <a:solidFill>
          <a:srgbClr val="FF9900"/>
        </a:solidFill>
      </dgm:spPr>
      <dgm:t>
        <a:bodyPr/>
        <a:lstStyle/>
        <a:p>
          <a:r>
            <a:rPr lang="it-IT" dirty="0">
              <a:latin typeface="Arial Nova Cond Light" panose="020B0306020202020204" pitchFamily="34" charset="0"/>
            </a:rPr>
            <a:t>Le </a:t>
          </a:r>
          <a:r>
            <a:rPr lang="it-IT" b="1" dirty="0">
              <a:latin typeface="Arial Nova Cond Light" panose="020B0306020202020204" pitchFamily="34" charset="0"/>
            </a:rPr>
            <a:t>imprese richiedenti </a:t>
          </a:r>
          <a:r>
            <a:rPr lang="it-IT" dirty="0">
              <a:latin typeface="Arial Nova Cond Light" panose="020B0306020202020204" pitchFamily="34" charset="0"/>
            </a:rPr>
            <a:t>devono possedere i seguenti requisiti:</a:t>
          </a:r>
        </a:p>
      </dgm:t>
    </dgm:pt>
    <dgm:pt modelId="{C344AEB0-E05B-4C46-8856-FA63A2860794}" type="parTrans" cxnId="{2D990E76-A1E4-413B-83B2-1F735EE85375}">
      <dgm:prSet/>
      <dgm:spPr/>
      <dgm:t>
        <a:bodyPr/>
        <a:lstStyle/>
        <a:p>
          <a:endParaRPr lang="it-IT"/>
        </a:p>
      </dgm:t>
    </dgm:pt>
    <dgm:pt modelId="{E0981BD6-DD25-4432-A598-14EF1DCE7488}" type="sibTrans" cxnId="{2D990E76-A1E4-413B-83B2-1F735EE85375}">
      <dgm:prSet/>
      <dgm:spPr/>
      <dgm:t>
        <a:bodyPr/>
        <a:lstStyle/>
        <a:p>
          <a:endParaRPr lang="it-IT"/>
        </a:p>
      </dgm:t>
    </dgm:pt>
    <dgm:pt modelId="{28ABD0A4-D7DC-4E29-837A-3FBCAECC81B6}">
      <dgm:prSet/>
      <dgm:spPr/>
      <dgm:t>
        <a:bodyPr/>
        <a:lstStyle/>
        <a:p>
          <a:r>
            <a:rPr lang="it-IT" dirty="0">
              <a:latin typeface="Arial Nova Cond Light" panose="020B0306020202020204" pitchFamily="34" charset="0"/>
            </a:rPr>
            <a:t>essere attive, esercitare esclusivamente l'attività agricola ai sensi dell'articolo 2135 del codice civile ed essere amministrate da giovani o donne, </a:t>
          </a:r>
          <a:r>
            <a:rPr lang="it-IT" b="1" dirty="0">
              <a:latin typeface="Arial Nova Cond Light" panose="020B0306020202020204" pitchFamily="34" charset="0"/>
            </a:rPr>
            <a:t>da almeno 2 anni </a:t>
          </a:r>
          <a:r>
            <a:rPr lang="it-IT" dirty="0">
              <a:latin typeface="Arial Nova Cond Light" panose="020B0306020202020204" pitchFamily="34" charset="0"/>
            </a:rPr>
            <a:t>alla data di presentazione della domanda di ammissione alle agevolazioni;</a:t>
          </a:r>
        </a:p>
      </dgm:t>
    </dgm:pt>
    <dgm:pt modelId="{68218A94-F152-4CFC-9000-1C72D813CBEC}" type="parTrans" cxnId="{872D5A98-84D2-46D9-AA9E-AAB10FD2CF4A}">
      <dgm:prSet/>
      <dgm:spPr/>
      <dgm:t>
        <a:bodyPr/>
        <a:lstStyle/>
        <a:p>
          <a:endParaRPr lang="it-IT"/>
        </a:p>
      </dgm:t>
    </dgm:pt>
    <dgm:pt modelId="{1F1C7CE6-B687-474C-B8A7-3E057FF9ABFF}" type="sibTrans" cxnId="{872D5A98-84D2-46D9-AA9E-AAB10FD2CF4A}">
      <dgm:prSet/>
      <dgm:spPr/>
      <dgm:t>
        <a:bodyPr/>
        <a:lstStyle/>
        <a:p>
          <a:endParaRPr lang="it-IT"/>
        </a:p>
      </dgm:t>
    </dgm:pt>
    <dgm:pt modelId="{0A6E6EB2-DD0A-4F46-B867-76BA2CA411F8}">
      <dgm:prSet/>
      <dgm:spPr/>
      <dgm:t>
        <a:bodyPr/>
        <a:lstStyle/>
        <a:p>
          <a:r>
            <a:rPr lang="it-IT" dirty="0">
              <a:latin typeface="Arial Nova Cond Light" panose="020B0306020202020204" pitchFamily="34" charset="0"/>
            </a:rPr>
            <a:t>l’amministrazione deve essere in capo a donne o a giovani imprenditori agricoli, </a:t>
          </a:r>
          <a:r>
            <a:rPr lang="it-IT" b="1" dirty="0">
              <a:latin typeface="Arial Nova Cond Light" panose="020B0306020202020204" pitchFamily="34" charset="0"/>
            </a:rPr>
            <a:t>da almeno 2 anni </a:t>
          </a:r>
          <a:r>
            <a:rPr lang="it-IT" dirty="0">
              <a:latin typeface="Arial Nova Cond Light" panose="020B0306020202020204" pitchFamily="34" charset="0"/>
            </a:rPr>
            <a:t>alla data di presentazione della domanda, in possesso della qualifica di imprenditore agricolo professionale o di coltivatore diretto come risultante dall'iscrizione nella gestione previdenziale agricola;</a:t>
          </a:r>
        </a:p>
      </dgm:t>
    </dgm:pt>
    <dgm:pt modelId="{B18A85FB-43AA-48CB-98D7-85D6557BB2DE}" type="parTrans" cxnId="{9718D3BE-01CF-466F-91F5-BFCDAD3FAB32}">
      <dgm:prSet/>
      <dgm:spPr/>
      <dgm:t>
        <a:bodyPr/>
        <a:lstStyle/>
        <a:p>
          <a:endParaRPr lang="it-IT"/>
        </a:p>
      </dgm:t>
    </dgm:pt>
    <dgm:pt modelId="{D63BDAEA-C328-48B4-9367-216743D6F4C1}" type="sibTrans" cxnId="{9718D3BE-01CF-466F-91F5-BFCDAD3FAB32}">
      <dgm:prSet/>
      <dgm:spPr/>
      <dgm:t>
        <a:bodyPr/>
        <a:lstStyle/>
        <a:p>
          <a:endParaRPr lang="it-IT"/>
        </a:p>
      </dgm:t>
    </dgm:pt>
    <dgm:pt modelId="{D93BD278-2F88-4183-B784-690E4AE89A63}">
      <dgm:prSet/>
      <dgm:spPr/>
      <dgm:t>
        <a:bodyPr/>
        <a:lstStyle/>
        <a:p>
          <a:r>
            <a:rPr lang="it-IT" dirty="0">
              <a:latin typeface="Arial Nova Cond Light" panose="020B0306020202020204" pitchFamily="34" charset="0"/>
            </a:rPr>
            <a:t>avere sede operativa nel territorio nazionale;</a:t>
          </a:r>
        </a:p>
      </dgm:t>
    </dgm:pt>
    <dgm:pt modelId="{18A90D6E-ADC5-41C5-B616-63B45F06EBAD}" type="parTrans" cxnId="{9A905FDF-33EC-4837-937A-B02CFE41EB69}">
      <dgm:prSet/>
      <dgm:spPr/>
      <dgm:t>
        <a:bodyPr/>
        <a:lstStyle/>
        <a:p>
          <a:endParaRPr lang="it-IT"/>
        </a:p>
      </dgm:t>
    </dgm:pt>
    <dgm:pt modelId="{EE9EE3A9-D660-4A7F-B408-7B075E271071}" type="sibTrans" cxnId="{9A905FDF-33EC-4837-937A-B02CFE41EB69}">
      <dgm:prSet/>
      <dgm:spPr/>
      <dgm:t>
        <a:bodyPr/>
        <a:lstStyle/>
        <a:p>
          <a:endParaRPr lang="it-IT"/>
        </a:p>
      </dgm:t>
    </dgm:pt>
    <dgm:pt modelId="{A312FA98-562A-4CDE-995E-72D8C13C1970}">
      <dgm:prSet/>
      <dgm:spPr/>
      <dgm:t>
        <a:bodyPr/>
        <a:lstStyle/>
        <a:p>
          <a:r>
            <a:rPr lang="it-IT" dirty="0">
              <a:latin typeface="Arial Nova Cond Light" panose="020B0306020202020204" pitchFamily="34" charset="0"/>
            </a:rPr>
            <a:t>essere economicamente e finanziariamente sana</a:t>
          </a:r>
        </a:p>
      </dgm:t>
    </dgm:pt>
    <dgm:pt modelId="{C3279DB3-4AAD-4C46-838B-E837967194B0}" type="parTrans" cxnId="{C828F1DE-4288-42A9-BBD4-B2298E270831}">
      <dgm:prSet/>
      <dgm:spPr/>
      <dgm:t>
        <a:bodyPr/>
        <a:lstStyle/>
        <a:p>
          <a:endParaRPr lang="it-IT"/>
        </a:p>
      </dgm:t>
    </dgm:pt>
    <dgm:pt modelId="{F31D6860-70DA-4FB1-BB9B-AD1AF0D41587}" type="sibTrans" cxnId="{C828F1DE-4288-42A9-BBD4-B2298E270831}">
      <dgm:prSet/>
      <dgm:spPr/>
      <dgm:t>
        <a:bodyPr/>
        <a:lstStyle/>
        <a:p>
          <a:endParaRPr lang="it-IT"/>
        </a:p>
      </dgm:t>
    </dgm:pt>
    <dgm:pt modelId="{F3C3EF41-5281-4AE0-B10E-FE27FEE8CEF3}">
      <dgm:prSet/>
      <dgm:spPr/>
      <dgm:t>
        <a:bodyPr/>
        <a:lstStyle/>
        <a:p>
          <a:r>
            <a:rPr lang="it-IT" dirty="0">
              <a:latin typeface="Arial Nova Cond Light" panose="020B0306020202020204" pitchFamily="34" charset="0"/>
            </a:rPr>
            <a:t>nel caso di società oltre la metà delle quote di partecipazione deve essere detenuta da donne o da giovani imprenditori agricoli di età compresa tra i 18 e i 41 anni non compiuti (da 2 anni);</a:t>
          </a:r>
        </a:p>
      </dgm:t>
    </dgm:pt>
    <dgm:pt modelId="{E219D0B9-1653-4724-9603-27E95F089C72}" type="parTrans" cxnId="{402C71BC-B3F3-440A-85A8-71BB6BF6D5B0}">
      <dgm:prSet/>
      <dgm:spPr/>
      <dgm:t>
        <a:bodyPr/>
        <a:lstStyle/>
        <a:p>
          <a:endParaRPr lang="it-IT"/>
        </a:p>
      </dgm:t>
    </dgm:pt>
    <dgm:pt modelId="{433792F5-AD27-4023-8DD6-9681B96B1E4B}" type="sibTrans" cxnId="{402C71BC-B3F3-440A-85A8-71BB6BF6D5B0}">
      <dgm:prSet/>
      <dgm:spPr/>
      <dgm:t>
        <a:bodyPr/>
        <a:lstStyle/>
        <a:p>
          <a:endParaRPr lang="it-IT"/>
        </a:p>
      </dgm:t>
    </dgm:pt>
    <dgm:pt modelId="{62421BB1-E004-4345-80D8-D0A70FAB27F3}" type="pres">
      <dgm:prSet presAssocID="{C50C235E-8053-4F0D-8B42-83C49ED3D657}" presName="linear" presStyleCnt="0">
        <dgm:presLayoutVars>
          <dgm:animLvl val="lvl"/>
          <dgm:resizeHandles val="exact"/>
        </dgm:presLayoutVars>
      </dgm:prSet>
      <dgm:spPr/>
    </dgm:pt>
    <dgm:pt modelId="{F020CA63-18AB-4627-880E-11C2FF51B1F6}" type="pres">
      <dgm:prSet presAssocID="{B260FB29-AC66-4922-BEA9-4B0D244EFA75}" presName="parentText" presStyleLbl="node1" presStyleIdx="0" presStyleCnt="1">
        <dgm:presLayoutVars>
          <dgm:chMax val="0"/>
          <dgm:bulletEnabled val="1"/>
        </dgm:presLayoutVars>
      </dgm:prSet>
      <dgm:spPr/>
    </dgm:pt>
    <dgm:pt modelId="{9E631BFB-EA50-417D-82F4-B7EE6782622B}" type="pres">
      <dgm:prSet presAssocID="{B260FB29-AC66-4922-BEA9-4B0D244EFA75}" presName="childText" presStyleLbl="revTx" presStyleIdx="0" presStyleCnt="1">
        <dgm:presLayoutVars>
          <dgm:bulletEnabled val="1"/>
        </dgm:presLayoutVars>
      </dgm:prSet>
      <dgm:spPr/>
    </dgm:pt>
  </dgm:ptLst>
  <dgm:cxnLst>
    <dgm:cxn modelId="{0D330822-7F46-44B6-AC0C-0D82AAAA4BAB}" type="presOf" srcId="{F3C3EF41-5281-4AE0-B10E-FE27FEE8CEF3}" destId="{9E631BFB-EA50-417D-82F4-B7EE6782622B}" srcOrd="0" destOrd="2" presId="urn:microsoft.com/office/officeart/2005/8/layout/vList2"/>
    <dgm:cxn modelId="{ADC6752F-F926-41FC-8AC7-6717A54CD56D}" type="presOf" srcId="{0A6E6EB2-DD0A-4F46-B867-76BA2CA411F8}" destId="{9E631BFB-EA50-417D-82F4-B7EE6782622B}" srcOrd="0" destOrd="1" presId="urn:microsoft.com/office/officeart/2005/8/layout/vList2"/>
    <dgm:cxn modelId="{301DAF3C-7597-41E6-A2FE-3545841A8E17}" type="presOf" srcId="{D93BD278-2F88-4183-B784-690E4AE89A63}" destId="{9E631BFB-EA50-417D-82F4-B7EE6782622B}" srcOrd="0" destOrd="3" presId="urn:microsoft.com/office/officeart/2005/8/layout/vList2"/>
    <dgm:cxn modelId="{2D990E76-A1E4-413B-83B2-1F735EE85375}" srcId="{C50C235E-8053-4F0D-8B42-83C49ED3D657}" destId="{B260FB29-AC66-4922-BEA9-4B0D244EFA75}" srcOrd="0" destOrd="0" parTransId="{C344AEB0-E05B-4C46-8856-FA63A2860794}" sibTransId="{E0981BD6-DD25-4432-A598-14EF1DCE7488}"/>
    <dgm:cxn modelId="{520DA77B-15AF-4574-9E2D-644F6ED5F8CE}" type="presOf" srcId="{A312FA98-562A-4CDE-995E-72D8C13C1970}" destId="{9E631BFB-EA50-417D-82F4-B7EE6782622B}" srcOrd="0" destOrd="4" presId="urn:microsoft.com/office/officeart/2005/8/layout/vList2"/>
    <dgm:cxn modelId="{606ABC7B-6849-4905-8CA1-C7B744E8D60B}" type="presOf" srcId="{C50C235E-8053-4F0D-8B42-83C49ED3D657}" destId="{62421BB1-E004-4345-80D8-D0A70FAB27F3}" srcOrd="0" destOrd="0" presId="urn:microsoft.com/office/officeart/2005/8/layout/vList2"/>
    <dgm:cxn modelId="{DCD8E28A-F99A-4E28-90F8-86BE5DA4B789}" type="presOf" srcId="{28ABD0A4-D7DC-4E29-837A-3FBCAECC81B6}" destId="{9E631BFB-EA50-417D-82F4-B7EE6782622B}" srcOrd="0" destOrd="0" presId="urn:microsoft.com/office/officeart/2005/8/layout/vList2"/>
    <dgm:cxn modelId="{872D5A98-84D2-46D9-AA9E-AAB10FD2CF4A}" srcId="{B260FB29-AC66-4922-BEA9-4B0D244EFA75}" destId="{28ABD0A4-D7DC-4E29-837A-3FBCAECC81B6}" srcOrd="0" destOrd="0" parTransId="{68218A94-F152-4CFC-9000-1C72D813CBEC}" sibTransId="{1F1C7CE6-B687-474C-B8A7-3E057FF9ABFF}"/>
    <dgm:cxn modelId="{402C71BC-B3F3-440A-85A8-71BB6BF6D5B0}" srcId="{B260FB29-AC66-4922-BEA9-4B0D244EFA75}" destId="{F3C3EF41-5281-4AE0-B10E-FE27FEE8CEF3}" srcOrd="2" destOrd="0" parTransId="{E219D0B9-1653-4724-9603-27E95F089C72}" sibTransId="{433792F5-AD27-4023-8DD6-9681B96B1E4B}"/>
    <dgm:cxn modelId="{9718D3BE-01CF-466F-91F5-BFCDAD3FAB32}" srcId="{B260FB29-AC66-4922-BEA9-4B0D244EFA75}" destId="{0A6E6EB2-DD0A-4F46-B867-76BA2CA411F8}" srcOrd="1" destOrd="0" parTransId="{B18A85FB-43AA-48CB-98D7-85D6557BB2DE}" sibTransId="{D63BDAEA-C328-48B4-9367-216743D6F4C1}"/>
    <dgm:cxn modelId="{C828F1DE-4288-42A9-BBD4-B2298E270831}" srcId="{B260FB29-AC66-4922-BEA9-4B0D244EFA75}" destId="{A312FA98-562A-4CDE-995E-72D8C13C1970}" srcOrd="4" destOrd="0" parTransId="{C3279DB3-4AAD-4C46-838B-E837967194B0}" sibTransId="{F31D6860-70DA-4FB1-BB9B-AD1AF0D41587}"/>
    <dgm:cxn modelId="{9A905FDF-33EC-4837-937A-B02CFE41EB69}" srcId="{B260FB29-AC66-4922-BEA9-4B0D244EFA75}" destId="{D93BD278-2F88-4183-B784-690E4AE89A63}" srcOrd="3" destOrd="0" parTransId="{18A90D6E-ADC5-41C5-B616-63B45F06EBAD}" sibTransId="{EE9EE3A9-D660-4A7F-B408-7B075E271071}"/>
    <dgm:cxn modelId="{11B3BBE5-9786-4D55-A89E-36712D6FDE0F}" type="presOf" srcId="{B260FB29-AC66-4922-BEA9-4B0D244EFA75}" destId="{F020CA63-18AB-4627-880E-11C2FF51B1F6}" srcOrd="0" destOrd="0" presId="urn:microsoft.com/office/officeart/2005/8/layout/vList2"/>
    <dgm:cxn modelId="{4C3754BB-8A79-48BD-ABD6-17B68FD1AA1F}" type="presParOf" srcId="{62421BB1-E004-4345-80D8-D0A70FAB27F3}" destId="{F020CA63-18AB-4627-880E-11C2FF51B1F6}" srcOrd="0" destOrd="0" presId="urn:microsoft.com/office/officeart/2005/8/layout/vList2"/>
    <dgm:cxn modelId="{831C6B2D-0985-4BA1-BF8B-325A15CFB1CF}" type="presParOf" srcId="{62421BB1-E004-4345-80D8-D0A70FAB27F3}" destId="{9E631BFB-EA50-417D-82F4-B7EE6782622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F5862E0-C8B9-406D-A818-F2C1927956AE}"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it-IT"/>
        </a:p>
      </dgm:t>
    </dgm:pt>
    <dgm:pt modelId="{7055B5F7-25BB-4F6E-BDCE-E1B028DDB0A7}">
      <dgm:prSet custT="1"/>
      <dgm:spPr>
        <a:solidFill>
          <a:srgbClr val="FF9900"/>
        </a:solidFill>
      </dgm:spPr>
      <dgm:t>
        <a:bodyPr/>
        <a:lstStyle/>
        <a:p>
          <a:r>
            <a:rPr lang="it-IT" sz="2800" b="1" dirty="0">
              <a:latin typeface="Arial Nova Cond Light" panose="020B0306020202020204" pitchFamily="34" charset="0"/>
            </a:rPr>
            <a:t>l'investimento complessivo del progetto</a:t>
          </a:r>
          <a:r>
            <a:rPr lang="it-IT" sz="2800" dirty="0">
              <a:latin typeface="Arial Nova Cond Light" panose="020B0306020202020204" pitchFamily="34" charset="0"/>
            </a:rPr>
            <a:t>, quale somma di quelli da effettuare nei settori della produzione agricola, della trasformazione e commercializzazione di prodotti agricoli e diversificazione del reddito agricolo, </a:t>
          </a:r>
          <a:r>
            <a:rPr lang="it-IT" sz="2800" b="1" dirty="0">
              <a:latin typeface="Arial Nova Cond Light" panose="020B0306020202020204" pitchFamily="34" charset="0"/>
            </a:rPr>
            <a:t>non può superare 1.500.000 euro </a:t>
          </a:r>
          <a:endParaRPr lang="it-IT" sz="2800" dirty="0">
            <a:latin typeface="Arial Nova Cond Light" panose="020B0306020202020204" pitchFamily="34" charset="0"/>
          </a:endParaRPr>
        </a:p>
      </dgm:t>
    </dgm:pt>
    <dgm:pt modelId="{11AF5181-E4BF-4290-BA35-A1BAC8E29685}" type="parTrans" cxnId="{26C14A32-513F-42D0-97B5-62E7FDFF5FC2}">
      <dgm:prSet/>
      <dgm:spPr/>
      <dgm:t>
        <a:bodyPr/>
        <a:lstStyle/>
        <a:p>
          <a:endParaRPr lang="it-IT"/>
        </a:p>
      </dgm:t>
    </dgm:pt>
    <dgm:pt modelId="{21AAEAF9-AF2A-4E8F-8797-B9B33CCBE2B6}" type="sibTrans" cxnId="{26C14A32-513F-42D0-97B5-62E7FDFF5FC2}">
      <dgm:prSet/>
      <dgm:spPr/>
      <dgm:t>
        <a:bodyPr/>
        <a:lstStyle/>
        <a:p>
          <a:endParaRPr lang="it-IT"/>
        </a:p>
      </dgm:t>
    </dgm:pt>
    <dgm:pt modelId="{DE058BE2-C24B-4A57-8BF9-76735B0AAFDA}">
      <dgm:prSet custT="1"/>
      <dgm:spPr/>
      <dgm:t>
        <a:bodyPr/>
        <a:lstStyle/>
        <a:p>
          <a:r>
            <a:rPr lang="it-IT" sz="2400" dirty="0">
              <a:latin typeface="Arial Nova Cond Light" panose="020B0306020202020204" pitchFamily="34" charset="0"/>
            </a:rPr>
            <a:t>deve essere congruo in termini di dimensionamento e di importi, e funzionale in termini di ciclo produttivo</a:t>
          </a:r>
        </a:p>
      </dgm:t>
    </dgm:pt>
    <dgm:pt modelId="{AE09D198-B561-486A-887D-DB933DA18756}" type="parTrans" cxnId="{63178C1F-0AF6-4036-B5BF-618981E5E8CF}">
      <dgm:prSet/>
      <dgm:spPr/>
      <dgm:t>
        <a:bodyPr/>
        <a:lstStyle/>
        <a:p>
          <a:endParaRPr lang="it-IT"/>
        </a:p>
      </dgm:t>
    </dgm:pt>
    <dgm:pt modelId="{66B9A3A7-8DB5-43ED-BA56-4FE2DF36EFD6}" type="sibTrans" cxnId="{63178C1F-0AF6-4036-B5BF-618981E5E8CF}">
      <dgm:prSet/>
      <dgm:spPr/>
      <dgm:t>
        <a:bodyPr/>
        <a:lstStyle/>
        <a:p>
          <a:endParaRPr lang="it-IT"/>
        </a:p>
      </dgm:t>
    </dgm:pt>
    <dgm:pt modelId="{2F5DF04D-702F-4EB9-BF32-A49711316E01}">
      <dgm:prSet custT="1"/>
      <dgm:spPr>
        <a:solidFill>
          <a:srgbClr val="FF9900">
            <a:alpha val="70000"/>
          </a:srgbClr>
        </a:solidFill>
      </dgm:spPr>
      <dgm:t>
        <a:bodyPr/>
        <a:lstStyle/>
        <a:p>
          <a:r>
            <a:rPr lang="it-IT" sz="2800" dirty="0">
              <a:latin typeface="Arial Nova Cond Light" panose="020B0306020202020204" pitchFamily="34" charset="0"/>
            </a:rPr>
            <a:t>Le agevolazioni concedibili consistono: </a:t>
          </a:r>
        </a:p>
      </dgm:t>
    </dgm:pt>
    <dgm:pt modelId="{D58E1158-5192-43EF-B0C4-69F27197F02C}" type="parTrans" cxnId="{4D8721F1-A1CF-4272-9AD7-7E5A0F220D65}">
      <dgm:prSet/>
      <dgm:spPr/>
      <dgm:t>
        <a:bodyPr/>
        <a:lstStyle/>
        <a:p>
          <a:endParaRPr lang="it-IT"/>
        </a:p>
      </dgm:t>
    </dgm:pt>
    <dgm:pt modelId="{BA54014C-89ED-4E66-9C37-68D4D30EC87A}" type="sibTrans" cxnId="{4D8721F1-A1CF-4272-9AD7-7E5A0F220D65}">
      <dgm:prSet/>
      <dgm:spPr/>
      <dgm:t>
        <a:bodyPr/>
        <a:lstStyle/>
        <a:p>
          <a:endParaRPr lang="it-IT"/>
        </a:p>
      </dgm:t>
    </dgm:pt>
    <dgm:pt modelId="{4A937B68-47D1-49CF-AB0C-1103A32B8D6B}">
      <dgm:prSet custT="1"/>
      <dgm:spPr/>
      <dgm:t>
        <a:bodyPr/>
        <a:lstStyle/>
        <a:p>
          <a:r>
            <a:rPr lang="it-IT" sz="2400" dirty="0">
              <a:latin typeface="Arial Nova Cond Light" panose="020B0306020202020204" pitchFamily="34" charset="0"/>
            </a:rPr>
            <a:t>in un </a:t>
          </a:r>
          <a:r>
            <a:rPr lang="it-IT" sz="2400" b="1" dirty="0">
              <a:latin typeface="Arial Nova Cond Light" panose="020B0306020202020204" pitchFamily="34" charset="0"/>
            </a:rPr>
            <a:t>mutuo agevolato</a:t>
          </a:r>
          <a:r>
            <a:rPr lang="it-IT" sz="2400" dirty="0">
              <a:latin typeface="Arial Nova Cond Light" panose="020B0306020202020204" pitchFamily="34" charset="0"/>
            </a:rPr>
            <a:t>, a tasso zero, per un importo non superiore al 60 per cento delle spese ammissibili</a:t>
          </a:r>
        </a:p>
      </dgm:t>
    </dgm:pt>
    <dgm:pt modelId="{8C31D9F8-2F98-41B6-BBC1-9F6FAC5E885B}" type="parTrans" cxnId="{5EE723B6-3D85-4908-B39F-EF44292F500E}">
      <dgm:prSet/>
      <dgm:spPr/>
      <dgm:t>
        <a:bodyPr/>
        <a:lstStyle/>
        <a:p>
          <a:endParaRPr lang="it-IT"/>
        </a:p>
      </dgm:t>
    </dgm:pt>
    <dgm:pt modelId="{5AECC2C2-C5D5-4C61-9743-BCF22BD6D3A3}" type="sibTrans" cxnId="{5EE723B6-3D85-4908-B39F-EF44292F500E}">
      <dgm:prSet/>
      <dgm:spPr/>
      <dgm:t>
        <a:bodyPr/>
        <a:lstStyle/>
        <a:p>
          <a:endParaRPr lang="it-IT"/>
        </a:p>
      </dgm:t>
    </dgm:pt>
    <dgm:pt modelId="{A540B0B7-ED5D-4811-8077-43D1627FB966}">
      <dgm:prSet custT="1"/>
      <dgm:spPr/>
      <dgm:t>
        <a:bodyPr/>
        <a:lstStyle/>
        <a:p>
          <a:r>
            <a:rPr lang="it-IT" sz="2400" dirty="0">
              <a:latin typeface="Arial Nova Cond Light" panose="020B0306020202020204" pitchFamily="34" charset="0"/>
            </a:rPr>
            <a:t>in un </a:t>
          </a:r>
          <a:r>
            <a:rPr lang="it-IT" sz="2400" b="1" dirty="0">
              <a:latin typeface="Arial Nova Cond Light" panose="020B0306020202020204" pitchFamily="34" charset="0"/>
            </a:rPr>
            <a:t>contributo a fondo perduto </a:t>
          </a:r>
          <a:r>
            <a:rPr lang="it-IT" sz="2400" dirty="0">
              <a:latin typeface="Arial Nova Cond Light" panose="020B0306020202020204" pitchFamily="34" charset="0"/>
            </a:rPr>
            <a:t>fino al 35 per cento della spesa ammissibile</a:t>
          </a:r>
        </a:p>
      </dgm:t>
    </dgm:pt>
    <dgm:pt modelId="{05BEFFBB-5FCB-4EF1-9E43-F94F65ECC017}" type="parTrans" cxnId="{FA53EA60-FF1E-4F47-8A95-9257DB7163C8}">
      <dgm:prSet/>
      <dgm:spPr/>
      <dgm:t>
        <a:bodyPr/>
        <a:lstStyle/>
        <a:p>
          <a:endParaRPr lang="it-IT"/>
        </a:p>
      </dgm:t>
    </dgm:pt>
    <dgm:pt modelId="{24FADF01-349C-4D9F-B600-86DFA550A2AD}" type="sibTrans" cxnId="{FA53EA60-FF1E-4F47-8A95-9257DB7163C8}">
      <dgm:prSet/>
      <dgm:spPr/>
      <dgm:t>
        <a:bodyPr/>
        <a:lstStyle/>
        <a:p>
          <a:endParaRPr lang="it-IT"/>
        </a:p>
      </dgm:t>
    </dgm:pt>
    <dgm:pt modelId="{8FC8835B-E164-44F1-B352-F23A76E697DA}">
      <dgm:prSet custT="1"/>
      <dgm:spPr>
        <a:solidFill>
          <a:srgbClr val="FF9900">
            <a:alpha val="50000"/>
          </a:srgbClr>
        </a:solidFill>
      </dgm:spPr>
      <dgm:t>
        <a:bodyPr/>
        <a:lstStyle/>
        <a:p>
          <a:r>
            <a:rPr lang="it-IT" sz="2800" dirty="0">
              <a:latin typeface="Arial Nova Cond Light" panose="020B0306020202020204" pitchFamily="34" charset="0"/>
            </a:rPr>
            <a:t>Le agevolazioni sono concesse nel rispetto di quanto previsto in materia di aiuti di Stato per il settore agricolo (ESL), per quello della trasformazione e commercializzazione dei prodotti agricoli (ESL) e per la diversificazione (</a:t>
          </a:r>
          <a:r>
            <a:rPr lang="it-IT" sz="2800" i="1" dirty="0">
              <a:latin typeface="Arial Nova Cond Light" panose="020B0306020202020204" pitchFamily="34" charset="0"/>
            </a:rPr>
            <a:t>de </a:t>
          </a:r>
          <a:r>
            <a:rPr lang="it-IT" sz="2800" i="1" dirty="0" err="1">
              <a:latin typeface="Arial Nova Cond Light" panose="020B0306020202020204" pitchFamily="34" charset="0"/>
            </a:rPr>
            <a:t>minimis</a:t>
          </a:r>
          <a:r>
            <a:rPr lang="it-IT" sz="2800" dirty="0">
              <a:latin typeface="Arial Nova Cond Light" panose="020B0306020202020204" pitchFamily="34" charset="0"/>
            </a:rPr>
            <a:t>).</a:t>
          </a:r>
        </a:p>
      </dgm:t>
    </dgm:pt>
    <dgm:pt modelId="{F642DE58-EB85-4278-AEAA-7221F4A1D9C0}" type="parTrans" cxnId="{9D11BE8A-4963-496F-9602-26373E567867}">
      <dgm:prSet/>
      <dgm:spPr/>
      <dgm:t>
        <a:bodyPr/>
        <a:lstStyle/>
        <a:p>
          <a:endParaRPr lang="it-IT"/>
        </a:p>
      </dgm:t>
    </dgm:pt>
    <dgm:pt modelId="{9A3D500E-63DC-4BBD-9F7B-9095350DFEE6}" type="sibTrans" cxnId="{9D11BE8A-4963-496F-9602-26373E567867}">
      <dgm:prSet/>
      <dgm:spPr/>
      <dgm:t>
        <a:bodyPr/>
        <a:lstStyle/>
        <a:p>
          <a:endParaRPr lang="it-IT"/>
        </a:p>
      </dgm:t>
    </dgm:pt>
    <dgm:pt modelId="{B9D09F06-17E1-497F-AAF1-0943ABF54538}" type="pres">
      <dgm:prSet presAssocID="{5F5862E0-C8B9-406D-A818-F2C1927956AE}" presName="linear" presStyleCnt="0">
        <dgm:presLayoutVars>
          <dgm:animLvl val="lvl"/>
          <dgm:resizeHandles val="exact"/>
        </dgm:presLayoutVars>
      </dgm:prSet>
      <dgm:spPr/>
    </dgm:pt>
    <dgm:pt modelId="{E70432B3-2DAC-4EF7-A42A-F4FA2C8326B1}" type="pres">
      <dgm:prSet presAssocID="{7055B5F7-25BB-4F6E-BDCE-E1B028DDB0A7}" presName="parentText" presStyleLbl="node1" presStyleIdx="0" presStyleCnt="3">
        <dgm:presLayoutVars>
          <dgm:chMax val="0"/>
          <dgm:bulletEnabled val="1"/>
        </dgm:presLayoutVars>
      </dgm:prSet>
      <dgm:spPr/>
    </dgm:pt>
    <dgm:pt modelId="{AA47AD2F-B1A4-444F-B395-B065EC2BCDAD}" type="pres">
      <dgm:prSet presAssocID="{7055B5F7-25BB-4F6E-BDCE-E1B028DDB0A7}" presName="childText" presStyleLbl="revTx" presStyleIdx="0" presStyleCnt="2">
        <dgm:presLayoutVars>
          <dgm:bulletEnabled val="1"/>
        </dgm:presLayoutVars>
      </dgm:prSet>
      <dgm:spPr/>
    </dgm:pt>
    <dgm:pt modelId="{4691DA7C-6D9C-4C04-A835-A7E3A891E31C}" type="pres">
      <dgm:prSet presAssocID="{2F5DF04D-702F-4EB9-BF32-A49711316E01}" presName="parentText" presStyleLbl="node1" presStyleIdx="1" presStyleCnt="3" custScaleY="37363" custLinFactNeighborY="-5892">
        <dgm:presLayoutVars>
          <dgm:chMax val="0"/>
          <dgm:bulletEnabled val="1"/>
        </dgm:presLayoutVars>
      </dgm:prSet>
      <dgm:spPr/>
    </dgm:pt>
    <dgm:pt modelId="{D69EBCEA-8E2C-4712-95D1-254C15594E15}" type="pres">
      <dgm:prSet presAssocID="{2F5DF04D-702F-4EB9-BF32-A49711316E01}" presName="childText" presStyleLbl="revTx" presStyleIdx="1" presStyleCnt="2" custLinFactNeighborY="-4473">
        <dgm:presLayoutVars>
          <dgm:bulletEnabled val="1"/>
        </dgm:presLayoutVars>
      </dgm:prSet>
      <dgm:spPr/>
    </dgm:pt>
    <dgm:pt modelId="{4C7A7A27-803B-4620-9C19-1B704605987C}" type="pres">
      <dgm:prSet presAssocID="{8FC8835B-E164-44F1-B352-F23A76E697DA}" presName="parentText" presStyleLbl="node1" presStyleIdx="2" presStyleCnt="3" custScaleY="77090">
        <dgm:presLayoutVars>
          <dgm:chMax val="0"/>
          <dgm:bulletEnabled val="1"/>
        </dgm:presLayoutVars>
      </dgm:prSet>
      <dgm:spPr/>
    </dgm:pt>
  </dgm:ptLst>
  <dgm:cxnLst>
    <dgm:cxn modelId="{63178C1F-0AF6-4036-B5BF-618981E5E8CF}" srcId="{7055B5F7-25BB-4F6E-BDCE-E1B028DDB0A7}" destId="{DE058BE2-C24B-4A57-8BF9-76735B0AAFDA}" srcOrd="0" destOrd="0" parTransId="{AE09D198-B561-486A-887D-DB933DA18756}" sibTransId="{66B9A3A7-8DB5-43ED-BA56-4FE2DF36EFD6}"/>
    <dgm:cxn modelId="{26C14A32-513F-42D0-97B5-62E7FDFF5FC2}" srcId="{5F5862E0-C8B9-406D-A818-F2C1927956AE}" destId="{7055B5F7-25BB-4F6E-BDCE-E1B028DDB0A7}" srcOrd="0" destOrd="0" parTransId="{11AF5181-E4BF-4290-BA35-A1BAC8E29685}" sibTransId="{21AAEAF9-AF2A-4E8F-8797-B9B33CCBE2B6}"/>
    <dgm:cxn modelId="{FA53EA60-FF1E-4F47-8A95-9257DB7163C8}" srcId="{2F5DF04D-702F-4EB9-BF32-A49711316E01}" destId="{A540B0B7-ED5D-4811-8077-43D1627FB966}" srcOrd="1" destOrd="0" parTransId="{05BEFFBB-5FCB-4EF1-9E43-F94F65ECC017}" sibTransId="{24FADF01-349C-4D9F-B600-86DFA550A2AD}"/>
    <dgm:cxn modelId="{327C9C64-D69C-4B76-8C89-17CA262FE24E}" type="presOf" srcId="{2F5DF04D-702F-4EB9-BF32-A49711316E01}" destId="{4691DA7C-6D9C-4C04-A835-A7E3A891E31C}" srcOrd="0" destOrd="0" presId="urn:microsoft.com/office/officeart/2005/8/layout/vList2"/>
    <dgm:cxn modelId="{E0C3D951-74AE-4E76-9D2B-CD415D79C578}" type="presOf" srcId="{5F5862E0-C8B9-406D-A818-F2C1927956AE}" destId="{B9D09F06-17E1-497F-AAF1-0943ABF54538}" srcOrd="0" destOrd="0" presId="urn:microsoft.com/office/officeart/2005/8/layout/vList2"/>
    <dgm:cxn modelId="{9D11BE8A-4963-496F-9602-26373E567867}" srcId="{5F5862E0-C8B9-406D-A818-F2C1927956AE}" destId="{8FC8835B-E164-44F1-B352-F23A76E697DA}" srcOrd="2" destOrd="0" parTransId="{F642DE58-EB85-4278-AEAA-7221F4A1D9C0}" sibTransId="{9A3D500E-63DC-4BBD-9F7B-9095350DFEE6}"/>
    <dgm:cxn modelId="{C66F89AD-48A5-45A8-89BD-9164415463A1}" type="presOf" srcId="{DE058BE2-C24B-4A57-8BF9-76735B0AAFDA}" destId="{AA47AD2F-B1A4-444F-B395-B065EC2BCDAD}" srcOrd="0" destOrd="0" presId="urn:microsoft.com/office/officeart/2005/8/layout/vList2"/>
    <dgm:cxn modelId="{A94E6DAE-7240-42C1-A46E-A1A2AA338163}" type="presOf" srcId="{A540B0B7-ED5D-4811-8077-43D1627FB966}" destId="{D69EBCEA-8E2C-4712-95D1-254C15594E15}" srcOrd="0" destOrd="1" presId="urn:microsoft.com/office/officeart/2005/8/layout/vList2"/>
    <dgm:cxn modelId="{5EE723B6-3D85-4908-B39F-EF44292F500E}" srcId="{2F5DF04D-702F-4EB9-BF32-A49711316E01}" destId="{4A937B68-47D1-49CF-AB0C-1103A32B8D6B}" srcOrd="0" destOrd="0" parTransId="{8C31D9F8-2F98-41B6-BBC1-9F6FAC5E885B}" sibTransId="{5AECC2C2-C5D5-4C61-9743-BCF22BD6D3A3}"/>
    <dgm:cxn modelId="{F593A3B7-42C5-40F9-B1AF-9468C4637237}" type="presOf" srcId="{7055B5F7-25BB-4F6E-BDCE-E1B028DDB0A7}" destId="{E70432B3-2DAC-4EF7-A42A-F4FA2C8326B1}" srcOrd="0" destOrd="0" presId="urn:microsoft.com/office/officeart/2005/8/layout/vList2"/>
    <dgm:cxn modelId="{335D53DB-1FA2-479B-A58E-246B004ED15A}" type="presOf" srcId="{4A937B68-47D1-49CF-AB0C-1103A32B8D6B}" destId="{D69EBCEA-8E2C-4712-95D1-254C15594E15}" srcOrd="0" destOrd="0" presId="urn:microsoft.com/office/officeart/2005/8/layout/vList2"/>
    <dgm:cxn modelId="{A7308FE7-9003-4776-94AB-85975DB8D62B}" type="presOf" srcId="{8FC8835B-E164-44F1-B352-F23A76E697DA}" destId="{4C7A7A27-803B-4620-9C19-1B704605987C}" srcOrd="0" destOrd="0" presId="urn:microsoft.com/office/officeart/2005/8/layout/vList2"/>
    <dgm:cxn modelId="{4D8721F1-A1CF-4272-9AD7-7E5A0F220D65}" srcId="{5F5862E0-C8B9-406D-A818-F2C1927956AE}" destId="{2F5DF04D-702F-4EB9-BF32-A49711316E01}" srcOrd="1" destOrd="0" parTransId="{D58E1158-5192-43EF-B0C4-69F27197F02C}" sibTransId="{BA54014C-89ED-4E66-9C37-68D4D30EC87A}"/>
    <dgm:cxn modelId="{03FBE3A8-2B8E-489A-9602-4877A594F088}" type="presParOf" srcId="{B9D09F06-17E1-497F-AAF1-0943ABF54538}" destId="{E70432B3-2DAC-4EF7-A42A-F4FA2C8326B1}" srcOrd="0" destOrd="0" presId="urn:microsoft.com/office/officeart/2005/8/layout/vList2"/>
    <dgm:cxn modelId="{70C93B20-D205-4E48-AAD3-C97EEAD15CA5}" type="presParOf" srcId="{B9D09F06-17E1-497F-AAF1-0943ABF54538}" destId="{AA47AD2F-B1A4-444F-B395-B065EC2BCDAD}" srcOrd="1" destOrd="0" presId="urn:microsoft.com/office/officeart/2005/8/layout/vList2"/>
    <dgm:cxn modelId="{7A33BDA6-CC06-4FDC-A852-8D1988D4122C}" type="presParOf" srcId="{B9D09F06-17E1-497F-AAF1-0943ABF54538}" destId="{4691DA7C-6D9C-4C04-A835-A7E3A891E31C}" srcOrd="2" destOrd="0" presId="urn:microsoft.com/office/officeart/2005/8/layout/vList2"/>
    <dgm:cxn modelId="{2F2FBBB2-5CC1-4DE6-8719-7B11CBD49426}" type="presParOf" srcId="{B9D09F06-17E1-497F-AAF1-0943ABF54538}" destId="{D69EBCEA-8E2C-4712-95D1-254C15594E15}" srcOrd="3" destOrd="0" presId="urn:microsoft.com/office/officeart/2005/8/layout/vList2"/>
    <dgm:cxn modelId="{D5FB0DC0-7BEE-4CB4-9966-23B735737FBD}" type="presParOf" srcId="{B9D09F06-17E1-497F-AAF1-0943ABF54538}" destId="{4C7A7A27-803B-4620-9C19-1B704605987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5C190-488F-47E2-902F-9DFAFE219595}">
      <dsp:nvSpPr>
        <dsp:cNvPr id="0" name=""/>
        <dsp:cNvSpPr/>
      </dsp:nvSpPr>
      <dsp:spPr>
        <a:xfrm>
          <a:off x="0" y="67626"/>
          <a:ext cx="10515600" cy="647595"/>
        </a:xfrm>
        <a:prstGeom prst="round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it-IT" sz="2700" b="1" kern="1200" dirty="0" err="1">
              <a:latin typeface="Arial Nova Cond Light" panose="020B0306020202020204" pitchFamily="34" charset="0"/>
            </a:rPr>
            <a:t>D.Lgs.</a:t>
          </a:r>
          <a:r>
            <a:rPr lang="it-IT" sz="2700" b="1" kern="1200" dirty="0">
              <a:latin typeface="Arial Nova Cond Light" panose="020B0306020202020204" pitchFamily="34" charset="0"/>
            </a:rPr>
            <a:t> 185/2000 Titolo I Capo III e </a:t>
          </a:r>
          <a:r>
            <a:rPr lang="it-IT" sz="2700" b="1" kern="1200" dirty="0" err="1">
              <a:latin typeface="Arial Nova Cond Light" panose="020B0306020202020204" pitchFamily="34" charset="0"/>
            </a:rPr>
            <a:t>s.m.i.</a:t>
          </a:r>
          <a:r>
            <a:rPr lang="it-IT" sz="2700" b="1" kern="1200" dirty="0">
              <a:latin typeface="Arial Nova Cond Light" panose="020B0306020202020204" pitchFamily="34" charset="0"/>
            </a:rPr>
            <a:t> </a:t>
          </a:r>
          <a:endParaRPr lang="it-IT" sz="2700" kern="1200" dirty="0">
            <a:latin typeface="Arial Nova Cond Light" panose="020B0306020202020204" pitchFamily="34" charset="0"/>
          </a:endParaRPr>
        </a:p>
      </dsp:txBody>
      <dsp:txXfrm>
        <a:off x="31613" y="99239"/>
        <a:ext cx="10452374" cy="584369"/>
      </dsp:txXfrm>
    </dsp:sp>
    <dsp:sp modelId="{DF81B13F-4776-4AAF-9C87-D33C9E4CD68D}">
      <dsp:nvSpPr>
        <dsp:cNvPr id="0" name=""/>
        <dsp:cNvSpPr/>
      </dsp:nvSpPr>
      <dsp:spPr>
        <a:xfrm>
          <a:off x="0" y="715221"/>
          <a:ext cx="10515600" cy="1956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it-IT" sz="2100" kern="1200" dirty="0">
              <a:latin typeface="Arial Nova Cond Light" panose="020B0306020202020204" pitchFamily="34" charset="0"/>
            </a:rPr>
            <a:t>disciplina le misure in favore dello sviluppo dell’imprenditorialità in agricoltura e del ricambio generazionale</a:t>
          </a:r>
        </a:p>
        <a:p>
          <a:pPr marL="228600" lvl="1" indent="-228600" algn="l" defTabSz="933450">
            <a:lnSpc>
              <a:spcPct val="90000"/>
            </a:lnSpc>
            <a:spcBef>
              <a:spcPct val="0"/>
            </a:spcBef>
            <a:spcAft>
              <a:spcPct val="20000"/>
            </a:spcAft>
            <a:buChar char="•"/>
          </a:pPr>
          <a:r>
            <a:rPr lang="it-IT" sz="2100" kern="1200" dirty="0">
              <a:latin typeface="Arial Nova Cond Light" panose="020B0306020202020204" pitchFamily="34" charset="0"/>
            </a:rPr>
            <a:t>misura storicamente destinata a finanziare l’</a:t>
          </a:r>
          <a:r>
            <a:rPr lang="it-IT" sz="2100" b="1" kern="1200" dirty="0">
              <a:latin typeface="Arial Nova Cond Light" panose="020B0306020202020204" pitchFamily="34" charset="0"/>
            </a:rPr>
            <a:t>imprenditoria giovanile </a:t>
          </a:r>
          <a:r>
            <a:rPr lang="it-IT" sz="2100" kern="1200" dirty="0">
              <a:latin typeface="Arial Nova Cond Light" panose="020B0306020202020204" pitchFamily="34" charset="0"/>
            </a:rPr>
            <a:t>in agricoltura </a:t>
          </a:r>
        </a:p>
        <a:p>
          <a:pPr marL="228600" lvl="1" indent="-228600" algn="l" defTabSz="933450">
            <a:lnSpc>
              <a:spcPct val="90000"/>
            </a:lnSpc>
            <a:spcBef>
              <a:spcPct val="0"/>
            </a:spcBef>
            <a:spcAft>
              <a:spcPct val="20000"/>
            </a:spcAft>
            <a:buChar char="•"/>
          </a:pPr>
          <a:r>
            <a:rPr lang="it-IT" sz="2100" kern="1200" dirty="0">
              <a:latin typeface="Arial Nova Cond Light" panose="020B0306020202020204" pitchFamily="34" charset="0"/>
            </a:rPr>
            <a:t>il Decreto Sostegni bis, convertito in legge 23 luglio 2021, n. 106, poi modificato dalla  Legge di Bilancio n. 234 del 30 dicembre 2021, ha esteso la misura "Più Impresa" anche all'</a:t>
          </a:r>
          <a:r>
            <a:rPr lang="it-IT" sz="2100" b="1" kern="1200" dirty="0">
              <a:latin typeface="Arial Nova Cond Light" panose="020B0306020202020204" pitchFamily="34" charset="0"/>
            </a:rPr>
            <a:t>imprenditoria femminile</a:t>
          </a:r>
          <a:endParaRPr lang="it-IT" sz="2100" kern="1200" dirty="0">
            <a:latin typeface="Arial Nova Cond Light" panose="020B0306020202020204" pitchFamily="34" charset="0"/>
          </a:endParaRPr>
        </a:p>
      </dsp:txBody>
      <dsp:txXfrm>
        <a:off x="0" y="715221"/>
        <a:ext cx="10515600" cy="1956150"/>
      </dsp:txXfrm>
    </dsp:sp>
    <dsp:sp modelId="{0A15C0C2-B39F-4FC4-93ED-49234739A832}">
      <dsp:nvSpPr>
        <dsp:cNvPr id="0" name=""/>
        <dsp:cNvSpPr/>
      </dsp:nvSpPr>
      <dsp:spPr>
        <a:xfrm>
          <a:off x="0" y="2671371"/>
          <a:ext cx="10515600" cy="647595"/>
        </a:xfrm>
        <a:prstGeom prst="round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it-IT" sz="2700" b="1" kern="1200" dirty="0">
              <a:latin typeface="Arial Nova Cond Light" panose="020B0306020202020204" pitchFamily="34" charset="0"/>
            </a:rPr>
            <a:t>Decreto 20 luglio 2022 </a:t>
          </a:r>
          <a:endParaRPr lang="it-IT" sz="2700" kern="1200" dirty="0">
            <a:latin typeface="Arial Nova Cond Light" panose="020B0306020202020204" pitchFamily="34" charset="0"/>
          </a:endParaRPr>
        </a:p>
      </dsp:txBody>
      <dsp:txXfrm>
        <a:off x="31613" y="2702984"/>
        <a:ext cx="10452374" cy="584369"/>
      </dsp:txXfrm>
    </dsp:sp>
    <dsp:sp modelId="{5AACA039-B4DF-47CC-BF04-355334BA44BB}">
      <dsp:nvSpPr>
        <dsp:cNvPr id="0" name=""/>
        <dsp:cNvSpPr/>
      </dsp:nvSpPr>
      <dsp:spPr>
        <a:xfrm>
          <a:off x="0" y="3318966"/>
          <a:ext cx="105156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it-IT" sz="2100" kern="1200" dirty="0">
              <a:latin typeface="Arial Nova Cond Light" panose="020B0306020202020204" pitchFamily="34" charset="0"/>
            </a:rPr>
            <a:t>ha recepito le suddette modifiche ai fini dell'attuazione della misura</a:t>
          </a:r>
        </a:p>
      </dsp:txBody>
      <dsp:txXfrm>
        <a:off x="0" y="3318966"/>
        <a:ext cx="10515600" cy="447120"/>
      </dsp:txXfrm>
    </dsp:sp>
    <dsp:sp modelId="{7BB9DE3E-5AF8-4A2B-8406-A42AA998E9CD}">
      <dsp:nvSpPr>
        <dsp:cNvPr id="0" name=""/>
        <dsp:cNvSpPr/>
      </dsp:nvSpPr>
      <dsp:spPr>
        <a:xfrm>
          <a:off x="0" y="3766086"/>
          <a:ext cx="10515600" cy="647595"/>
        </a:xfrm>
        <a:prstGeom prst="round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it-IT" sz="2700" b="1" i="0" kern="1200" baseline="0" dirty="0">
              <a:latin typeface="Arial Nova Cond Light" panose="020B0306020202020204" pitchFamily="34" charset="0"/>
            </a:rPr>
            <a:t>Decreto 23 febbraio 2024</a:t>
          </a:r>
          <a:endParaRPr lang="it-IT" sz="2700" kern="1200" dirty="0">
            <a:latin typeface="Arial Nova Cond Light" panose="020B0306020202020204" pitchFamily="34" charset="0"/>
          </a:endParaRPr>
        </a:p>
      </dsp:txBody>
      <dsp:txXfrm>
        <a:off x="31613" y="3797699"/>
        <a:ext cx="10452374" cy="584369"/>
      </dsp:txXfrm>
    </dsp:sp>
    <dsp:sp modelId="{E4905890-C09C-4A5F-A761-90D1BC4301D5}">
      <dsp:nvSpPr>
        <dsp:cNvPr id="0" name=""/>
        <dsp:cNvSpPr/>
      </dsp:nvSpPr>
      <dsp:spPr>
        <a:xfrm>
          <a:off x="0" y="4413681"/>
          <a:ext cx="10515600" cy="656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it-IT" sz="2100" b="0" i="0" kern="1200" baseline="0" dirty="0">
              <a:latin typeface="Arial Nova Cond Light" panose="020B0306020202020204" pitchFamily="34" charset="0"/>
            </a:rPr>
            <a:t>pubblicato nella GU del 12 aprile u.s. ha recepito, tra l’altro, quanto previsto dal nuovo Regolamento UE di esenzione in materia di aiuti di stato per il settore agricolo</a:t>
          </a:r>
          <a:endParaRPr lang="it-IT" sz="2100" kern="1200" dirty="0">
            <a:latin typeface="Arial Nova Cond Light" panose="020B0306020202020204" pitchFamily="34" charset="0"/>
          </a:endParaRPr>
        </a:p>
      </dsp:txBody>
      <dsp:txXfrm>
        <a:off x="0" y="4413681"/>
        <a:ext cx="10515600" cy="65670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5F067-523A-4E58-9F96-50AC9FC9B275}">
      <dsp:nvSpPr>
        <dsp:cNvPr id="0" name=""/>
        <dsp:cNvSpPr/>
      </dsp:nvSpPr>
      <dsp:spPr>
        <a:xfrm>
          <a:off x="0" y="22383"/>
          <a:ext cx="11054542" cy="1254825"/>
        </a:xfrm>
        <a:prstGeom prst="round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dirty="0">
              <a:solidFill>
                <a:schemeClr val="bg1"/>
              </a:solidFill>
              <a:latin typeface="Arial Nova Cond Light" panose="020B0306020202020204" pitchFamily="34" charset="0"/>
            </a:rPr>
            <a:t>Le nuove intensità massime dell’aiuto, espresso in termini di </a:t>
          </a:r>
          <a:r>
            <a:rPr lang="it-IT" sz="2300" b="1" kern="1200" dirty="0">
              <a:solidFill>
                <a:schemeClr val="bg1"/>
              </a:solidFill>
              <a:latin typeface="Arial Nova Cond Light" panose="020B0306020202020204" pitchFamily="34" charset="0"/>
            </a:rPr>
            <a:t>ESL</a:t>
          </a:r>
          <a:r>
            <a:rPr lang="it-IT" sz="2300" kern="1200" dirty="0">
              <a:solidFill>
                <a:schemeClr val="bg1"/>
              </a:solidFill>
              <a:latin typeface="Arial Nova Cond Light" panose="020B0306020202020204" pitchFamily="34" charset="0"/>
            </a:rPr>
            <a:t>, sono fissate sulla base del regolamento (UE) n. 2022/2472</a:t>
          </a:r>
        </a:p>
      </dsp:txBody>
      <dsp:txXfrm>
        <a:off x="61256" y="83639"/>
        <a:ext cx="10932030" cy="1132313"/>
      </dsp:txXfrm>
    </dsp:sp>
    <dsp:sp modelId="{07FC6FD9-A373-471F-B5D7-DA31EA704DFA}">
      <dsp:nvSpPr>
        <dsp:cNvPr id="0" name=""/>
        <dsp:cNvSpPr/>
      </dsp:nvSpPr>
      <dsp:spPr>
        <a:xfrm>
          <a:off x="0" y="1291608"/>
          <a:ext cx="11054542" cy="1254825"/>
        </a:xfrm>
        <a:prstGeom prst="roundRect">
          <a:avLst/>
        </a:prstGeom>
        <a:solidFill>
          <a:srgbClr val="FF9900">
            <a:alpha val="8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dirty="0">
              <a:solidFill>
                <a:schemeClr val="bg1"/>
              </a:solidFill>
              <a:latin typeface="Arial Nova Cond Light" panose="020B0306020202020204" pitchFamily="34" charset="0"/>
            </a:rPr>
            <a:t>L’intensità di aiuto (nei settori della produzione agricola primaria e della trasformazione e commercializzazione di prodotti agricoli) non deve superare il </a:t>
          </a:r>
          <a:r>
            <a:rPr lang="it-IT" sz="2300" b="1" kern="1200" dirty="0">
              <a:solidFill>
                <a:schemeClr val="bg1"/>
              </a:solidFill>
              <a:latin typeface="Arial Nova Cond Light" panose="020B0306020202020204" pitchFamily="34" charset="0"/>
            </a:rPr>
            <a:t>65%</a:t>
          </a:r>
          <a:r>
            <a:rPr lang="it-IT" sz="2300" kern="1200" dirty="0">
              <a:solidFill>
                <a:schemeClr val="bg1"/>
              </a:solidFill>
              <a:latin typeface="Arial Nova Cond Light" panose="020B0306020202020204" pitchFamily="34" charset="0"/>
            </a:rPr>
            <a:t> dei costi ammissibili (limiti precedenti erano 40% e 50%) o l’80% in caso di giovani.</a:t>
          </a:r>
        </a:p>
      </dsp:txBody>
      <dsp:txXfrm>
        <a:off x="61256" y="1352864"/>
        <a:ext cx="10932030" cy="1132313"/>
      </dsp:txXfrm>
    </dsp:sp>
    <dsp:sp modelId="{47BFDE32-E576-4D4F-B06E-03E8E17BF125}">
      <dsp:nvSpPr>
        <dsp:cNvPr id="0" name=""/>
        <dsp:cNvSpPr/>
      </dsp:nvSpPr>
      <dsp:spPr>
        <a:xfrm>
          <a:off x="0" y="2560833"/>
          <a:ext cx="11054542" cy="1254825"/>
        </a:xfrm>
        <a:prstGeom prst="roundRect">
          <a:avLst/>
        </a:prstGeom>
        <a:solidFill>
          <a:srgbClr val="FF9900">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dirty="0">
              <a:solidFill>
                <a:schemeClr val="bg1"/>
              </a:solidFill>
              <a:latin typeface="Arial Nova Cond Light" panose="020B0306020202020204" pitchFamily="34" charset="0"/>
            </a:rPr>
            <a:t>Le agevolazioni nel settore della </a:t>
          </a:r>
          <a:r>
            <a:rPr lang="it-IT" sz="2300" b="1" kern="1200" dirty="0">
              <a:solidFill>
                <a:schemeClr val="bg1"/>
              </a:solidFill>
              <a:latin typeface="Arial Nova Cond Light" panose="020B0306020202020204" pitchFamily="34" charset="0"/>
            </a:rPr>
            <a:t>produzione agricola primaria </a:t>
          </a:r>
          <a:r>
            <a:rPr lang="it-IT" sz="2300" kern="1200" dirty="0">
              <a:solidFill>
                <a:schemeClr val="bg1"/>
              </a:solidFill>
              <a:latin typeface="Arial Nova Cond Light" panose="020B0306020202020204" pitchFamily="34" charset="0"/>
            </a:rPr>
            <a:t>non possono superare, in termini di ESL, l’importo di </a:t>
          </a:r>
          <a:r>
            <a:rPr lang="it-IT" sz="2300" b="1" kern="1200" dirty="0">
              <a:solidFill>
                <a:schemeClr val="bg1"/>
              </a:solidFill>
              <a:latin typeface="Arial Nova Cond Light" panose="020B0306020202020204" pitchFamily="34" charset="0"/>
            </a:rPr>
            <a:t>600 mila euro </a:t>
          </a:r>
          <a:r>
            <a:rPr lang="it-IT" sz="2300" kern="1200" dirty="0">
              <a:solidFill>
                <a:schemeClr val="bg1"/>
              </a:solidFill>
              <a:latin typeface="Arial Nova Cond Light" panose="020B0306020202020204" pitchFamily="34" charset="0"/>
            </a:rPr>
            <a:t>per impresa e per progetto di investimento (500 mila euro nel precedente Regolamento)</a:t>
          </a:r>
        </a:p>
      </dsp:txBody>
      <dsp:txXfrm>
        <a:off x="61256" y="2622089"/>
        <a:ext cx="10932030" cy="1132313"/>
      </dsp:txXfrm>
    </dsp:sp>
    <dsp:sp modelId="{4E0B6EE2-0D2A-44E2-A70B-B36693C8347E}">
      <dsp:nvSpPr>
        <dsp:cNvPr id="0" name=""/>
        <dsp:cNvSpPr/>
      </dsp:nvSpPr>
      <dsp:spPr>
        <a:xfrm>
          <a:off x="0" y="3830058"/>
          <a:ext cx="11054542" cy="1254825"/>
        </a:xfrm>
        <a:prstGeom prst="roundRect">
          <a:avLst/>
        </a:prstGeom>
        <a:solidFill>
          <a:srgbClr val="FF9900">
            <a:alpha val="5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dirty="0">
              <a:solidFill>
                <a:schemeClr val="bg1"/>
              </a:solidFill>
              <a:latin typeface="Arial Nova Cond Light" panose="020B0306020202020204" pitchFamily="34" charset="0"/>
            </a:rPr>
            <a:t>Per le attività di agriturismo e le altre </a:t>
          </a:r>
          <a:r>
            <a:rPr lang="it-IT" sz="2300" b="1" kern="1200" dirty="0">
              <a:solidFill>
                <a:schemeClr val="bg1"/>
              </a:solidFill>
              <a:latin typeface="Arial Nova Cond Light" panose="020B0306020202020204" pitchFamily="34" charset="0"/>
            </a:rPr>
            <a:t>attività di diversificazione</a:t>
          </a:r>
          <a:r>
            <a:rPr lang="it-IT" sz="2300" kern="1200" dirty="0">
              <a:solidFill>
                <a:schemeClr val="bg1"/>
              </a:solidFill>
              <a:latin typeface="Arial Nova Cond Light" panose="020B0306020202020204" pitchFamily="34" charset="0"/>
            </a:rPr>
            <a:t> del reddito agricolo è previsto un massimale non superiore a </a:t>
          </a:r>
          <a:r>
            <a:rPr lang="it-IT" sz="2300" b="1" kern="1200" dirty="0">
              <a:solidFill>
                <a:schemeClr val="bg1"/>
              </a:solidFill>
              <a:latin typeface="Arial Nova Cond Light" panose="020B0306020202020204" pitchFamily="34" charset="0"/>
            </a:rPr>
            <a:t>300 mila euro</a:t>
          </a:r>
          <a:r>
            <a:rPr lang="it-IT" sz="2300" kern="1200" dirty="0">
              <a:solidFill>
                <a:schemeClr val="bg1"/>
              </a:solidFill>
              <a:latin typeface="Arial Nova Cond Light" panose="020B0306020202020204" pitchFamily="34" charset="0"/>
            </a:rPr>
            <a:t>/beneficiario per un periodo di tre esercizi finanziari (Regolamento (UE) n. 2023/2831)</a:t>
          </a:r>
        </a:p>
      </dsp:txBody>
      <dsp:txXfrm>
        <a:off x="61256" y="3891314"/>
        <a:ext cx="10932030" cy="113231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78782-EF76-4CB2-B41C-7C7D71210181}">
      <dsp:nvSpPr>
        <dsp:cNvPr id="0" name=""/>
        <dsp:cNvSpPr/>
      </dsp:nvSpPr>
      <dsp:spPr>
        <a:xfrm>
          <a:off x="3289781" y="125114"/>
          <a:ext cx="2202158" cy="2212373"/>
        </a:xfrm>
        <a:prstGeom prst="ellipse">
          <a:avLst/>
        </a:prstGeom>
        <a:solidFill>
          <a:srgbClr val="FF99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it-IT" sz="1900" b="1" kern="1200" dirty="0">
              <a:latin typeface="Arial Nova Cond" panose="020B0506020202020204" pitchFamily="34" charset="0"/>
              <a:ea typeface="Corbel" charset="0"/>
              <a:cs typeface="Calibri" panose="020F0502020204030204" pitchFamily="34" charset="0"/>
            </a:rPr>
            <a:t>INVESTIMENTI FINO A 1.500.000 €</a:t>
          </a:r>
        </a:p>
      </dsp:txBody>
      <dsp:txXfrm>
        <a:off x="3612280" y="449109"/>
        <a:ext cx="1557160" cy="156438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C3BC6-DE61-46C8-87A7-E48222D3683F}">
      <dsp:nvSpPr>
        <dsp:cNvPr id="0" name=""/>
        <dsp:cNvSpPr/>
      </dsp:nvSpPr>
      <dsp:spPr>
        <a:xfrm>
          <a:off x="0" y="300179"/>
          <a:ext cx="7940231" cy="1374750"/>
        </a:xfrm>
        <a:prstGeom prst="roundRect">
          <a:avLst/>
        </a:prstGeom>
        <a:solidFill>
          <a:srgbClr val="FF9900">
            <a:alpha val="6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it-IT" sz="2500" kern="1200" dirty="0">
              <a:latin typeface="Arial Nova Cond Light" panose="020B0306020202020204" pitchFamily="34" charset="0"/>
            </a:rPr>
            <a:t>La potenzialità dei nuovi impianti di trasformazione non deve essere superiore al 100 (cento) per cento della capacità produttiva, stimata a regime, dell’azienda agricola oggetto dell’intervento.</a:t>
          </a:r>
        </a:p>
      </dsp:txBody>
      <dsp:txXfrm>
        <a:off x="67110" y="367289"/>
        <a:ext cx="7806011" cy="124053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70F078-2BA1-487D-8F7D-FE3A7E099F82}">
      <dsp:nvSpPr>
        <dsp:cNvPr id="0" name=""/>
        <dsp:cNvSpPr/>
      </dsp:nvSpPr>
      <dsp:spPr>
        <a:xfrm>
          <a:off x="0" y="753"/>
          <a:ext cx="10515600" cy="1162758"/>
        </a:xfrm>
        <a:prstGeom prst="round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it-IT" sz="2900" b="0" i="0" kern="1200" baseline="0" dirty="0">
              <a:latin typeface="Arial Nova Cond Light" panose="020B0306020202020204" pitchFamily="34" charset="0"/>
            </a:rPr>
            <a:t>Per il settore della produzione agricola primaria sono inoltre </a:t>
          </a:r>
          <a:r>
            <a:rPr lang="it-IT" sz="2900" b="1" i="0" kern="1200" baseline="0" dirty="0">
              <a:latin typeface="Arial Nova Cond Light" panose="020B0306020202020204" pitchFamily="34" charset="0"/>
            </a:rPr>
            <a:t>ammissibili</a:t>
          </a:r>
          <a:r>
            <a:rPr lang="it-IT" sz="2900" b="0" i="0" kern="1200" baseline="0" dirty="0">
              <a:latin typeface="Arial Nova Cond Light" panose="020B0306020202020204" pitchFamily="34" charset="0"/>
            </a:rPr>
            <a:t> le spese per:</a:t>
          </a:r>
          <a:endParaRPr lang="it-IT" sz="2900" kern="1200" dirty="0">
            <a:latin typeface="Arial Nova Cond Light" panose="020B0306020202020204" pitchFamily="34" charset="0"/>
          </a:endParaRPr>
        </a:p>
      </dsp:txBody>
      <dsp:txXfrm>
        <a:off x="56761" y="57514"/>
        <a:ext cx="10402078" cy="1049236"/>
      </dsp:txXfrm>
    </dsp:sp>
    <dsp:sp modelId="{FBDEB946-9D06-4C45-BFD4-395D7C21B154}">
      <dsp:nvSpPr>
        <dsp:cNvPr id="0" name=""/>
        <dsp:cNvSpPr/>
      </dsp:nvSpPr>
      <dsp:spPr>
        <a:xfrm>
          <a:off x="0" y="1163511"/>
          <a:ext cx="10515600" cy="3815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it-IT" sz="2800" b="1" i="0" kern="1200" baseline="0" dirty="0">
              <a:latin typeface="Arial Nova Cond Light" panose="020B0306020202020204" pitchFamily="34" charset="0"/>
            </a:rPr>
            <a:t>investimenti in materia di irrigazione</a:t>
          </a:r>
          <a:r>
            <a:rPr lang="it-IT" sz="2800" b="0" i="0" kern="1200" baseline="0" dirty="0">
              <a:latin typeface="Arial Nova Cond Light" panose="020B0306020202020204" pitchFamily="34" charset="0"/>
            </a:rPr>
            <a:t> in conformità con quanto previsto dal Regolamento UE in materia di aiuti di stato in ambito agricolo</a:t>
          </a:r>
          <a:endParaRPr lang="it-IT" sz="2800" kern="1200" dirty="0">
            <a:latin typeface="Arial Nova Cond Light" panose="020B0306020202020204" pitchFamily="34" charset="0"/>
          </a:endParaRPr>
        </a:p>
        <a:p>
          <a:pPr marL="285750" lvl="1" indent="-285750" algn="l" defTabSz="1244600">
            <a:lnSpc>
              <a:spcPct val="90000"/>
            </a:lnSpc>
            <a:spcBef>
              <a:spcPct val="0"/>
            </a:spcBef>
            <a:spcAft>
              <a:spcPct val="20000"/>
            </a:spcAft>
            <a:buChar char="•"/>
          </a:pPr>
          <a:r>
            <a:rPr lang="it-IT" sz="2800" b="1" kern="1200" dirty="0">
              <a:latin typeface="Arial Nova Cond Light" panose="020B0306020202020204" pitchFamily="34" charset="0"/>
            </a:rPr>
            <a:t>i</a:t>
          </a:r>
          <a:r>
            <a:rPr lang="it-IT" sz="2800" b="1" i="0" kern="1200" baseline="0" dirty="0">
              <a:latin typeface="Arial Nova Cond Light" panose="020B0306020202020204" pitchFamily="34" charset="0"/>
            </a:rPr>
            <a:t>nvestimenti connessi alla produzione</a:t>
          </a:r>
          <a:r>
            <a:rPr lang="it-IT" sz="2800" b="0" i="0" kern="1200" baseline="0" dirty="0">
              <a:latin typeface="Arial Nova Cond Light" panose="020B0306020202020204" pitchFamily="34" charset="0"/>
            </a:rPr>
            <a:t>, a livello dell’azienda agricola, </a:t>
          </a:r>
          <a:r>
            <a:rPr lang="it-IT" sz="2800" b="1" i="0" kern="1200" baseline="0" dirty="0">
              <a:latin typeface="Arial Nova Cond Light" panose="020B0306020202020204" pitchFamily="34" charset="0"/>
            </a:rPr>
            <a:t>di energia da fonti rinnovabili</a:t>
          </a:r>
          <a:r>
            <a:rPr lang="it-IT" sz="2800" b="0" i="0" kern="1200" baseline="0" dirty="0">
              <a:latin typeface="Arial Nova Cond Light" panose="020B0306020202020204" pitchFamily="34" charset="0"/>
            </a:rPr>
            <a:t>, a condizione che tale produzione non superi il consumo medio annuo di energia dell’azienda (compreso quello familiare). La vendita di energia elettrica alla rete è consentita purché sia rispettato il limite di autoconsumo medio annuale</a:t>
          </a:r>
          <a:endParaRPr lang="it-IT" sz="2800" kern="1200" dirty="0">
            <a:latin typeface="Arial Nova Cond Light" panose="020B0306020202020204" pitchFamily="34" charset="0"/>
          </a:endParaRPr>
        </a:p>
      </dsp:txBody>
      <dsp:txXfrm>
        <a:off x="0" y="1163511"/>
        <a:ext cx="10515600" cy="381589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9432C-142D-4F5B-B5EA-C17CED00523C}">
      <dsp:nvSpPr>
        <dsp:cNvPr id="0" name=""/>
        <dsp:cNvSpPr/>
      </dsp:nvSpPr>
      <dsp:spPr>
        <a:xfrm>
          <a:off x="0" y="133511"/>
          <a:ext cx="11006051" cy="916806"/>
        </a:xfrm>
        <a:prstGeom prst="round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it-IT" sz="2700" kern="1200" dirty="0">
              <a:latin typeface="Arial Nova Cond Light" panose="020B0306020202020204" pitchFamily="34" charset="0"/>
            </a:rPr>
            <a:t>Tra le altre </a:t>
          </a:r>
          <a:r>
            <a:rPr lang="it-IT" sz="2700" b="1" u="sng" kern="1200" dirty="0">
              <a:latin typeface="Arial Nova Cond Light" panose="020B0306020202020204" pitchFamily="34" charset="0"/>
            </a:rPr>
            <a:t>non sono ammissibili</a:t>
          </a:r>
          <a:r>
            <a:rPr lang="it-IT" sz="2700" u="sng" kern="1200" dirty="0">
              <a:latin typeface="Arial Nova Cond Light" panose="020B0306020202020204" pitchFamily="34" charset="0"/>
            </a:rPr>
            <a:t> </a:t>
          </a:r>
          <a:r>
            <a:rPr lang="it-IT" sz="2700" kern="1200" dirty="0">
              <a:latin typeface="Arial Nova Cond Light" panose="020B0306020202020204" pitchFamily="34" charset="0"/>
            </a:rPr>
            <a:t>alle agevolazioni le spese :</a:t>
          </a:r>
        </a:p>
      </dsp:txBody>
      <dsp:txXfrm>
        <a:off x="44755" y="178266"/>
        <a:ext cx="10916541" cy="827296"/>
      </dsp:txXfrm>
    </dsp:sp>
    <dsp:sp modelId="{8DB890A9-F66E-437F-B390-DAECF9FC3052}">
      <dsp:nvSpPr>
        <dsp:cNvPr id="0" name=""/>
        <dsp:cNvSpPr/>
      </dsp:nvSpPr>
      <dsp:spPr>
        <a:xfrm>
          <a:off x="0" y="1050318"/>
          <a:ext cx="11006051" cy="4024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44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it-IT" sz="2100" kern="1200" dirty="0">
              <a:latin typeface="Arial Nova Cond Light" panose="020B0306020202020204" pitchFamily="34" charset="0"/>
            </a:rPr>
            <a:t>sostenute per la costruzione o per la ristrutturazione di fabbricati rurali </a:t>
          </a:r>
          <a:r>
            <a:rPr lang="it-IT" sz="2100" b="1" kern="1200" dirty="0">
              <a:latin typeface="Arial Nova Cond Light" panose="020B0306020202020204" pitchFamily="34" charset="0"/>
            </a:rPr>
            <a:t>non strettamente connesse con l’attività prevista dal progetto</a:t>
          </a:r>
          <a:r>
            <a:rPr lang="it-IT" sz="2100" kern="1200" dirty="0">
              <a:latin typeface="Arial Nova Cond Light" panose="020B0306020202020204" pitchFamily="34" charset="0"/>
            </a:rPr>
            <a:t>;</a:t>
          </a:r>
        </a:p>
        <a:p>
          <a:pPr marL="228600" lvl="1" indent="-228600" algn="l" defTabSz="933450">
            <a:lnSpc>
              <a:spcPct val="90000"/>
            </a:lnSpc>
            <a:spcBef>
              <a:spcPct val="0"/>
            </a:spcBef>
            <a:spcAft>
              <a:spcPct val="20000"/>
            </a:spcAft>
            <a:buChar char="•"/>
          </a:pPr>
          <a:r>
            <a:rPr lang="it-IT" sz="2100" kern="1200" dirty="0">
              <a:latin typeface="Arial Nova Cond Light" panose="020B0306020202020204" pitchFamily="34" charset="0"/>
            </a:rPr>
            <a:t>per acquisto di diritti di produzione e diritti all’aiuto;</a:t>
          </a:r>
        </a:p>
        <a:p>
          <a:pPr marL="228600" lvl="1" indent="-228600" algn="l" defTabSz="933450">
            <a:lnSpc>
              <a:spcPct val="90000"/>
            </a:lnSpc>
            <a:spcBef>
              <a:spcPct val="0"/>
            </a:spcBef>
            <a:spcAft>
              <a:spcPct val="20000"/>
            </a:spcAft>
            <a:buChar char="•"/>
          </a:pPr>
          <a:r>
            <a:rPr lang="it-IT" sz="2100" kern="1200" dirty="0">
              <a:latin typeface="Arial Nova Cond Light" panose="020B0306020202020204" pitchFamily="34" charset="0"/>
            </a:rPr>
            <a:t>per acquisto di </a:t>
          </a:r>
          <a:r>
            <a:rPr lang="it-IT" sz="2100" b="1" kern="1200" dirty="0">
              <a:latin typeface="Arial Nova Cond Light" panose="020B0306020202020204" pitchFamily="34" charset="0"/>
            </a:rPr>
            <a:t>piante annuali</a:t>
          </a:r>
          <a:r>
            <a:rPr lang="it-IT" sz="2100" kern="1200" dirty="0">
              <a:latin typeface="Arial Nova Cond Light" panose="020B0306020202020204" pitchFamily="34" charset="0"/>
            </a:rPr>
            <a:t>, impianto di piante annuali e lavori di drenaggio;</a:t>
          </a:r>
        </a:p>
        <a:p>
          <a:pPr marL="228600" lvl="1" indent="-228600" algn="l" defTabSz="933450">
            <a:lnSpc>
              <a:spcPct val="90000"/>
            </a:lnSpc>
            <a:spcBef>
              <a:spcPct val="0"/>
            </a:spcBef>
            <a:spcAft>
              <a:spcPct val="20000"/>
            </a:spcAft>
            <a:buChar char="•"/>
          </a:pPr>
          <a:r>
            <a:rPr lang="it-IT" sz="2100" kern="1200" dirty="0">
              <a:latin typeface="Arial Nova Cond Light" panose="020B0306020202020204" pitchFamily="34" charset="0"/>
            </a:rPr>
            <a:t>investimenti realizzati per conformarsi alle norme dell’Unione europea (ad eccezione degli aiuti concessi entro 24 (ventiquattro) mesi dalla data di insediamento dei giovani agricoltori);</a:t>
          </a:r>
        </a:p>
        <a:p>
          <a:pPr marL="228600" lvl="1" indent="-228600" algn="l" defTabSz="933450">
            <a:lnSpc>
              <a:spcPct val="90000"/>
            </a:lnSpc>
            <a:spcBef>
              <a:spcPct val="0"/>
            </a:spcBef>
            <a:spcAft>
              <a:spcPct val="20000"/>
            </a:spcAft>
            <a:buChar char="•"/>
          </a:pPr>
          <a:r>
            <a:rPr lang="it-IT" sz="2100" kern="1200" dirty="0">
              <a:latin typeface="Arial Nova Cond Light" panose="020B0306020202020204" pitchFamily="34" charset="0"/>
            </a:rPr>
            <a:t>per </a:t>
          </a:r>
          <a:r>
            <a:rPr lang="it-IT" sz="2100" b="1" kern="1200" dirty="0">
              <a:latin typeface="Arial Nova Cond Light" panose="020B0306020202020204" pitchFamily="34" charset="0"/>
            </a:rPr>
            <a:t>acquisto di animali</a:t>
          </a:r>
          <a:r>
            <a:rPr lang="it-IT" sz="2100" kern="1200" dirty="0">
              <a:latin typeface="Arial Nova Cond Light" panose="020B0306020202020204" pitchFamily="34" charset="0"/>
            </a:rPr>
            <a:t>, per gli investimenti relativi al settore della produzione agricola primaria;</a:t>
          </a:r>
        </a:p>
        <a:p>
          <a:pPr marL="228600" lvl="1" indent="-228600" algn="l" defTabSz="933450">
            <a:lnSpc>
              <a:spcPct val="90000"/>
            </a:lnSpc>
            <a:spcBef>
              <a:spcPct val="0"/>
            </a:spcBef>
            <a:spcAft>
              <a:spcPct val="20000"/>
            </a:spcAft>
            <a:buChar char="•"/>
          </a:pPr>
          <a:r>
            <a:rPr lang="it-IT" sz="2100" kern="1200" dirty="0">
              <a:latin typeface="Arial Nova Cond Light" panose="020B0306020202020204" pitchFamily="34" charset="0"/>
            </a:rPr>
            <a:t>per il </a:t>
          </a:r>
          <a:r>
            <a:rPr lang="it-IT" sz="2100" b="1" kern="1200" dirty="0">
              <a:latin typeface="Arial Nova Cond Light" panose="020B0306020202020204" pitchFamily="34" charset="0"/>
            </a:rPr>
            <a:t>capitale circolante </a:t>
          </a:r>
          <a:r>
            <a:rPr lang="it-IT" sz="2100" kern="1200" dirty="0">
              <a:latin typeface="Arial Nova Cond Light" panose="020B0306020202020204" pitchFamily="34" charset="0"/>
            </a:rPr>
            <a:t>e per la copertura dei fabbisogni connessi all’iva</a:t>
          </a:r>
          <a:r>
            <a:rPr lang="it-IT" sz="2100" b="1" kern="1200" dirty="0">
              <a:latin typeface="Arial Nova Cond Light" panose="020B0306020202020204" pitchFamily="34" charset="0"/>
            </a:rPr>
            <a:t>;</a:t>
          </a:r>
          <a:endParaRPr lang="it-IT" sz="2100" kern="1200" dirty="0">
            <a:latin typeface="Arial Nova Cond Light" panose="020B0306020202020204" pitchFamily="34" charset="0"/>
          </a:endParaRPr>
        </a:p>
        <a:p>
          <a:pPr marL="228600" lvl="1" indent="-228600" algn="l" defTabSz="933450">
            <a:lnSpc>
              <a:spcPct val="90000"/>
            </a:lnSpc>
            <a:spcBef>
              <a:spcPct val="0"/>
            </a:spcBef>
            <a:spcAft>
              <a:spcPct val="20000"/>
            </a:spcAft>
            <a:buChar char="•"/>
          </a:pPr>
          <a:r>
            <a:rPr lang="it-IT" sz="2100" kern="1200" dirty="0">
              <a:latin typeface="Arial Nova Cond Light" panose="020B0306020202020204" pitchFamily="34" charset="0"/>
            </a:rPr>
            <a:t>per </a:t>
          </a:r>
          <a:r>
            <a:rPr lang="it-IT" sz="2100" b="1" kern="1200" dirty="0">
              <a:latin typeface="Arial Nova Cond Light" panose="020B0306020202020204" pitchFamily="34" charset="0"/>
            </a:rPr>
            <a:t>investimenti di sostituzione </a:t>
          </a:r>
          <a:r>
            <a:rPr lang="it-IT" sz="2100" kern="1200" dirty="0">
              <a:latin typeface="Arial Nova Cond Light" panose="020B0306020202020204" pitchFamily="34" charset="0"/>
            </a:rPr>
            <a:t>di beni preesistenti. I beni di investimento agevolabili devono essere nuovi di fabbrica;</a:t>
          </a:r>
        </a:p>
        <a:p>
          <a:pPr marL="228600" lvl="1" indent="-228600" algn="l" defTabSz="933450">
            <a:lnSpc>
              <a:spcPct val="90000"/>
            </a:lnSpc>
            <a:spcBef>
              <a:spcPct val="0"/>
            </a:spcBef>
            <a:spcAft>
              <a:spcPct val="20000"/>
            </a:spcAft>
            <a:buChar char="•"/>
          </a:pPr>
          <a:r>
            <a:rPr lang="it-IT" sz="2100" kern="1200" dirty="0">
              <a:latin typeface="Arial Nova Cond Light" panose="020B0306020202020204" pitchFamily="34" charset="0"/>
            </a:rPr>
            <a:t>non sono ammessi investimenti per impianti legati alla produzione di biocarburanti e impianti la cui finalità è la produzione di elettricità a partire dalla biomassa nonché in impianti per la produzione di bioenergia.</a:t>
          </a:r>
        </a:p>
      </dsp:txBody>
      <dsp:txXfrm>
        <a:off x="0" y="1050318"/>
        <a:ext cx="11006051" cy="402407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EC5B4-C4F6-44E0-BACD-F4745C7EF218}">
      <dsp:nvSpPr>
        <dsp:cNvPr id="0" name=""/>
        <dsp:cNvSpPr/>
      </dsp:nvSpPr>
      <dsp:spPr>
        <a:xfrm>
          <a:off x="0" y="74"/>
          <a:ext cx="10515600" cy="810753"/>
        </a:xfrm>
        <a:prstGeom prst="round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kern="1200" dirty="0">
              <a:solidFill>
                <a:schemeClr val="bg1"/>
              </a:solidFill>
              <a:latin typeface="Arial Nova Cond Light" panose="020B0306020202020204" pitchFamily="34" charset="0"/>
            </a:rPr>
            <a:t>miglioramento del rendimento e della sostenibilità globale dell’azienda agricola, in particolare mediante una riduzione dei costi di produzione o il miglioramento e la riconversione della produzione</a:t>
          </a:r>
        </a:p>
      </dsp:txBody>
      <dsp:txXfrm>
        <a:off x="39578" y="39652"/>
        <a:ext cx="10436444" cy="731597"/>
      </dsp:txXfrm>
    </dsp:sp>
    <dsp:sp modelId="{C844A869-6526-453E-B63D-CD29BABF0482}">
      <dsp:nvSpPr>
        <dsp:cNvPr id="0" name=""/>
        <dsp:cNvSpPr/>
      </dsp:nvSpPr>
      <dsp:spPr>
        <a:xfrm>
          <a:off x="0" y="822725"/>
          <a:ext cx="10515600" cy="810753"/>
        </a:xfrm>
        <a:prstGeom prst="roundRect">
          <a:avLst/>
        </a:prstGeom>
        <a:solidFill>
          <a:srgbClr val="FF9900">
            <a:alpha val="8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kern="1200" dirty="0">
              <a:solidFill>
                <a:schemeClr val="bg1"/>
              </a:solidFill>
              <a:latin typeface="Arial Nova Cond Light" panose="020B0306020202020204" pitchFamily="34" charset="0"/>
            </a:rPr>
            <a:t>miglioramento dell’ambiente naturale, delle condizioni di igiene o del benessere degli animali, purché non si tratti di investimento realizzato per conformarsi alle norme dell’Unione europea</a:t>
          </a:r>
        </a:p>
      </dsp:txBody>
      <dsp:txXfrm>
        <a:off x="39578" y="862303"/>
        <a:ext cx="10436444" cy="731597"/>
      </dsp:txXfrm>
    </dsp:sp>
    <dsp:sp modelId="{511597A5-AA27-4729-AD06-C3A9A7E149EB}">
      <dsp:nvSpPr>
        <dsp:cNvPr id="0" name=""/>
        <dsp:cNvSpPr/>
      </dsp:nvSpPr>
      <dsp:spPr>
        <a:xfrm>
          <a:off x="0" y="1645375"/>
          <a:ext cx="10515600" cy="810753"/>
        </a:xfrm>
        <a:prstGeom prst="roundRect">
          <a:avLst/>
        </a:prstGeom>
        <a:solidFill>
          <a:srgbClr val="FF9900">
            <a:alpha val="7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kern="1200" dirty="0">
              <a:solidFill>
                <a:schemeClr val="bg1"/>
              </a:solidFill>
              <a:latin typeface="Arial Nova Cond Light" panose="020B0306020202020204" pitchFamily="34" charset="0"/>
            </a:rPr>
            <a:t>realizzazione e miglioramento delle infrastrutture connesse allo sviluppo, all’adeguamento ed alla modernizzazione dell’agricoltura, compresi l’accesso ai terreni agricoli, la ricomposizione e il riassetto fondiari, l’efficienza energetica, l’approvvigionamento di energia sostenibile e il risparmio energetico e idrico</a:t>
          </a:r>
        </a:p>
      </dsp:txBody>
      <dsp:txXfrm>
        <a:off x="39578" y="1684953"/>
        <a:ext cx="10436444" cy="731597"/>
      </dsp:txXfrm>
    </dsp:sp>
    <dsp:sp modelId="{9B0290A8-98EC-4CEF-B508-46A5FB40DACA}">
      <dsp:nvSpPr>
        <dsp:cNvPr id="0" name=""/>
        <dsp:cNvSpPr/>
      </dsp:nvSpPr>
      <dsp:spPr>
        <a:xfrm>
          <a:off x="0" y="2468025"/>
          <a:ext cx="10515600" cy="810753"/>
        </a:xfrm>
        <a:prstGeom prst="roundRect">
          <a:avLst/>
        </a:prstGeom>
        <a:solidFill>
          <a:srgbClr val="FF9900">
            <a:alpha val="6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kern="1200" dirty="0">
              <a:solidFill>
                <a:schemeClr val="bg1"/>
              </a:solidFill>
              <a:latin typeface="Arial Nova Cond Light" panose="020B0306020202020204" pitchFamily="34" charset="0"/>
            </a:rPr>
            <a:t>contributo alla mitigazione e all’adattamento ai cambiamenti climatici, anche attraverso la riduzione delle emissioni di gas a effetto serra e il miglioramento del sequestro del carbonio, nonché promozione dell’energia sostenibile e dell’efficienza energetica</a:t>
          </a:r>
        </a:p>
      </dsp:txBody>
      <dsp:txXfrm>
        <a:off x="39578" y="2507603"/>
        <a:ext cx="10436444" cy="731597"/>
      </dsp:txXfrm>
    </dsp:sp>
    <dsp:sp modelId="{D96A0B15-EF28-4D01-B517-724B97CBCB0E}">
      <dsp:nvSpPr>
        <dsp:cNvPr id="0" name=""/>
        <dsp:cNvSpPr/>
      </dsp:nvSpPr>
      <dsp:spPr>
        <a:xfrm>
          <a:off x="0" y="3290676"/>
          <a:ext cx="10515600" cy="810753"/>
        </a:xfrm>
        <a:prstGeom prst="roundRect">
          <a:avLst/>
        </a:prstGeom>
        <a:solidFill>
          <a:srgbClr val="FF9900">
            <a:alpha val="5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kern="1200" dirty="0">
              <a:solidFill>
                <a:schemeClr val="bg1"/>
              </a:solidFill>
              <a:latin typeface="Arial Nova Cond Light" panose="020B0306020202020204" pitchFamily="34" charset="0"/>
            </a:rPr>
            <a:t>contributo alla bioeconomia circolare sostenibile e promozione dello sviluppo sostenibile e di un’efficiente gestione delle risorse naturali come l’acqua, il suolo e l’aria, anche attraverso la riduzione della dipendenza chimica</a:t>
          </a:r>
        </a:p>
      </dsp:txBody>
      <dsp:txXfrm>
        <a:off x="39578" y="3330254"/>
        <a:ext cx="10436444" cy="731597"/>
      </dsp:txXfrm>
    </dsp:sp>
    <dsp:sp modelId="{7E13A1CC-1022-4921-B1CB-8D4CC2ECBBE0}">
      <dsp:nvSpPr>
        <dsp:cNvPr id="0" name=""/>
        <dsp:cNvSpPr/>
      </dsp:nvSpPr>
      <dsp:spPr>
        <a:xfrm>
          <a:off x="0" y="4113326"/>
          <a:ext cx="10515600" cy="810753"/>
        </a:xfrm>
        <a:prstGeom prst="roundRect">
          <a:avLst/>
        </a:prstGeom>
        <a:solidFill>
          <a:srgbClr val="FF9900">
            <a:alpha val="4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kern="1200" dirty="0">
              <a:solidFill>
                <a:schemeClr val="bg1"/>
              </a:solidFill>
              <a:latin typeface="Arial Nova Cond Light" panose="020B0306020202020204" pitchFamily="34" charset="0"/>
            </a:rPr>
            <a:t>contributo ad arrestare e invertire la perdita di biodiversità, migliorare i servizi ecosistemici e preservare gli habitat e i paesaggi </a:t>
          </a:r>
        </a:p>
      </dsp:txBody>
      <dsp:txXfrm>
        <a:off x="39578" y="4152904"/>
        <a:ext cx="10436444" cy="73159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3A5D7-BF96-4EB9-B95A-75B1FE52B562}">
      <dsp:nvSpPr>
        <dsp:cNvPr id="0" name=""/>
        <dsp:cNvSpPr/>
      </dsp:nvSpPr>
      <dsp:spPr>
        <a:xfrm>
          <a:off x="0" y="48579"/>
          <a:ext cx="11170920" cy="1265610"/>
        </a:xfrm>
        <a:prstGeom prst="roundRect">
          <a:avLst/>
        </a:prstGeom>
        <a:solidFill>
          <a:srgbClr val="FF9900">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sz="2400" kern="1200" dirty="0">
              <a:latin typeface="Arial Nova Cond Light" panose="020B0306020202020204" pitchFamily="34" charset="0"/>
            </a:rPr>
            <a:t>Per la realizzazione dell’investimento è concesso un </a:t>
          </a:r>
          <a:r>
            <a:rPr lang="it-IT" sz="2400" b="1" kern="1200" dirty="0">
              <a:latin typeface="Arial Nova Cond Light" panose="020B0306020202020204" pitchFamily="34" charset="0"/>
            </a:rPr>
            <a:t>mutuo agevolato a tasso zero </a:t>
          </a:r>
          <a:r>
            <a:rPr lang="it-IT" sz="2400" kern="1200" dirty="0">
              <a:latin typeface="Arial Nova Cond Light" panose="020B0306020202020204" pitchFamily="34" charset="0"/>
            </a:rPr>
            <a:t>fino a un massimo del 60% delle spese ammissibili, della durata minima di 5 anni e massima di 15 anni</a:t>
          </a:r>
        </a:p>
      </dsp:txBody>
      <dsp:txXfrm>
        <a:off x="61782" y="110361"/>
        <a:ext cx="11047356" cy="1142046"/>
      </dsp:txXfrm>
    </dsp:sp>
    <dsp:sp modelId="{673A4A36-E1D9-4911-A13C-547B0858F75D}">
      <dsp:nvSpPr>
        <dsp:cNvPr id="0" name=""/>
        <dsp:cNvSpPr/>
      </dsp:nvSpPr>
      <dsp:spPr>
        <a:xfrm>
          <a:off x="0" y="1314190"/>
          <a:ext cx="11170920" cy="856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677"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it-IT" sz="1800" kern="1200" dirty="0">
              <a:latin typeface="Arial Nova Cond Light" panose="020B0306020202020204" pitchFamily="34" charset="0"/>
            </a:rPr>
            <a:t>nei limiti sopra indicati, la durata del mutuo è comunque stabilita con riferimento all’ammortamento medio dell’investimento ammesso ed al settore di intervento. </a:t>
          </a:r>
        </a:p>
        <a:p>
          <a:pPr marL="171450" lvl="1" indent="-171450" algn="l" defTabSz="800100">
            <a:lnSpc>
              <a:spcPct val="90000"/>
            </a:lnSpc>
            <a:spcBef>
              <a:spcPct val="0"/>
            </a:spcBef>
            <a:spcAft>
              <a:spcPct val="20000"/>
            </a:spcAft>
            <a:buChar char="•"/>
          </a:pPr>
          <a:r>
            <a:rPr lang="it-IT" sz="1800" kern="1200" dirty="0">
              <a:latin typeface="Arial Nova Cond Light" panose="020B0306020202020204" pitchFamily="34" charset="0"/>
            </a:rPr>
            <a:t>Il mutuo agevolato è rimborsabile in rate costanti posticipate. </a:t>
          </a:r>
        </a:p>
      </dsp:txBody>
      <dsp:txXfrm>
        <a:off x="0" y="1314190"/>
        <a:ext cx="11170920" cy="856980"/>
      </dsp:txXfrm>
    </dsp:sp>
    <dsp:sp modelId="{109F67C7-3750-4415-BC35-AF81D45A9B08}">
      <dsp:nvSpPr>
        <dsp:cNvPr id="0" name=""/>
        <dsp:cNvSpPr/>
      </dsp:nvSpPr>
      <dsp:spPr>
        <a:xfrm>
          <a:off x="0" y="2171170"/>
          <a:ext cx="11170920" cy="1265610"/>
        </a:xfrm>
        <a:prstGeom prst="roundRect">
          <a:avLst/>
        </a:prstGeom>
        <a:solidFill>
          <a:srgbClr val="FF9900">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dirty="0">
              <a:latin typeface="Arial Nova Cond Light" panose="020B0306020202020204" pitchFamily="34" charset="0"/>
            </a:rPr>
            <a:t>Il </a:t>
          </a:r>
          <a:r>
            <a:rPr lang="it-IT" sz="2300" b="1" kern="1200" dirty="0">
              <a:latin typeface="Arial Nova Cond Light" panose="020B0306020202020204" pitchFamily="34" charset="0"/>
            </a:rPr>
            <a:t>contributo a fondo perduto</a:t>
          </a:r>
          <a:r>
            <a:rPr lang="it-IT" sz="2300" kern="1200" dirty="0">
              <a:latin typeface="Arial Nova Cond Light" panose="020B0306020202020204" pitchFamily="34" charset="0"/>
            </a:rPr>
            <a:t>, previsto per l’intero territorio nazionale, non può superare il 35% delle spese ammissibili</a:t>
          </a:r>
        </a:p>
      </dsp:txBody>
      <dsp:txXfrm>
        <a:off x="61782" y="2232952"/>
        <a:ext cx="11047356" cy="1142046"/>
      </dsp:txXfrm>
    </dsp:sp>
    <dsp:sp modelId="{8A32405B-EF7E-4D92-BE4C-A89F3D0B7644}">
      <dsp:nvSpPr>
        <dsp:cNvPr id="0" name=""/>
        <dsp:cNvSpPr/>
      </dsp:nvSpPr>
      <dsp:spPr>
        <a:xfrm>
          <a:off x="0" y="3503021"/>
          <a:ext cx="11170920" cy="1265610"/>
        </a:xfrm>
        <a:prstGeom prst="roundRect">
          <a:avLst/>
        </a:prstGeom>
        <a:solidFill>
          <a:srgbClr val="FF99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dirty="0">
              <a:latin typeface="Arial Nova Cond Light" panose="020B0306020202020204" pitchFamily="34" charset="0"/>
            </a:rPr>
            <a:t>Al fine di garantire la realizzazione degli investimenti previsti, l’impresa beneficiaria deve apportare risorse finanziarie di natura privata fino alla concorrenza degli importi necessari alla copertura del fabbisogno finanziario generato dall’intero piano degli investimenti, aumentato dell’IVA</a:t>
          </a:r>
        </a:p>
      </dsp:txBody>
      <dsp:txXfrm>
        <a:off x="61782" y="3564803"/>
        <a:ext cx="11047356" cy="114204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2F1A2-4395-4AEE-A048-0536934A7570}">
      <dsp:nvSpPr>
        <dsp:cNvPr id="0" name=""/>
        <dsp:cNvSpPr/>
      </dsp:nvSpPr>
      <dsp:spPr>
        <a:xfrm>
          <a:off x="0" y="326079"/>
          <a:ext cx="11438312" cy="1312740"/>
        </a:xfrm>
        <a:prstGeom prst="round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sz="2400" kern="1200" dirty="0">
              <a:latin typeface="Arial Nova Cond Light" panose="020B0306020202020204" pitchFamily="34" charset="0"/>
            </a:rPr>
            <a:t>L’impresa beneficiaria deve </a:t>
          </a:r>
          <a:r>
            <a:rPr lang="it-IT" sz="2400" b="1" kern="1200" dirty="0">
              <a:latin typeface="Arial Nova Cond Light" panose="020B0306020202020204" pitchFamily="34" charset="0"/>
            </a:rPr>
            <a:t>fornire</a:t>
          </a:r>
          <a:r>
            <a:rPr lang="it-IT" sz="2400" kern="1200" dirty="0">
              <a:latin typeface="Arial Nova Cond Light" panose="020B0306020202020204" pitchFamily="34" charset="0"/>
            </a:rPr>
            <a:t> </a:t>
          </a:r>
          <a:r>
            <a:rPr lang="it-IT" sz="2400" b="1" kern="1200" dirty="0">
              <a:latin typeface="Arial Nova Cond Light" panose="020B0306020202020204" pitchFamily="34" charset="0"/>
            </a:rPr>
            <a:t>garanzie</a:t>
          </a:r>
          <a:r>
            <a:rPr lang="it-IT" sz="2400" kern="1200" dirty="0">
              <a:latin typeface="Arial Nova Cond Light" panose="020B0306020202020204" pitchFamily="34" charset="0"/>
            </a:rPr>
            <a:t> sui beni immobili il cui </a:t>
          </a:r>
          <a:r>
            <a:rPr lang="it-IT" sz="2400" b="1" kern="1200" dirty="0">
              <a:latin typeface="Arial Nova Cond Light" panose="020B0306020202020204" pitchFamily="34" charset="0"/>
            </a:rPr>
            <a:t>valore di mercato sia pari al 100% del mutuo agevolato concesso</a:t>
          </a:r>
          <a:r>
            <a:rPr lang="it-IT" sz="2400" kern="1200" dirty="0">
              <a:latin typeface="Arial Nova Cond Light" panose="020B0306020202020204" pitchFamily="34" charset="0"/>
            </a:rPr>
            <a:t>, acquisibili nell’ambito degli investimenti da realizzare, per una durata almeno pari a quella del mutuo agevolato concesso dall’ISMEA</a:t>
          </a:r>
        </a:p>
      </dsp:txBody>
      <dsp:txXfrm>
        <a:off x="64083" y="390162"/>
        <a:ext cx="11310146" cy="1184574"/>
      </dsp:txXfrm>
    </dsp:sp>
    <dsp:sp modelId="{ABFD55A6-C651-488D-A7D9-374891442263}">
      <dsp:nvSpPr>
        <dsp:cNvPr id="0" name=""/>
        <dsp:cNvSpPr/>
      </dsp:nvSpPr>
      <dsp:spPr>
        <a:xfrm>
          <a:off x="0" y="1818553"/>
          <a:ext cx="11438312" cy="45801"/>
        </a:xfrm>
        <a:prstGeom prst="round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it-IT" sz="2400" kern="1200" dirty="0">
            <a:latin typeface="Arial Nova Cond Light" panose="020B0306020202020204" pitchFamily="34" charset="0"/>
          </a:endParaRPr>
        </a:p>
      </dsp:txBody>
      <dsp:txXfrm>
        <a:off x="2236" y="1820789"/>
        <a:ext cx="11433840" cy="41329"/>
      </dsp:txXfrm>
    </dsp:sp>
    <dsp:sp modelId="{6917881D-D869-41B3-99CA-1C5D2475AA09}">
      <dsp:nvSpPr>
        <dsp:cNvPr id="0" name=""/>
        <dsp:cNvSpPr/>
      </dsp:nvSpPr>
      <dsp:spPr>
        <a:xfrm>
          <a:off x="0" y="1843452"/>
          <a:ext cx="11438312" cy="1343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166" tIns="25400" rIns="142240" bIns="25400" numCol="1" spcCol="1270" anchor="t" anchorCtr="0">
          <a:noAutofit/>
        </a:bodyPr>
        <a:lstStyle/>
        <a:p>
          <a:pPr marL="228600" lvl="1" indent="-228600" algn="l" defTabSz="889000">
            <a:lnSpc>
              <a:spcPct val="90000"/>
            </a:lnSpc>
            <a:spcBef>
              <a:spcPct val="0"/>
            </a:spcBef>
            <a:spcAft>
              <a:spcPct val="20000"/>
            </a:spcAft>
            <a:buNone/>
          </a:pPr>
          <a:endParaRPr lang="it-IT" sz="2000" kern="1200" dirty="0">
            <a:latin typeface="Arial Nova Cond Light" panose="020B0306020202020204" pitchFamily="34" charset="0"/>
          </a:endParaRPr>
        </a:p>
        <a:p>
          <a:pPr marL="228600" lvl="1" indent="-228600" algn="l" defTabSz="889000">
            <a:lnSpc>
              <a:spcPct val="90000"/>
            </a:lnSpc>
            <a:spcBef>
              <a:spcPct val="0"/>
            </a:spcBef>
            <a:spcAft>
              <a:spcPct val="20000"/>
            </a:spcAft>
            <a:buNone/>
          </a:pPr>
          <a:r>
            <a:rPr lang="it-IT" sz="2000" kern="1200" dirty="0">
              <a:latin typeface="Arial Nova Cond Light" panose="020B0306020202020204" pitchFamily="34" charset="0"/>
            </a:rPr>
            <a:t>SONO AMMISSIBILI:</a:t>
          </a:r>
        </a:p>
        <a:p>
          <a:pPr marL="228600" lvl="1" indent="-228600" algn="l" defTabSz="889000">
            <a:lnSpc>
              <a:spcPct val="90000"/>
            </a:lnSpc>
            <a:spcBef>
              <a:spcPct val="0"/>
            </a:spcBef>
            <a:spcAft>
              <a:spcPct val="20000"/>
            </a:spcAft>
            <a:buChar char="•"/>
          </a:pPr>
          <a:r>
            <a:rPr lang="it-IT" sz="2000" b="1" kern="1200" dirty="0">
              <a:latin typeface="Arial Nova Cond Light" panose="020B0306020202020204" pitchFamily="34" charset="0"/>
            </a:rPr>
            <a:t>garanzie ipotecarie di primo grado </a:t>
          </a:r>
          <a:r>
            <a:rPr lang="it-IT" sz="2000" kern="1200" dirty="0">
              <a:latin typeface="Arial Nova Cond Light" panose="020B0306020202020204" pitchFamily="34" charset="0"/>
            </a:rPr>
            <a:t>su beni oggetto di agevolazioni oppure su altri beni della beneficiaria o di terzi;</a:t>
          </a:r>
        </a:p>
        <a:p>
          <a:pPr marL="228600" lvl="1" indent="-228600" algn="l" defTabSz="889000">
            <a:lnSpc>
              <a:spcPct val="90000"/>
            </a:lnSpc>
            <a:spcBef>
              <a:spcPct val="0"/>
            </a:spcBef>
            <a:spcAft>
              <a:spcPct val="20000"/>
            </a:spcAft>
            <a:buChar char="•"/>
          </a:pPr>
          <a:r>
            <a:rPr lang="it-IT" sz="2000" kern="1200" dirty="0">
              <a:latin typeface="Arial Nova Cond Light" panose="020B0306020202020204" pitchFamily="34" charset="0"/>
            </a:rPr>
            <a:t>in alternativa o in aggiunta all’ipoteca, </a:t>
          </a:r>
          <a:r>
            <a:rPr lang="it-IT" sz="2000" b="1" kern="1200" dirty="0">
              <a:latin typeface="Arial Nova Cond Light" panose="020B0306020202020204" pitchFamily="34" charset="0"/>
            </a:rPr>
            <a:t>fideiussione bancaria o assicurativa a prima richiesta</a:t>
          </a:r>
          <a:endParaRPr lang="it-IT" sz="2000" kern="1200" dirty="0">
            <a:latin typeface="Arial Nova Cond Light" panose="020B0306020202020204" pitchFamily="34" charset="0"/>
          </a:endParaRPr>
        </a:p>
      </dsp:txBody>
      <dsp:txXfrm>
        <a:off x="0" y="1843452"/>
        <a:ext cx="11438312" cy="1343430"/>
      </dsp:txXfrm>
    </dsp:sp>
    <dsp:sp modelId="{076D8A76-7FE5-4384-8A36-45D3763E219F}">
      <dsp:nvSpPr>
        <dsp:cNvPr id="0" name=""/>
        <dsp:cNvSpPr/>
      </dsp:nvSpPr>
      <dsp:spPr>
        <a:xfrm>
          <a:off x="0" y="3312216"/>
          <a:ext cx="11438312" cy="1312740"/>
        </a:xfrm>
        <a:prstGeom prst="roundRect">
          <a:avLst/>
        </a:prstGeom>
        <a:solidFill>
          <a:srgbClr val="FF9900">
            <a:alpha val="7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it-IT" sz="2200" kern="1200" dirty="0">
              <a:latin typeface="Arial Nova Cond Light" panose="020B0306020202020204" pitchFamily="34" charset="0"/>
            </a:rPr>
            <a:t>L’impresa beneficiaria è, inoltre, obbligata a stipulare idonee </a:t>
          </a:r>
          <a:r>
            <a:rPr lang="it-IT" sz="2200" b="1" kern="1200" dirty="0">
              <a:latin typeface="Arial Nova Cond Light" panose="020B0306020202020204" pitchFamily="34" charset="0"/>
            </a:rPr>
            <a:t>polizze assicurative </a:t>
          </a:r>
          <a:r>
            <a:rPr lang="it-IT" sz="2200" kern="1200" dirty="0">
              <a:latin typeface="Arial Nova Cond Light" panose="020B0306020202020204" pitchFamily="34" charset="0"/>
            </a:rPr>
            <a:t>sui beni oggetto di agevolazioni e sui beni concessi in garanzia, secondo le modalità e i termini stabiliti nel contratto di concessione delle agevolazioni. Le predette polizze dovranno contenere il vincolo del beneficio a favore di ISMEA</a:t>
          </a:r>
        </a:p>
      </dsp:txBody>
      <dsp:txXfrm>
        <a:off x="64083" y="3376299"/>
        <a:ext cx="11310146" cy="1184574"/>
      </dsp:txXfrm>
    </dsp:sp>
    <dsp:sp modelId="{1590F99B-E59F-45BA-84AF-2E06F746ED62}">
      <dsp:nvSpPr>
        <dsp:cNvPr id="0" name=""/>
        <dsp:cNvSpPr/>
      </dsp:nvSpPr>
      <dsp:spPr>
        <a:xfrm>
          <a:off x="0" y="4655353"/>
          <a:ext cx="11438312" cy="818191"/>
        </a:xfrm>
        <a:prstGeom prst="roundRect">
          <a:avLst/>
        </a:prstGeom>
        <a:solidFill>
          <a:srgbClr val="FF99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sz="2400" kern="1200" dirty="0">
              <a:latin typeface="Arial Nova Cond Light" panose="020B0306020202020204" pitchFamily="34" charset="0"/>
            </a:rPr>
            <a:t>La struttura </a:t>
          </a:r>
          <a:r>
            <a:rPr lang="it-IT" sz="2400" kern="1200" dirty="0" err="1">
              <a:latin typeface="Arial Nova Cond Light" panose="020B0306020202020204" pitchFamily="34" charset="0"/>
            </a:rPr>
            <a:t>garantuale</a:t>
          </a:r>
          <a:r>
            <a:rPr lang="it-IT" sz="2400" kern="1200" dirty="0">
              <a:latin typeface="Arial Nova Cond Light" panose="020B0306020202020204" pitchFamily="34" charset="0"/>
            </a:rPr>
            <a:t> proposta dall’impresa beneficiaria è soggetta a insindacabile giudizio di ISMEA</a:t>
          </a:r>
        </a:p>
      </dsp:txBody>
      <dsp:txXfrm>
        <a:off x="39941" y="4695294"/>
        <a:ext cx="11358430" cy="73830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30E0A-5E87-4FCF-B96E-1A56DB17A081}">
      <dsp:nvSpPr>
        <dsp:cNvPr id="0" name=""/>
        <dsp:cNvSpPr/>
      </dsp:nvSpPr>
      <dsp:spPr>
        <a:xfrm>
          <a:off x="851534" y="0"/>
          <a:ext cx="9650729" cy="4838700"/>
        </a:xfrm>
        <a:prstGeom prst="rightArrow">
          <a:avLst/>
        </a:prstGeom>
        <a:solidFill>
          <a:srgbClr val="FF9900">
            <a:alpha val="50000"/>
          </a:srgbClr>
        </a:solidFill>
        <a:ln>
          <a:noFill/>
        </a:ln>
        <a:effectLst/>
      </dsp:spPr>
      <dsp:style>
        <a:lnRef idx="0">
          <a:scrgbClr r="0" g="0" b="0"/>
        </a:lnRef>
        <a:fillRef idx="1">
          <a:scrgbClr r="0" g="0" b="0"/>
        </a:fillRef>
        <a:effectRef idx="0">
          <a:scrgbClr r="0" g="0" b="0"/>
        </a:effectRef>
        <a:fontRef idx="minor"/>
      </dsp:style>
    </dsp:sp>
    <dsp:sp modelId="{FDCCDC9D-6A5B-43DB-89E5-F0D3804EE41A}">
      <dsp:nvSpPr>
        <dsp:cNvPr id="0" name=""/>
        <dsp:cNvSpPr/>
      </dsp:nvSpPr>
      <dsp:spPr>
        <a:xfrm>
          <a:off x="1212" y="1451610"/>
          <a:ext cx="3449312" cy="1935480"/>
        </a:xfrm>
        <a:prstGeom prst="round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latin typeface="Arial Nova Cond Light" panose="020B0306020202020204" pitchFamily="34" charset="0"/>
            </a:rPr>
            <a:t>Le imprese che intendono accedere alle agevolazioni devono trasmettere ad ISMEA, attraverso il </a:t>
          </a:r>
          <a:r>
            <a:rPr lang="it-IT" sz="1600" b="1" kern="1200" dirty="0">
              <a:latin typeface="Arial Nova Cond Light" panose="020B0306020202020204" pitchFamily="34" charset="0"/>
            </a:rPr>
            <a:t>Portale </a:t>
          </a:r>
          <a:r>
            <a:rPr lang="it-IT" sz="1600" kern="1200" dirty="0">
              <a:latin typeface="Arial Nova Cond Light" panose="020B0306020202020204" pitchFamily="34" charset="0"/>
            </a:rPr>
            <a:t>dedicato, apposita domanda, previo accreditamento.</a:t>
          </a:r>
        </a:p>
      </dsp:txBody>
      <dsp:txXfrm>
        <a:off x="95694" y="1546092"/>
        <a:ext cx="3260348" cy="1746516"/>
      </dsp:txXfrm>
    </dsp:sp>
    <dsp:sp modelId="{A80F37D2-2F01-4A6A-8B30-083C0B93FD97}">
      <dsp:nvSpPr>
        <dsp:cNvPr id="0" name=""/>
        <dsp:cNvSpPr/>
      </dsp:nvSpPr>
      <dsp:spPr>
        <a:xfrm>
          <a:off x="3952243" y="1451610"/>
          <a:ext cx="3449312" cy="1935480"/>
        </a:xfrm>
        <a:prstGeom prst="round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latin typeface="Arial Nova Cond Light" panose="020B0306020202020204" pitchFamily="34" charset="0"/>
            </a:rPr>
            <a:t>Per ottenere l’accreditamento, è necessario attivare la procedura di registrazione. L’accreditamento ha luogo esclusivamente tramite PEC (posta elettronica certificata). Una volta effettuata, la registrazione consente all’utente di accedere all’area del portale dedicata alla compilazione ed alla gestione delle domande on-line.</a:t>
          </a:r>
        </a:p>
      </dsp:txBody>
      <dsp:txXfrm>
        <a:off x="4046725" y="1546092"/>
        <a:ext cx="3260348" cy="1746516"/>
      </dsp:txXfrm>
    </dsp:sp>
    <dsp:sp modelId="{354A75D8-39E8-4413-A666-01F2D1E0CE44}">
      <dsp:nvSpPr>
        <dsp:cNvPr id="0" name=""/>
        <dsp:cNvSpPr/>
      </dsp:nvSpPr>
      <dsp:spPr>
        <a:xfrm>
          <a:off x="7903273" y="1451610"/>
          <a:ext cx="3449312" cy="1935480"/>
        </a:xfrm>
        <a:prstGeom prst="round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latin typeface="Arial Nova Cond Light" panose="020B0306020202020204" pitchFamily="34" charset="0"/>
            </a:rPr>
            <a:t>Possono registrarsi le imprese richiedenti le agevolazioni ovvero loro delegati</a:t>
          </a:r>
        </a:p>
      </dsp:txBody>
      <dsp:txXfrm>
        <a:off x="7997755" y="1546092"/>
        <a:ext cx="3260348" cy="174651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7CEC6-7846-4C6D-BE42-73B320966702}">
      <dsp:nvSpPr>
        <dsp:cNvPr id="0" name=""/>
        <dsp:cNvSpPr/>
      </dsp:nvSpPr>
      <dsp:spPr>
        <a:xfrm>
          <a:off x="0" y="138966"/>
          <a:ext cx="11039475" cy="875160"/>
        </a:xfrm>
        <a:prstGeom prst="round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kern="1200" dirty="0">
              <a:latin typeface="Arial Nova Cond Light" panose="020B0306020202020204" pitchFamily="34" charset="0"/>
            </a:rPr>
            <a:t>Per accedere alle agevolazioni, l’impresa richiedente deve presentare in via telematica e utilizzando esclusivamente la modulistica messa a disposizione sul portale dedicato:</a:t>
          </a:r>
        </a:p>
      </dsp:txBody>
      <dsp:txXfrm>
        <a:off x="42722" y="181688"/>
        <a:ext cx="10954031" cy="789716"/>
      </dsp:txXfrm>
    </dsp:sp>
    <dsp:sp modelId="{4B1CD947-A93A-417A-AC98-BA5CCFCA8326}">
      <dsp:nvSpPr>
        <dsp:cNvPr id="0" name=""/>
        <dsp:cNvSpPr/>
      </dsp:nvSpPr>
      <dsp:spPr>
        <a:xfrm>
          <a:off x="0" y="1014126"/>
          <a:ext cx="11039475" cy="145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50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it-IT" sz="1700" b="1" kern="1200" dirty="0">
              <a:latin typeface="Arial Nova Cond Light" panose="020B0306020202020204" pitchFamily="34" charset="0"/>
            </a:rPr>
            <a:t>domanda</a:t>
          </a:r>
          <a:r>
            <a:rPr lang="it-IT" sz="1700" kern="1200" dirty="0">
              <a:latin typeface="Arial Nova Cond Light" panose="020B0306020202020204" pitchFamily="34" charset="0"/>
            </a:rPr>
            <a:t> di ammissione alle agevolazioni, compilata in tutte le sue parti;</a:t>
          </a:r>
        </a:p>
        <a:p>
          <a:pPr marL="171450" lvl="1" indent="-171450" algn="l" defTabSz="755650">
            <a:lnSpc>
              <a:spcPct val="90000"/>
            </a:lnSpc>
            <a:spcBef>
              <a:spcPct val="0"/>
            </a:spcBef>
            <a:spcAft>
              <a:spcPct val="20000"/>
            </a:spcAft>
            <a:buChar char="•"/>
          </a:pPr>
          <a:r>
            <a:rPr lang="it-IT" sz="1700" kern="1200" dirty="0">
              <a:latin typeface="Arial Nova Cond Light" panose="020B0306020202020204" pitchFamily="34" charset="0"/>
            </a:rPr>
            <a:t>copia di un documento di riconoscimento, in corso di validità, del titolare della impresa richiedente;</a:t>
          </a:r>
        </a:p>
        <a:p>
          <a:pPr marL="171450" lvl="1" indent="-171450" algn="l" defTabSz="755650">
            <a:lnSpc>
              <a:spcPct val="90000"/>
            </a:lnSpc>
            <a:spcBef>
              <a:spcPct val="0"/>
            </a:spcBef>
            <a:spcAft>
              <a:spcPct val="20000"/>
            </a:spcAft>
            <a:buChar char="•"/>
          </a:pPr>
          <a:r>
            <a:rPr lang="it-IT" sz="1700" b="1" kern="1200" dirty="0">
              <a:latin typeface="Arial Nova Cond Light" panose="020B0306020202020204" pitchFamily="34" charset="0"/>
            </a:rPr>
            <a:t>studio di fattibilità del progetto</a:t>
          </a:r>
          <a:r>
            <a:rPr lang="it-IT" sz="1700" kern="1200" dirty="0">
              <a:latin typeface="Arial Nova Cond Light" panose="020B0306020202020204" pitchFamily="34" charset="0"/>
            </a:rPr>
            <a:t>, compilato in tutte le sue parti, e comprensivo degli allegati;</a:t>
          </a:r>
        </a:p>
        <a:p>
          <a:pPr marL="171450" lvl="1" indent="-171450" algn="l" defTabSz="755650">
            <a:lnSpc>
              <a:spcPct val="90000"/>
            </a:lnSpc>
            <a:spcBef>
              <a:spcPct val="0"/>
            </a:spcBef>
            <a:spcAft>
              <a:spcPct val="20000"/>
            </a:spcAft>
            <a:buChar char="•"/>
          </a:pPr>
          <a:r>
            <a:rPr lang="it-IT" sz="1700" kern="1200" dirty="0">
              <a:latin typeface="Arial Nova Cond Light" panose="020B0306020202020204" pitchFamily="34" charset="0"/>
            </a:rPr>
            <a:t>dichiarazioni riepilogative e sostitutive;</a:t>
          </a:r>
        </a:p>
        <a:p>
          <a:pPr marL="171450" lvl="1" indent="-171450" algn="l" defTabSz="755650">
            <a:lnSpc>
              <a:spcPct val="90000"/>
            </a:lnSpc>
            <a:spcBef>
              <a:spcPct val="0"/>
            </a:spcBef>
            <a:spcAft>
              <a:spcPct val="20000"/>
            </a:spcAft>
            <a:buChar char="•"/>
          </a:pPr>
          <a:r>
            <a:rPr lang="it-IT" sz="1700" kern="1200" dirty="0">
              <a:latin typeface="Arial Nova Cond Light" panose="020B0306020202020204" pitchFamily="34" charset="0"/>
            </a:rPr>
            <a:t>documentazione tecnica.</a:t>
          </a:r>
        </a:p>
      </dsp:txBody>
      <dsp:txXfrm>
        <a:off x="0" y="1014126"/>
        <a:ext cx="11039475" cy="1457280"/>
      </dsp:txXfrm>
    </dsp:sp>
    <dsp:sp modelId="{F42BDBEB-86D0-4F58-AB9E-C167270B19FD}">
      <dsp:nvSpPr>
        <dsp:cNvPr id="0" name=""/>
        <dsp:cNvSpPr/>
      </dsp:nvSpPr>
      <dsp:spPr>
        <a:xfrm>
          <a:off x="0" y="2471406"/>
          <a:ext cx="11039475" cy="875160"/>
        </a:xfrm>
        <a:prstGeom prst="roundRect">
          <a:avLst/>
        </a:prstGeom>
        <a:solidFill>
          <a:srgbClr val="FF9900">
            <a:alpha val="7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kern="1200" dirty="0">
              <a:latin typeface="Arial Nova Cond Light" panose="020B0306020202020204" pitchFamily="34" charset="0"/>
            </a:rPr>
            <a:t>La fase di compilazione della domanda di ammissione alle agevolazioni si conclude con il caricamento, in formato PDF®, di tutti i documenti indicati nel portale</a:t>
          </a:r>
        </a:p>
      </dsp:txBody>
      <dsp:txXfrm>
        <a:off x="42722" y="2514128"/>
        <a:ext cx="10954031" cy="789716"/>
      </dsp:txXfrm>
    </dsp:sp>
    <dsp:sp modelId="{84D530C3-9FD5-4F3E-B0C7-F2514CFC7199}">
      <dsp:nvSpPr>
        <dsp:cNvPr id="0" name=""/>
        <dsp:cNvSpPr/>
      </dsp:nvSpPr>
      <dsp:spPr>
        <a:xfrm>
          <a:off x="0" y="3409927"/>
          <a:ext cx="11039475" cy="875160"/>
        </a:xfrm>
        <a:prstGeom prst="roundRect">
          <a:avLst/>
        </a:prstGeom>
        <a:solidFill>
          <a:srgbClr val="FF9900">
            <a:alpha val="6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kern="1200" dirty="0">
              <a:latin typeface="Arial Nova Cond Light" panose="020B0306020202020204" pitchFamily="34" charset="0"/>
            </a:rPr>
            <a:t>Dopo il caricamento e la relativa preconvalida, il sistema consente di convalidare la domanda e generare un </a:t>
          </a:r>
          <a:r>
            <a:rPr lang="it-IT" sz="2200" b="1" kern="1200" dirty="0">
              <a:latin typeface="Arial Nova Cond Light" panose="020B0306020202020204" pitchFamily="34" charset="0"/>
            </a:rPr>
            <a:t>codice progetto</a:t>
          </a:r>
          <a:r>
            <a:rPr lang="it-IT" sz="2200" kern="1200" dirty="0">
              <a:latin typeface="Arial Nova Cond Light" panose="020B0306020202020204" pitchFamily="34" charset="0"/>
            </a:rPr>
            <a:t> (CP), nei tempi stabiliti dall’Avviso </a:t>
          </a:r>
        </a:p>
      </dsp:txBody>
      <dsp:txXfrm>
        <a:off x="42722" y="3452649"/>
        <a:ext cx="10954031" cy="789716"/>
      </dsp:txXfrm>
    </dsp:sp>
    <dsp:sp modelId="{C4C1E87A-A29E-4742-9887-7B5CB9BB51D6}">
      <dsp:nvSpPr>
        <dsp:cNvPr id="0" name=""/>
        <dsp:cNvSpPr/>
      </dsp:nvSpPr>
      <dsp:spPr>
        <a:xfrm>
          <a:off x="0" y="4348447"/>
          <a:ext cx="11039475" cy="875160"/>
        </a:xfrm>
        <a:prstGeom prst="roundRect">
          <a:avLst/>
        </a:prstGeom>
        <a:solidFill>
          <a:srgbClr val="FF9900">
            <a:alpha val="3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kern="1200" dirty="0">
              <a:latin typeface="Arial Nova Cond Light" panose="020B0306020202020204" pitchFamily="34" charset="0"/>
            </a:rPr>
            <a:t>La </a:t>
          </a:r>
          <a:r>
            <a:rPr lang="it-IT" sz="2200" b="1" kern="1200" dirty="0">
              <a:latin typeface="Arial Nova Cond Light" panose="020B0306020202020204" pitchFamily="34" charset="0"/>
            </a:rPr>
            <a:t>convalida della domanda </a:t>
          </a:r>
          <a:r>
            <a:rPr lang="it-IT" sz="2200" kern="1200" dirty="0">
              <a:latin typeface="Arial Nova Cond Light" panose="020B0306020202020204" pitchFamily="34" charset="0"/>
            </a:rPr>
            <a:t>sul portale rappresenta il termine di presentazione della domanda</a:t>
          </a:r>
        </a:p>
      </dsp:txBody>
      <dsp:txXfrm>
        <a:off x="42722" y="4391169"/>
        <a:ext cx="10954031" cy="7897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E2954-E536-4899-834F-11D2EDA3D963}">
      <dsp:nvSpPr>
        <dsp:cNvPr id="0" name=""/>
        <dsp:cNvSpPr/>
      </dsp:nvSpPr>
      <dsp:spPr>
        <a:xfrm>
          <a:off x="0" y="90030"/>
          <a:ext cx="10782993" cy="1392299"/>
        </a:xfrm>
        <a:prstGeom prst="roundRect">
          <a:avLst/>
        </a:prstGeom>
        <a:solidFill>
          <a:srgbClr val="FF9900">
            <a:alpha val="8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it-IT" sz="3500" kern="1200" dirty="0">
              <a:latin typeface="Arial Nova Cond Light" panose="020B0306020202020204" pitchFamily="34" charset="0"/>
            </a:rPr>
            <a:t>sostegno di progetti di investimento di imprese agricole a prevalente o totale partecipazione </a:t>
          </a:r>
          <a:r>
            <a:rPr lang="it-IT" sz="3500" b="1" kern="1200" dirty="0">
              <a:latin typeface="Arial Nova Cond Light" panose="020B0306020202020204" pitchFamily="34" charset="0"/>
            </a:rPr>
            <a:t>femminile</a:t>
          </a:r>
          <a:r>
            <a:rPr lang="it-IT" sz="3500" kern="1200" dirty="0">
              <a:latin typeface="Arial Nova Cond Light" panose="020B0306020202020204" pitchFamily="34" charset="0"/>
            </a:rPr>
            <a:t> o </a:t>
          </a:r>
          <a:r>
            <a:rPr lang="it-IT" sz="3500" b="1" kern="1200" dirty="0">
              <a:latin typeface="Arial Nova Cond Light" panose="020B0306020202020204" pitchFamily="34" charset="0"/>
            </a:rPr>
            <a:t>giovanile:</a:t>
          </a:r>
          <a:endParaRPr lang="it-IT" sz="3500" kern="1200" dirty="0">
            <a:latin typeface="Arial Nova Cond Light" panose="020B0306020202020204" pitchFamily="34" charset="0"/>
          </a:endParaRPr>
        </a:p>
      </dsp:txBody>
      <dsp:txXfrm>
        <a:off x="67966" y="157996"/>
        <a:ext cx="10647061" cy="1256367"/>
      </dsp:txXfrm>
    </dsp:sp>
    <dsp:sp modelId="{E8319E4E-FC81-4DEA-A8B5-C25D5457F54B}">
      <dsp:nvSpPr>
        <dsp:cNvPr id="0" name=""/>
        <dsp:cNvSpPr/>
      </dsp:nvSpPr>
      <dsp:spPr>
        <a:xfrm>
          <a:off x="0" y="1482330"/>
          <a:ext cx="10782993" cy="2137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360"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it-IT" sz="2700" kern="1200" dirty="0">
              <a:latin typeface="Arial Nova Cond Light" panose="020B0306020202020204" pitchFamily="34" charset="0"/>
            </a:rPr>
            <a:t>nei settori della produzione agricola, della trasformazione e commercializzazione di prodotti agricoli e della diversificazione del reddito agricolo</a:t>
          </a:r>
        </a:p>
        <a:p>
          <a:pPr marL="228600" lvl="1" indent="-228600" algn="l" defTabSz="1200150">
            <a:lnSpc>
              <a:spcPct val="90000"/>
            </a:lnSpc>
            <a:spcBef>
              <a:spcPct val="0"/>
            </a:spcBef>
            <a:spcAft>
              <a:spcPct val="20000"/>
            </a:spcAft>
            <a:buChar char="•"/>
          </a:pPr>
          <a:r>
            <a:rPr lang="it-IT" sz="2700" kern="1200" dirty="0">
              <a:latin typeface="Arial Nova Cond Light" panose="020B0306020202020204" pitchFamily="34" charset="0"/>
            </a:rPr>
            <a:t>investimenti fino a euro </a:t>
          </a:r>
          <a:r>
            <a:rPr lang="it-IT" sz="2700" b="1" kern="1200" dirty="0">
              <a:latin typeface="Arial Nova Cond Light" panose="020B0306020202020204" pitchFamily="34" charset="0"/>
            </a:rPr>
            <a:t>1.500.000</a:t>
          </a:r>
        </a:p>
        <a:p>
          <a:pPr marL="228600" lvl="1" indent="-228600" algn="l" defTabSz="1200150">
            <a:lnSpc>
              <a:spcPct val="90000"/>
            </a:lnSpc>
            <a:spcBef>
              <a:spcPct val="0"/>
            </a:spcBef>
            <a:spcAft>
              <a:spcPct val="20000"/>
            </a:spcAft>
            <a:buChar char="•"/>
          </a:pPr>
          <a:r>
            <a:rPr lang="it-IT" sz="2700" kern="1200" dirty="0">
              <a:latin typeface="Arial Nova Cond Light" panose="020B0306020202020204" pitchFamily="34" charset="0"/>
            </a:rPr>
            <a:t>copertura finanziaria ISMEA rispetto alle spese ammissibili (</a:t>
          </a:r>
          <a:r>
            <a:rPr lang="it-IT" sz="2700" b="1" kern="1200" dirty="0">
              <a:latin typeface="Arial Nova Cond Light" panose="020B0306020202020204" pitchFamily="34" charset="0"/>
            </a:rPr>
            <a:t>max 35% contributo a fondo perduto e max 60% mutuo agevolato</a:t>
          </a:r>
          <a:r>
            <a:rPr lang="it-IT" sz="2700" kern="1200" dirty="0">
              <a:latin typeface="Arial Nova Cond Light" panose="020B0306020202020204" pitchFamily="34" charset="0"/>
            </a:rPr>
            <a:t>)</a:t>
          </a:r>
        </a:p>
      </dsp:txBody>
      <dsp:txXfrm>
        <a:off x="0" y="1482330"/>
        <a:ext cx="10782993" cy="2137275"/>
      </dsp:txXfrm>
    </dsp:sp>
    <dsp:sp modelId="{651987B6-75DB-4189-B432-E5B4E29023AF}">
      <dsp:nvSpPr>
        <dsp:cNvPr id="0" name=""/>
        <dsp:cNvSpPr/>
      </dsp:nvSpPr>
      <dsp:spPr>
        <a:xfrm>
          <a:off x="0" y="3619605"/>
          <a:ext cx="10782993" cy="1392299"/>
        </a:xfrm>
        <a:prstGeom prst="roundRect">
          <a:avLst/>
        </a:prstGeom>
        <a:solidFill>
          <a:srgbClr val="FF9900">
            <a:alpha val="6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t-IT" sz="2800" kern="1200" dirty="0">
              <a:latin typeface="Arial Nova Cond Light" panose="020B0306020202020204" pitchFamily="34" charset="0"/>
            </a:rPr>
            <a:t>requisiti di accesso differiscono a seconda se si tratti di operazioni di </a:t>
          </a:r>
          <a:r>
            <a:rPr lang="it-IT" sz="2800" b="1" kern="1200" dirty="0">
              <a:latin typeface="Arial Nova Cond Light" panose="020B0306020202020204" pitchFamily="34" charset="0"/>
            </a:rPr>
            <a:t>subentro</a:t>
          </a:r>
          <a:r>
            <a:rPr lang="it-IT" sz="2800" kern="1200" dirty="0">
              <a:latin typeface="Arial Nova Cond Light" panose="020B0306020202020204" pitchFamily="34" charset="0"/>
            </a:rPr>
            <a:t> nella conduzione agricola o </a:t>
          </a:r>
          <a:r>
            <a:rPr lang="it-IT" sz="2800" b="1" kern="1200" dirty="0">
              <a:latin typeface="Arial Nova Cond Light" panose="020B0306020202020204" pitchFamily="34" charset="0"/>
            </a:rPr>
            <a:t>ampliamento </a:t>
          </a:r>
          <a:r>
            <a:rPr lang="it-IT" sz="2800" kern="1200" dirty="0">
              <a:latin typeface="Arial Nova Cond Light" panose="020B0306020202020204" pitchFamily="34" charset="0"/>
            </a:rPr>
            <a:t>di un’azienda agricola</a:t>
          </a:r>
        </a:p>
      </dsp:txBody>
      <dsp:txXfrm>
        <a:off x="67966" y="3687571"/>
        <a:ext cx="10647061" cy="125636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7FA51-4A77-4118-A328-C42677697AEE}">
      <dsp:nvSpPr>
        <dsp:cNvPr id="0" name=""/>
        <dsp:cNvSpPr/>
      </dsp:nvSpPr>
      <dsp:spPr>
        <a:xfrm>
          <a:off x="0" y="510385"/>
          <a:ext cx="11223740" cy="397968"/>
        </a:xfrm>
        <a:prstGeom prst="round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it-IT" sz="3200" kern="1200" dirty="0">
              <a:latin typeface="Arial Nova Cond Light" panose="020B0306020202020204" pitchFamily="34" charset="0"/>
            </a:rPr>
            <a:t>L’istruttoria delle domande è finalizzata alla verifica:</a:t>
          </a:r>
        </a:p>
      </dsp:txBody>
      <dsp:txXfrm>
        <a:off x="19427" y="529812"/>
        <a:ext cx="11184886" cy="359114"/>
      </dsp:txXfrm>
    </dsp:sp>
    <dsp:sp modelId="{02508C9E-3910-4E96-9742-B19A03D69363}">
      <dsp:nvSpPr>
        <dsp:cNvPr id="0" name=""/>
        <dsp:cNvSpPr/>
      </dsp:nvSpPr>
      <dsp:spPr>
        <a:xfrm>
          <a:off x="0" y="928442"/>
          <a:ext cx="11223740" cy="284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354"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it-IT" sz="2000" kern="1200" dirty="0">
              <a:latin typeface="Arial Nova Cond Light" panose="020B0306020202020204" pitchFamily="34" charset="0"/>
            </a:rPr>
            <a:t>del contenuto delle informazioni fornite dalla impresa richiedente e della documentazione allegata alla domanda di ammissione alle agevolazioni;</a:t>
          </a:r>
        </a:p>
        <a:p>
          <a:pPr marL="228600" lvl="1" indent="-228600" algn="l" defTabSz="889000">
            <a:lnSpc>
              <a:spcPct val="90000"/>
            </a:lnSpc>
            <a:spcBef>
              <a:spcPct val="0"/>
            </a:spcBef>
            <a:spcAft>
              <a:spcPct val="20000"/>
            </a:spcAft>
            <a:buChar char="•"/>
          </a:pPr>
          <a:r>
            <a:rPr lang="it-IT" sz="2000" kern="1200" dirty="0">
              <a:latin typeface="Arial Nova Cond Light" panose="020B0306020202020204" pitchFamily="34" charset="0"/>
            </a:rPr>
            <a:t>dei </a:t>
          </a:r>
          <a:r>
            <a:rPr lang="it-IT" sz="2000" b="1" kern="1200" dirty="0">
              <a:latin typeface="Arial Nova Cond Light" panose="020B0306020202020204" pitchFamily="34" charset="0"/>
            </a:rPr>
            <a:t>requisiti oggettivi e soggettivi </a:t>
          </a:r>
          <a:r>
            <a:rPr lang="it-IT" sz="2000" kern="1200" dirty="0">
              <a:latin typeface="Arial Nova Cond Light" panose="020B0306020202020204" pitchFamily="34" charset="0"/>
            </a:rPr>
            <a:t>previsti per l’accesso alle agevolazioni;</a:t>
          </a:r>
        </a:p>
        <a:p>
          <a:pPr marL="228600" lvl="1" indent="-228600" algn="l" defTabSz="889000">
            <a:lnSpc>
              <a:spcPct val="90000"/>
            </a:lnSpc>
            <a:spcBef>
              <a:spcPct val="0"/>
            </a:spcBef>
            <a:spcAft>
              <a:spcPct val="20000"/>
            </a:spcAft>
            <a:buChar char="•"/>
          </a:pPr>
          <a:r>
            <a:rPr lang="it-IT" sz="2000" kern="1200" dirty="0">
              <a:latin typeface="Arial Nova Cond Light" panose="020B0306020202020204" pitchFamily="34" charset="0"/>
            </a:rPr>
            <a:t>della </a:t>
          </a:r>
          <a:r>
            <a:rPr lang="it-IT" sz="2000" b="1" kern="1200" dirty="0">
              <a:latin typeface="Arial Nova Cond Light" panose="020B0306020202020204" pitchFamily="34" charset="0"/>
            </a:rPr>
            <a:t>congruità</a:t>
          </a:r>
          <a:r>
            <a:rPr lang="it-IT" sz="2000" kern="1200" dirty="0">
              <a:latin typeface="Arial Nova Cond Light" panose="020B0306020202020204" pitchFamily="34" charset="0"/>
            </a:rPr>
            <a:t> e validità tecnico produttiva degli investimenti ipotizzati, nonché alla loro funzionalità, anche rispetto al ciclo produttivo, agli obiettivi dello studio di fattibilità e alla ragionevolezza delle previsioni di spesa;</a:t>
          </a:r>
        </a:p>
        <a:p>
          <a:pPr marL="228600" lvl="1" indent="-228600" algn="l" defTabSz="889000">
            <a:lnSpc>
              <a:spcPct val="90000"/>
            </a:lnSpc>
            <a:spcBef>
              <a:spcPct val="0"/>
            </a:spcBef>
            <a:spcAft>
              <a:spcPct val="20000"/>
            </a:spcAft>
            <a:buChar char="•"/>
          </a:pPr>
          <a:r>
            <a:rPr lang="it-IT" sz="2000" kern="1200" dirty="0">
              <a:latin typeface="Arial Nova Cond Light" panose="020B0306020202020204" pitchFamily="34" charset="0"/>
            </a:rPr>
            <a:t>della </a:t>
          </a:r>
          <a:r>
            <a:rPr lang="it-IT" sz="2000" b="1" kern="1200" dirty="0">
              <a:latin typeface="Arial Nova Cond Light" panose="020B0306020202020204" pitchFamily="34" charset="0"/>
            </a:rPr>
            <a:t>sostenibilità economica, finanziaria dell’iniziativa</a:t>
          </a:r>
          <a:r>
            <a:rPr lang="it-IT" sz="2000" kern="1200" dirty="0">
              <a:latin typeface="Arial Nova Cond Light" panose="020B0306020202020204" pitchFamily="34" charset="0"/>
            </a:rPr>
            <a:t>, con particolare riguardo alla possibilità di rimborso del finanziamento richiesto, in un'ottica di sana ed equilibrata gestione anche mediante l’analisi dei dati economici e finanziari dell’azienda;</a:t>
          </a:r>
        </a:p>
        <a:p>
          <a:pPr marL="228600" lvl="1" indent="-228600" algn="l" defTabSz="889000">
            <a:lnSpc>
              <a:spcPct val="90000"/>
            </a:lnSpc>
            <a:spcBef>
              <a:spcPct val="0"/>
            </a:spcBef>
            <a:spcAft>
              <a:spcPct val="20000"/>
            </a:spcAft>
            <a:buChar char="•"/>
          </a:pPr>
          <a:r>
            <a:rPr lang="it-IT" sz="2000" kern="1200" dirty="0">
              <a:latin typeface="Arial Nova Cond Light" panose="020B0306020202020204" pitchFamily="34" charset="0"/>
            </a:rPr>
            <a:t>dell’adeguatezza della </a:t>
          </a:r>
          <a:r>
            <a:rPr lang="it-IT" sz="2000" b="1" kern="1200" dirty="0">
              <a:latin typeface="Arial Nova Cond Light" panose="020B0306020202020204" pitchFamily="34" charset="0"/>
            </a:rPr>
            <a:t>struttura </a:t>
          </a:r>
          <a:r>
            <a:rPr lang="it-IT" sz="2000" b="1" kern="1200" dirty="0" err="1">
              <a:latin typeface="Arial Nova Cond Light" panose="020B0306020202020204" pitchFamily="34" charset="0"/>
            </a:rPr>
            <a:t>garantuale</a:t>
          </a:r>
          <a:r>
            <a:rPr lang="it-IT" sz="2000" b="1" kern="1200" dirty="0">
              <a:latin typeface="Arial Nova Cond Light" panose="020B0306020202020204" pitchFamily="34" charset="0"/>
            </a:rPr>
            <a:t> proposta</a:t>
          </a:r>
          <a:r>
            <a:rPr lang="it-IT" sz="2000" kern="1200" dirty="0">
              <a:latin typeface="Arial Nova Cond Light" panose="020B0306020202020204" pitchFamily="34" charset="0"/>
            </a:rPr>
            <a:t>.</a:t>
          </a:r>
        </a:p>
      </dsp:txBody>
      <dsp:txXfrm>
        <a:off x="0" y="928442"/>
        <a:ext cx="11223740" cy="2848320"/>
      </dsp:txXfrm>
    </dsp:sp>
    <dsp:sp modelId="{4C8F7844-DB26-4783-B0DB-82C5411DFD14}">
      <dsp:nvSpPr>
        <dsp:cNvPr id="0" name=""/>
        <dsp:cNvSpPr/>
      </dsp:nvSpPr>
      <dsp:spPr>
        <a:xfrm>
          <a:off x="0" y="3936346"/>
          <a:ext cx="11223740" cy="1219340"/>
        </a:xfrm>
        <a:prstGeom prst="roundRect">
          <a:avLst/>
        </a:prstGeom>
        <a:solidFill>
          <a:srgbClr val="FF9900">
            <a:alpha val="6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it-IT" sz="2400" kern="1200" dirty="0">
              <a:latin typeface="Arial Nova Cond Light" panose="020B0306020202020204" pitchFamily="34" charset="0"/>
            </a:rPr>
            <a:t>Ai fini dell’accertamento del possesso dei requisiti, ISMEA può utilizzare informazioni aggiuntive acquisite presso le Camere di commercio, le pubbliche amministrazioni, gli ordini professionali e altri soggetti incaricati della tenuta di registri o elenchi</a:t>
          </a:r>
        </a:p>
      </dsp:txBody>
      <dsp:txXfrm>
        <a:off x="59523" y="3995869"/>
        <a:ext cx="11104694" cy="110029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70164-4D6F-466C-B7B5-EF3AC743D5E0}">
      <dsp:nvSpPr>
        <dsp:cNvPr id="0" name=""/>
        <dsp:cNvSpPr/>
      </dsp:nvSpPr>
      <dsp:spPr>
        <a:xfrm>
          <a:off x="0" y="468633"/>
          <a:ext cx="11039475" cy="1093950"/>
        </a:xfrm>
        <a:prstGeom prst="round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kern="1200" dirty="0">
              <a:latin typeface="Arial Nova Cond Light" panose="020B0306020202020204" pitchFamily="34" charset="0"/>
            </a:rPr>
            <a:t>Nel corso della fase istruttoria ISMEA potrà chiedere chiarimenti e/o documentazione integrativa, assegnando alla richiedente un termine </a:t>
          </a:r>
        </a:p>
      </dsp:txBody>
      <dsp:txXfrm>
        <a:off x="53402" y="522035"/>
        <a:ext cx="10932671" cy="987146"/>
      </dsp:txXfrm>
    </dsp:sp>
    <dsp:sp modelId="{33AB1B2F-2F50-4E0D-891A-FABF63DC1232}">
      <dsp:nvSpPr>
        <dsp:cNvPr id="0" name=""/>
        <dsp:cNvSpPr/>
      </dsp:nvSpPr>
      <dsp:spPr>
        <a:xfrm>
          <a:off x="0" y="1620183"/>
          <a:ext cx="11039475" cy="1093950"/>
        </a:xfrm>
        <a:prstGeom prst="roundRect">
          <a:avLst/>
        </a:prstGeom>
        <a:solidFill>
          <a:srgbClr val="FF9900">
            <a:alpha val="8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kern="1200" dirty="0">
              <a:latin typeface="Arial Nova Cond Light" panose="020B0306020202020204" pitchFamily="34" charset="0"/>
            </a:rPr>
            <a:t>Ogni comunicazione sarà inoltrata esclusivamente via PEC all’indirizzo indicato in sede di presentazione della domanda</a:t>
          </a:r>
        </a:p>
      </dsp:txBody>
      <dsp:txXfrm>
        <a:off x="53402" y="1673585"/>
        <a:ext cx="10932671" cy="987146"/>
      </dsp:txXfrm>
    </dsp:sp>
    <dsp:sp modelId="{D2CD5CB7-CBDD-4E8E-AEB1-59ED52B60ED8}">
      <dsp:nvSpPr>
        <dsp:cNvPr id="0" name=""/>
        <dsp:cNvSpPr/>
      </dsp:nvSpPr>
      <dsp:spPr>
        <a:xfrm>
          <a:off x="0" y="2771733"/>
          <a:ext cx="11039475" cy="1093950"/>
        </a:xfrm>
        <a:prstGeom prst="roundRect">
          <a:avLst/>
        </a:prstGeom>
        <a:solidFill>
          <a:srgbClr val="FF9900">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kern="1200" dirty="0">
              <a:latin typeface="Arial Nova Cond Light" panose="020B0306020202020204" pitchFamily="34" charset="0"/>
            </a:rPr>
            <a:t>Il </a:t>
          </a:r>
          <a:r>
            <a:rPr lang="it-IT" sz="2000" b="1" kern="1200" dirty="0">
              <a:latin typeface="Arial Nova Cond Light" panose="020B0306020202020204" pitchFamily="34" charset="0"/>
            </a:rPr>
            <a:t>procedimento istruttorio si conclude </a:t>
          </a:r>
          <a:r>
            <a:rPr lang="it-IT" sz="2000" kern="1200" dirty="0">
              <a:latin typeface="Arial Nova Cond Light" panose="020B0306020202020204" pitchFamily="34" charset="0"/>
            </a:rPr>
            <a:t>con l’adozione della determinazione di ammissione o non ammissione alle agevolazioni, </a:t>
          </a:r>
          <a:r>
            <a:rPr lang="it-IT" sz="2000" b="1" kern="1200" dirty="0">
              <a:latin typeface="Arial Nova Cond Light" panose="020B0306020202020204" pitchFamily="34" charset="0"/>
            </a:rPr>
            <a:t>entro il termine di sei mesi dalla data di presentazione della domanda</a:t>
          </a:r>
          <a:r>
            <a:rPr lang="it-IT" sz="2000" kern="1200" dirty="0">
              <a:latin typeface="Arial Nova Cond Light" panose="020B0306020202020204" pitchFamily="34" charset="0"/>
            </a:rPr>
            <a:t>. In caso di richiesta di chiarimenti e/o documentazione integrativa, il termine è sospeso sino alla data di ricezione della documentazione stessa</a:t>
          </a:r>
        </a:p>
      </dsp:txBody>
      <dsp:txXfrm>
        <a:off x="53402" y="2825135"/>
        <a:ext cx="10932671" cy="987146"/>
      </dsp:txXfrm>
    </dsp:sp>
    <dsp:sp modelId="{9C9F9A4E-7848-4E06-81B6-1E010B21FAE3}">
      <dsp:nvSpPr>
        <dsp:cNvPr id="0" name=""/>
        <dsp:cNvSpPr/>
      </dsp:nvSpPr>
      <dsp:spPr>
        <a:xfrm>
          <a:off x="0" y="3923283"/>
          <a:ext cx="11039475" cy="1093950"/>
        </a:xfrm>
        <a:prstGeom prst="roundRect">
          <a:avLst/>
        </a:prstGeom>
        <a:solidFill>
          <a:srgbClr val="FF9900">
            <a:alpha val="5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kern="1200" dirty="0">
              <a:latin typeface="Arial Nova Cond Light" panose="020B0306020202020204" pitchFamily="34" charset="0"/>
            </a:rPr>
            <a:t>La determinazione di ammissione alle agevolazioni individua la beneficiaria, le caratteristiche del progetto finanziato e la misura dell’agevolazione concessa in termini di ESL, stabilisce le spese ammesse ed i tempi per l’attuazione del progetto e definisce l’importo e la durata del mutuo agevolato nonché del contributo a fondo perduto</a:t>
          </a:r>
        </a:p>
      </dsp:txBody>
      <dsp:txXfrm>
        <a:off x="53402" y="3976685"/>
        <a:ext cx="10932671" cy="98714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CC264-C5A5-41BA-9C5E-B2277DA30EF7}">
      <dsp:nvSpPr>
        <dsp:cNvPr id="0" name=""/>
        <dsp:cNvSpPr/>
      </dsp:nvSpPr>
      <dsp:spPr>
        <a:xfrm>
          <a:off x="0" y="95223"/>
          <a:ext cx="10515600" cy="1203345"/>
        </a:xfrm>
        <a:prstGeom prst="round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t-IT" sz="2100" b="1" kern="1200" dirty="0">
              <a:latin typeface="Arial Nova Cond Light" panose="020B0306020202020204" pitchFamily="34" charset="0"/>
            </a:rPr>
            <a:t>Entro 3 mesi dalla data di ammissione alle agevolazioni</a:t>
          </a:r>
          <a:r>
            <a:rPr lang="it-IT" sz="2100" kern="1200" dirty="0">
              <a:latin typeface="Arial Nova Cond Light" panose="020B0306020202020204" pitchFamily="34" charset="0"/>
            </a:rPr>
            <a:t>, l’impresa beneficiaria è tenuta ad effettuare il </a:t>
          </a:r>
          <a:r>
            <a:rPr lang="it-IT" sz="2100" b="1" kern="1200" dirty="0">
              <a:latin typeface="Arial Nova Cond Light" panose="020B0306020202020204" pitchFamily="34" charset="0"/>
            </a:rPr>
            <a:t>subentro</a:t>
          </a:r>
          <a:r>
            <a:rPr lang="it-IT" sz="2100" kern="1200" dirty="0">
              <a:latin typeface="Arial Nova Cond Light" panose="020B0306020202020204" pitchFamily="34" charset="0"/>
            </a:rPr>
            <a:t> nell’azienda dell’impresa cedente</a:t>
          </a:r>
        </a:p>
      </dsp:txBody>
      <dsp:txXfrm>
        <a:off x="58742" y="153965"/>
        <a:ext cx="10398116" cy="1085861"/>
      </dsp:txXfrm>
    </dsp:sp>
    <dsp:sp modelId="{D62909A0-8B3C-4A53-9FDB-D10E1BF4179C}">
      <dsp:nvSpPr>
        <dsp:cNvPr id="0" name=""/>
        <dsp:cNvSpPr/>
      </dsp:nvSpPr>
      <dsp:spPr>
        <a:xfrm>
          <a:off x="0" y="1361928"/>
          <a:ext cx="10515600" cy="1203345"/>
        </a:xfrm>
        <a:prstGeom prst="roundRect">
          <a:avLst/>
        </a:prstGeom>
        <a:solidFill>
          <a:srgbClr val="FF9900">
            <a:alpha val="8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t-IT" sz="2100" b="1" kern="1200" dirty="0">
              <a:latin typeface="Arial Nova Cond Light" panose="020B0306020202020204" pitchFamily="34" charset="0"/>
            </a:rPr>
            <a:t>Entro 6 mesi dalla comunicazione della delibera di ammissione alle agevolazioni</a:t>
          </a:r>
          <a:r>
            <a:rPr lang="it-IT" sz="2100" kern="1200" dirty="0">
              <a:latin typeface="Arial Nova Cond Light" panose="020B0306020202020204" pitchFamily="34" charset="0"/>
            </a:rPr>
            <a:t>, l’impresa beneficiaria è tenuta a produrre a ISMEA la </a:t>
          </a:r>
          <a:r>
            <a:rPr lang="it-IT" sz="2100" b="1" kern="1200" dirty="0">
              <a:latin typeface="Arial Nova Cond Light" panose="020B0306020202020204" pitchFamily="34" charset="0"/>
            </a:rPr>
            <a:t>documentazione necessaria alla stipula </a:t>
          </a:r>
          <a:r>
            <a:rPr lang="it-IT" sz="2100" kern="1200" dirty="0">
              <a:latin typeface="Arial Nova Cond Light" panose="020B0306020202020204" pitchFamily="34" charset="0"/>
            </a:rPr>
            <a:t>dei contratti di concessione delle agevolazioni.</a:t>
          </a:r>
        </a:p>
      </dsp:txBody>
      <dsp:txXfrm>
        <a:off x="58742" y="1420670"/>
        <a:ext cx="10398116" cy="1085861"/>
      </dsp:txXfrm>
    </dsp:sp>
    <dsp:sp modelId="{8A413FF4-2A9A-46DE-9E0C-0E51000F9939}">
      <dsp:nvSpPr>
        <dsp:cNvPr id="0" name=""/>
        <dsp:cNvSpPr/>
      </dsp:nvSpPr>
      <dsp:spPr>
        <a:xfrm>
          <a:off x="0" y="2628633"/>
          <a:ext cx="10515600" cy="1203345"/>
        </a:xfrm>
        <a:prstGeom prst="roundRect">
          <a:avLst/>
        </a:prstGeom>
        <a:solidFill>
          <a:srgbClr val="FF9900">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t-IT" sz="2100" kern="1200" dirty="0">
              <a:latin typeface="Arial Nova Cond Light" panose="020B0306020202020204" pitchFamily="34" charset="0"/>
            </a:rPr>
            <a:t>I contratti di concessione delle agevolazioni sono stipulati presso un notaio indicato da ISMEA. Le spese e gli oneri sono a carico dell’impresa beneficiaria</a:t>
          </a:r>
        </a:p>
      </dsp:txBody>
      <dsp:txXfrm>
        <a:off x="58742" y="2687375"/>
        <a:ext cx="10398116" cy="1085861"/>
      </dsp:txXfrm>
    </dsp:sp>
    <dsp:sp modelId="{49922E31-7ACD-418F-A207-8885D08C213A}">
      <dsp:nvSpPr>
        <dsp:cNvPr id="0" name=""/>
        <dsp:cNvSpPr/>
      </dsp:nvSpPr>
      <dsp:spPr>
        <a:xfrm>
          <a:off x="0" y="3895338"/>
          <a:ext cx="10515600" cy="793136"/>
        </a:xfrm>
        <a:prstGeom prst="roundRect">
          <a:avLst/>
        </a:prstGeom>
        <a:solidFill>
          <a:srgbClr val="FF9900">
            <a:alpha val="5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t-IT" sz="2100" kern="1200" dirty="0">
              <a:latin typeface="Arial Nova Cond Light" panose="020B0306020202020204" pitchFamily="34" charset="0"/>
            </a:rPr>
            <a:t>Nei contratti sono disciplinati </a:t>
          </a:r>
          <a:r>
            <a:rPr lang="it-IT" sz="2100" b="1" kern="1200" dirty="0">
              <a:latin typeface="Arial Nova Cond Light" panose="020B0306020202020204" pitchFamily="34" charset="0"/>
            </a:rPr>
            <a:t>i termini e le condizioni </a:t>
          </a:r>
          <a:r>
            <a:rPr lang="it-IT" sz="2100" kern="1200" dirty="0">
              <a:latin typeface="Arial Nova Cond Light" panose="020B0306020202020204" pitchFamily="34" charset="0"/>
            </a:rPr>
            <a:t>per l’attuazione del progetti. Tra l’altro sono regolate:</a:t>
          </a:r>
        </a:p>
      </dsp:txBody>
      <dsp:txXfrm>
        <a:off x="38718" y="3934056"/>
        <a:ext cx="10438164" cy="715700"/>
      </dsp:txXfrm>
    </dsp:sp>
    <dsp:sp modelId="{39FE8294-30E7-45CB-A23C-3EDE4F4AB91D}">
      <dsp:nvSpPr>
        <dsp:cNvPr id="0" name=""/>
        <dsp:cNvSpPr/>
      </dsp:nvSpPr>
      <dsp:spPr>
        <a:xfrm>
          <a:off x="0" y="4688474"/>
          <a:ext cx="10515600"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it-IT" sz="1600" kern="1200" dirty="0">
              <a:latin typeface="Arial Nova Cond Light" panose="020B0306020202020204" pitchFamily="34" charset="0"/>
            </a:rPr>
            <a:t>le modalità di erogazione delle agevolazioni;</a:t>
          </a:r>
        </a:p>
        <a:p>
          <a:pPr marL="171450" lvl="1" indent="-171450" algn="l" defTabSz="711200">
            <a:lnSpc>
              <a:spcPct val="90000"/>
            </a:lnSpc>
            <a:spcBef>
              <a:spcPct val="0"/>
            </a:spcBef>
            <a:spcAft>
              <a:spcPct val="20000"/>
            </a:spcAft>
            <a:buChar char="•"/>
          </a:pPr>
          <a:r>
            <a:rPr lang="it-IT" sz="1600" kern="1200" dirty="0">
              <a:latin typeface="Arial Nova Cond Light" panose="020B0306020202020204" pitchFamily="34" charset="0"/>
            </a:rPr>
            <a:t>le condizioni che possono comportare la risoluzione dello stesso e la conseguente revoca delle agevolazioni;</a:t>
          </a:r>
        </a:p>
        <a:p>
          <a:pPr marL="171450" lvl="1" indent="-171450" algn="l" defTabSz="711200">
            <a:lnSpc>
              <a:spcPct val="90000"/>
            </a:lnSpc>
            <a:spcBef>
              <a:spcPct val="0"/>
            </a:spcBef>
            <a:spcAft>
              <a:spcPct val="20000"/>
            </a:spcAft>
            <a:buChar char="•"/>
          </a:pPr>
          <a:r>
            <a:rPr lang="it-IT" sz="1600" kern="1200" dirty="0">
              <a:latin typeface="Arial Nova Cond Light" panose="020B0306020202020204" pitchFamily="34" charset="0"/>
            </a:rPr>
            <a:t>gli obblighi connessi alle attività di monitoraggio, di controllo e di ispezione circa la realizzazione dei progetti</a:t>
          </a:r>
        </a:p>
      </dsp:txBody>
      <dsp:txXfrm>
        <a:off x="0" y="4688474"/>
        <a:ext cx="10515600" cy="88803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D2E9D-953F-4E28-8248-265B1C97844A}">
      <dsp:nvSpPr>
        <dsp:cNvPr id="0" name=""/>
        <dsp:cNvSpPr/>
      </dsp:nvSpPr>
      <dsp:spPr>
        <a:xfrm>
          <a:off x="0" y="54173"/>
          <a:ext cx="11077575" cy="846453"/>
        </a:xfrm>
        <a:prstGeom prst="round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dirty="0">
              <a:latin typeface="Arial Nova Cond Light" panose="020B0306020202020204" pitchFamily="34" charset="0"/>
            </a:rPr>
            <a:t>Le verifiche di ISMEA sono finalizzate a verificare:</a:t>
          </a:r>
        </a:p>
      </dsp:txBody>
      <dsp:txXfrm>
        <a:off x="41320" y="95493"/>
        <a:ext cx="10994935" cy="763813"/>
      </dsp:txXfrm>
    </dsp:sp>
    <dsp:sp modelId="{C1EA4399-7B8F-4348-93D0-3A6483182D21}">
      <dsp:nvSpPr>
        <dsp:cNvPr id="0" name=""/>
        <dsp:cNvSpPr/>
      </dsp:nvSpPr>
      <dsp:spPr>
        <a:xfrm>
          <a:off x="0" y="900627"/>
          <a:ext cx="11077575" cy="1809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71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it-IT" sz="1800" kern="1200" dirty="0">
              <a:latin typeface="Arial Nova Cond Light" panose="020B0306020202020204" pitchFamily="34" charset="0"/>
            </a:rPr>
            <a:t>la sussistenza dei requisiti soggettivi e oggettivi per la fruizione delle agevolazioni;</a:t>
          </a:r>
        </a:p>
        <a:p>
          <a:pPr marL="171450" lvl="1" indent="-171450" algn="l" defTabSz="800100">
            <a:lnSpc>
              <a:spcPct val="90000"/>
            </a:lnSpc>
            <a:spcBef>
              <a:spcPct val="0"/>
            </a:spcBef>
            <a:spcAft>
              <a:spcPct val="20000"/>
            </a:spcAft>
            <a:buChar char="•"/>
          </a:pPr>
          <a:r>
            <a:rPr lang="it-IT" sz="1800" kern="1200" dirty="0">
              <a:latin typeface="Arial Nova Cond Light" panose="020B0306020202020204" pitchFamily="34" charset="0"/>
            </a:rPr>
            <a:t>l’esistenza, la consistenza e la funzionalità degli investimenti realizzati rispetto a quelli previsti dalla delibera di ammissione alle agevolazioni;</a:t>
          </a:r>
        </a:p>
        <a:p>
          <a:pPr marL="171450" lvl="1" indent="-171450" algn="l" defTabSz="800100">
            <a:lnSpc>
              <a:spcPct val="90000"/>
            </a:lnSpc>
            <a:spcBef>
              <a:spcPct val="0"/>
            </a:spcBef>
            <a:spcAft>
              <a:spcPct val="20000"/>
            </a:spcAft>
            <a:buChar char="•"/>
          </a:pPr>
          <a:r>
            <a:rPr lang="it-IT" sz="1800" kern="1200" dirty="0">
              <a:latin typeface="Arial Nova Cond Light" panose="020B0306020202020204" pitchFamily="34" charset="0"/>
            </a:rPr>
            <a:t>la completezza e regolarità della documentazione di spesa rendicontata;</a:t>
          </a:r>
        </a:p>
        <a:p>
          <a:pPr marL="171450" lvl="1" indent="-171450" algn="l" defTabSz="800100">
            <a:lnSpc>
              <a:spcPct val="90000"/>
            </a:lnSpc>
            <a:spcBef>
              <a:spcPct val="0"/>
            </a:spcBef>
            <a:spcAft>
              <a:spcPct val="20000"/>
            </a:spcAft>
            <a:buChar char="•"/>
          </a:pPr>
          <a:r>
            <a:rPr lang="it-IT" sz="1800" kern="1200" dirty="0">
              <a:latin typeface="Arial Nova Cond Light" panose="020B0306020202020204" pitchFamily="34" charset="0"/>
            </a:rPr>
            <a:t>il corretto adempimento di tutti gli obblighi previsti dai contratti di concessione delle agevolazioni;</a:t>
          </a:r>
        </a:p>
        <a:p>
          <a:pPr marL="171450" lvl="1" indent="-171450" algn="l" defTabSz="800100">
            <a:lnSpc>
              <a:spcPct val="90000"/>
            </a:lnSpc>
            <a:spcBef>
              <a:spcPct val="0"/>
            </a:spcBef>
            <a:spcAft>
              <a:spcPct val="20000"/>
            </a:spcAft>
            <a:buChar char="•"/>
          </a:pPr>
          <a:r>
            <a:rPr lang="it-IT" sz="1800" kern="1200" dirty="0">
              <a:latin typeface="Arial Nova Cond Light" panose="020B0306020202020204" pitchFamily="34" charset="0"/>
            </a:rPr>
            <a:t>l’avvenuto pagamento delle fatture relative al SAL precedente, o di tutte le fatture in caso di SAL a saldo</a:t>
          </a:r>
        </a:p>
      </dsp:txBody>
      <dsp:txXfrm>
        <a:off x="0" y="900627"/>
        <a:ext cx="11077575" cy="1809180"/>
      </dsp:txXfrm>
    </dsp:sp>
    <dsp:sp modelId="{746AF246-9B11-4B14-B6AC-95CF5E5374D1}">
      <dsp:nvSpPr>
        <dsp:cNvPr id="0" name=""/>
        <dsp:cNvSpPr/>
      </dsp:nvSpPr>
      <dsp:spPr>
        <a:xfrm>
          <a:off x="0" y="2709807"/>
          <a:ext cx="11077575" cy="1275702"/>
        </a:xfrm>
        <a:prstGeom prst="roundRect">
          <a:avLst/>
        </a:prstGeom>
        <a:solidFill>
          <a:srgbClr val="FF9900">
            <a:alpha val="7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dirty="0">
              <a:latin typeface="Arial Nova Cond Light" panose="020B0306020202020204" pitchFamily="34" charset="0"/>
            </a:rPr>
            <a:t>L'erogazione dell'ultimo SAL è subordinata all'esito positivo della verifica finale dell'investimento. L’erogazione è altresì condizionata, tra gli altri adempimenti, all’acquisizione da parte di ISMEA della documentazione antimafia e del DURC (Documento Unico di Regolarità Contributiva).</a:t>
          </a:r>
        </a:p>
      </dsp:txBody>
      <dsp:txXfrm>
        <a:off x="62275" y="2772082"/>
        <a:ext cx="10953025" cy="1151152"/>
      </dsp:txXfrm>
    </dsp:sp>
    <dsp:sp modelId="{110C227E-862A-4B04-939B-586C75098D75}">
      <dsp:nvSpPr>
        <dsp:cNvPr id="0" name=""/>
        <dsp:cNvSpPr/>
      </dsp:nvSpPr>
      <dsp:spPr>
        <a:xfrm>
          <a:off x="0" y="4051749"/>
          <a:ext cx="11077575" cy="1275702"/>
        </a:xfrm>
        <a:prstGeom prst="roundRect">
          <a:avLst/>
        </a:prstGeom>
        <a:solidFill>
          <a:srgbClr val="FF9900">
            <a:alpha val="6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dirty="0">
              <a:latin typeface="Arial Nova Cond Light" panose="020B0306020202020204" pitchFamily="34" charset="0"/>
            </a:rPr>
            <a:t>In sede di erogazione del saldo del mutuo agevolato sarà rilasciata una quietanza riepilogativa anche delle precedenti erogazioni. La quietanza sarà resa per atto pubblico</a:t>
          </a:r>
        </a:p>
      </dsp:txBody>
      <dsp:txXfrm>
        <a:off x="62275" y="4114024"/>
        <a:ext cx="10953025" cy="115115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BBF6E-BA46-4391-8C72-3D5895F082C4}">
      <dsp:nvSpPr>
        <dsp:cNvPr id="0" name=""/>
        <dsp:cNvSpPr/>
      </dsp:nvSpPr>
      <dsp:spPr>
        <a:xfrm>
          <a:off x="0" y="274718"/>
          <a:ext cx="10810875" cy="1614600"/>
        </a:xfrm>
        <a:prstGeom prst="round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just" defTabSz="1022350">
            <a:lnSpc>
              <a:spcPct val="90000"/>
            </a:lnSpc>
            <a:spcBef>
              <a:spcPct val="0"/>
            </a:spcBef>
            <a:spcAft>
              <a:spcPct val="35000"/>
            </a:spcAft>
            <a:buNone/>
          </a:pPr>
          <a:r>
            <a:rPr lang="it-IT" sz="2300" kern="1200" dirty="0">
              <a:latin typeface="Arial Nova Cond Light" panose="020B0306020202020204" pitchFamily="34" charset="0"/>
            </a:rPr>
            <a:t>La realizzazione del progetto deve essere completata e rendicontata entro il termine previsto dal contratto di concessione delle agevolazioni, ovvero in 12 o 24 mesi decorrenti dalla data di ammissione alle agevolazioni. Può essere richiesta ad ISMEA una proroga del termine, con richiesta da effettuarsi almeno 3 mesi prima della scadenza del termine di realizzazione degli investimenti</a:t>
          </a:r>
        </a:p>
      </dsp:txBody>
      <dsp:txXfrm>
        <a:off x="78818" y="353536"/>
        <a:ext cx="10653239" cy="1456964"/>
      </dsp:txXfrm>
    </dsp:sp>
    <dsp:sp modelId="{FE8B34FB-5C28-4E24-B5B4-E0E2428E9C61}">
      <dsp:nvSpPr>
        <dsp:cNvPr id="0" name=""/>
        <dsp:cNvSpPr/>
      </dsp:nvSpPr>
      <dsp:spPr>
        <a:xfrm>
          <a:off x="0" y="1955558"/>
          <a:ext cx="10810875" cy="829516"/>
        </a:xfrm>
        <a:prstGeom prst="roundRect">
          <a:avLst/>
        </a:prstGeom>
        <a:solidFill>
          <a:srgbClr val="FF9900">
            <a:alpha val="6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kern="1200" dirty="0">
              <a:latin typeface="Arial Nova Cond Light" panose="020B0306020202020204" pitchFamily="34" charset="0"/>
            </a:rPr>
            <a:t>Eventuali variazioni al progetto degli investimenti </a:t>
          </a:r>
        </a:p>
      </dsp:txBody>
      <dsp:txXfrm>
        <a:off x="40494" y="1996052"/>
        <a:ext cx="10729887" cy="748528"/>
      </dsp:txXfrm>
    </dsp:sp>
    <dsp:sp modelId="{6073E56A-48D2-4BA6-BFB3-E2EB4370C3C1}">
      <dsp:nvSpPr>
        <dsp:cNvPr id="0" name=""/>
        <dsp:cNvSpPr/>
      </dsp:nvSpPr>
      <dsp:spPr>
        <a:xfrm>
          <a:off x="0" y="2785075"/>
          <a:ext cx="10810875" cy="190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24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it-IT" sz="1800" kern="1200" dirty="0">
              <a:latin typeface="Arial Nova Cond Light" panose="020B0306020202020204" pitchFamily="34" charset="0"/>
            </a:rPr>
            <a:t>dovranno essere preventivamente comunicate a ISMEA in forma scritta e da esso approvate. Le variazioni saranno ammesse qualora non comportino modifiche sostanziali per natura, obiettivi e funzionalità al progetto originario degli investimenti;</a:t>
          </a:r>
        </a:p>
        <a:p>
          <a:pPr marL="171450" lvl="1" indent="-171450" algn="l" defTabSz="800100">
            <a:lnSpc>
              <a:spcPct val="90000"/>
            </a:lnSpc>
            <a:spcBef>
              <a:spcPct val="0"/>
            </a:spcBef>
            <a:spcAft>
              <a:spcPct val="20000"/>
            </a:spcAft>
            <a:buChar char="•"/>
          </a:pPr>
          <a:r>
            <a:rPr lang="it-IT" sz="1800" kern="1200" dirty="0">
              <a:latin typeface="Arial Nova Cond Light" panose="020B0306020202020204" pitchFamily="34" charset="0"/>
            </a:rPr>
            <a:t>nel caso di investimenti realizzati per un importo inferiore a quello previsto nel progetto approvato, i massimali di intervento sono ricalcolati sulla base delle spese effettivamente realizzate;</a:t>
          </a:r>
        </a:p>
        <a:p>
          <a:pPr marL="171450" lvl="1" indent="-171450" algn="l" defTabSz="800100">
            <a:lnSpc>
              <a:spcPct val="90000"/>
            </a:lnSpc>
            <a:spcBef>
              <a:spcPct val="0"/>
            </a:spcBef>
            <a:spcAft>
              <a:spcPct val="20000"/>
            </a:spcAft>
            <a:buChar char="•"/>
          </a:pPr>
          <a:r>
            <a:rPr lang="it-IT" sz="1800" kern="1200" dirty="0">
              <a:latin typeface="Arial Nova Cond Light" panose="020B0306020202020204" pitchFamily="34" charset="0"/>
            </a:rPr>
            <a:t>È possibile compensare la maggiore spesa per taluni beni con la minore spesa per altri, nell’ambito della stessa macro-voce di cui al progetto degli investimenti, fatto salvo il giudizio di ISMEA sulla coerenza della variazione rispetto all’originario progetto degli investimenti. </a:t>
          </a:r>
        </a:p>
      </dsp:txBody>
      <dsp:txXfrm>
        <a:off x="0" y="2785075"/>
        <a:ext cx="10810875" cy="190440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4D8FE-84DC-4FAD-A19B-09DF2682D29C}">
      <dsp:nvSpPr>
        <dsp:cNvPr id="0" name=""/>
        <dsp:cNvSpPr/>
      </dsp:nvSpPr>
      <dsp:spPr>
        <a:xfrm>
          <a:off x="0" y="1299"/>
          <a:ext cx="10515600" cy="1143547"/>
        </a:xfrm>
        <a:prstGeom prst="round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kern="1200" dirty="0">
              <a:latin typeface="Arial Nova Cond Light" panose="020B0306020202020204" pitchFamily="34" charset="0"/>
            </a:rPr>
            <a:t>Non possono accedere alla misura imprese che abbiano già beneficiato delle agevolazioni previste dal Capo III del </a:t>
          </a:r>
          <a:r>
            <a:rPr lang="it-IT" sz="2000" kern="1200" dirty="0" err="1">
              <a:latin typeface="Arial Nova Cond Light" panose="020B0306020202020204" pitchFamily="34" charset="0"/>
            </a:rPr>
            <a:t>D.Lgs</a:t>
          </a:r>
          <a:r>
            <a:rPr lang="it-IT" sz="2000" kern="1200" dirty="0">
              <a:latin typeface="Arial Nova Cond Light" panose="020B0306020202020204" pitchFamily="34" charset="0"/>
            </a:rPr>
            <a:t> 185/2000 e </a:t>
          </a:r>
          <a:r>
            <a:rPr lang="it-IT" sz="2000" kern="1200" dirty="0" err="1">
              <a:latin typeface="Arial Nova Cond Light" panose="020B0306020202020204" pitchFamily="34" charset="0"/>
            </a:rPr>
            <a:t>s.m.</a:t>
          </a:r>
          <a:r>
            <a:rPr lang="it-IT" sz="500" kern="1200" dirty="0" err="1"/>
            <a:t>i.</a:t>
          </a:r>
          <a:endParaRPr lang="it-IT" sz="500" kern="1200" dirty="0"/>
        </a:p>
      </dsp:txBody>
      <dsp:txXfrm>
        <a:off x="55823" y="57122"/>
        <a:ext cx="10403954" cy="1031901"/>
      </dsp:txXfrm>
    </dsp:sp>
    <dsp:sp modelId="{E355887C-B8FF-4BBA-AFB9-8553193C60AB}">
      <dsp:nvSpPr>
        <dsp:cNvPr id="0" name=""/>
        <dsp:cNvSpPr/>
      </dsp:nvSpPr>
      <dsp:spPr>
        <a:xfrm>
          <a:off x="0" y="1139620"/>
          <a:ext cx="10515600" cy="1143547"/>
        </a:xfrm>
        <a:prstGeom prst="roundRect">
          <a:avLst/>
        </a:prstGeom>
        <a:solidFill>
          <a:srgbClr val="FF9900">
            <a:alpha val="8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kern="1200" dirty="0">
              <a:latin typeface="Arial Nova Cond Light" panose="020B0306020202020204" pitchFamily="34" charset="0"/>
            </a:rPr>
            <a:t>Per un periodo minimo di 5 (cinque) anni e comunque fino alla completa estinzione del mutuo agevolato, l’impresa beneficiaria è tenuta al rispetto dei vincoli sull’investimento, sull’attività e sulla sede operativa previsti dalla normativa di riferimento, nonché all’adempimento di tutti gli obblighi previsti dai contratti di concessione delle agevolazioni </a:t>
          </a:r>
        </a:p>
      </dsp:txBody>
      <dsp:txXfrm>
        <a:off x="55823" y="1195443"/>
        <a:ext cx="10403954" cy="1031901"/>
      </dsp:txXfrm>
    </dsp:sp>
    <dsp:sp modelId="{DE503B94-12ED-4100-AFD5-3A91BA10817B}">
      <dsp:nvSpPr>
        <dsp:cNvPr id="0" name=""/>
        <dsp:cNvSpPr/>
      </dsp:nvSpPr>
      <dsp:spPr>
        <a:xfrm>
          <a:off x="0" y="2314241"/>
          <a:ext cx="10515600" cy="1143547"/>
        </a:xfrm>
        <a:prstGeom prst="roundRect">
          <a:avLst/>
        </a:prstGeom>
        <a:solidFill>
          <a:srgbClr val="FF9900">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kern="1200" dirty="0">
              <a:latin typeface="Arial Nova Cond Light" panose="020B0306020202020204" pitchFamily="34" charset="0"/>
            </a:rPr>
            <a:t>Per un periodo di almeno 10 (dieci) anni dalla data di ammissione alle agevolazioni e comunque sino alla completa estinzione del mutuo concesso, l’impresa beneficiaria deve </a:t>
          </a:r>
          <a:r>
            <a:rPr lang="it-IT" sz="1800" b="1" kern="1200" dirty="0">
              <a:latin typeface="Arial Nova Cond Light" panose="020B0306020202020204" pitchFamily="34" charset="0"/>
            </a:rPr>
            <a:t>conservare la qualifica di IAP o di coltivatore diretto</a:t>
          </a:r>
          <a:r>
            <a:rPr lang="it-IT" sz="1800" kern="1200" dirty="0">
              <a:latin typeface="Arial Nova Cond Light" panose="020B0306020202020204" pitchFamily="34" charset="0"/>
            </a:rPr>
            <a:t> e prevedere, nello statuto sociale, una clausola impeditiva di atti di trasferimento di quote o di azioni tali da far venire meno i requisiti soggettivi di età o di genere dei soci di maggioranza </a:t>
          </a:r>
        </a:p>
      </dsp:txBody>
      <dsp:txXfrm>
        <a:off x="55823" y="2370064"/>
        <a:ext cx="10403954" cy="1031901"/>
      </dsp:txXfrm>
    </dsp:sp>
    <dsp:sp modelId="{D0C5541D-3DF3-4F26-AA74-6BB535672C11}">
      <dsp:nvSpPr>
        <dsp:cNvPr id="0" name=""/>
        <dsp:cNvSpPr/>
      </dsp:nvSpPr>
      <dsp:spPr>
        <a:xfrm>
          <a:off x="0" y="3470712"/>
          <a:ext cx="10515600" cy="1143547"/>
        </a:xfrm>
        <a:prstGeom prst="roundRect">
          <a:avLst/>
        </a:prstGeom>
        <a:solidFill>
          <a:srgbClr val="FF9900">
            <a:alpha val="5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kern="1200" dirty="0">
              <a:latin typeface="Arial Nova Cond Light" panose="020B0306020202020204" pitchFamily="34" charset="0"/>
            </a:rPr>
            <a:t>Alla data di presentazione della domanda e per i 5 (cinque) anni successivi alla data di delibera di ammissione alle agevolazioni, i soci della impresa beneficiaria non possono detenere quote o azioni di altre imprese beneficiarie delle agevolazioni previste dal </a:t>
          </a:r>
          <a:r>
            <a:rPr lang="it-IT" sz="1800" kern="1200" dirty="0" err="1">
              <a:latin typeface="Arial Nova Cond Light" panose="020B0306020202020204" pitchFamily="34" charset="0"/>
            </a:rPr>
            <a:t>D.Lgs</a:t>
          </a:r>
          <a:r>
            <a:rPr lang="it-IT" sz="1800" kern="1200" dirty="0">
              <a:latin typeface="Arial Nova Cond Light" panose="020B0306020202020204" pitchFamily="34" charset="0"/>
            </a:rPr>
            <a:t> 185/2000</a:t>
          </a:r>
        </a:p>
      </dsp:txBody>
      <dsp:txXfrm>
        <a:off x="55823" y="3526535"/>
        <a:ext cx="10403954" cy="103190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DAE45-4E66-4B3F-A6EE-5C7325DC8C43}">
      <dsp:nvSpPr>
        <dsp:cNvPr id="0" name=""/>
        <dsp:cNvSpPr/>
      </dsp:nvSpPr>
      <dsp:spPr>
        <a:xfrm>
          <a:off x="0" y="4558643"/>
          <a:ext cx="10928210" cy="708987"/>
        </a:xfrm>
        <a:prstGeom prst="roundRect">
          <a:avLst/>
        </a:prstGeom>
        <a:solidFill>
          <a:srgbClr val="F5C0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endParaRPr lang="it-IT" sz="2800" kern="1200" dirty="0">
            <a:latin typeface="Arial Nova Cond Light" panose="020B0306020202020204" pitchFamily="34" charset="0"/>
          </a:endParaRPr>
        </a:p>
      </dsp:txBody>
      <dsp:txXfrm>
        <a:off x="34610" y="4593253"/>
        <a:ext cx="10858990" cy="639767"/>
      </dsp:txXfrm>
    </dsp:sp>
    <dsp:sp modelId="{86FF2C5C-B880-4DB1-A204-F0B6703FF7F0}">
      <dsp:nvSpPr>
        <dsp:cNvPr id="0" name=""/>
        <dsp:cNvSpPr/>
      </dsp:nvSpPr>
      <dsp:spPr>
        <a:xfrm>
          <a:off x="0" y="613333"/>
          <a:ext cx="10928210" cy="26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971" tIns="30480" rIns="170688" bIns="30480" numCol="1" spcCol="1270" anchor="t" anchorCtr="0">
          <a:noAutofit/>
        </a:bodyPr>
        <a:lstStyle/>
        <a:p>
          <a:pPr marL="228600" lvl="1" indent="-228600" algn="just" defTabSz="1066800">
            <a:lnSpc>
              <a:spcPct val="90000"/>
            </a:lnSpc>
            <a:spcBef>
              <a:spcPct val="0"/>
            </a:spcBef>
            <a:spcAft>
              <a:spcPct val="20000"/>
            </a:spcAft>
            <a:buChar char="•"/>
          </a:pPr>
          <a:r>
            <a:rPr lang="it-IT" sz="2400" b="1" kern="1200" dirty="0">
              <a:latin typeface="Arial Nova Cond Light" panose="020B0306020202020204" pitchFamily="34" charset="0"/>
            </a:rPr>
            <a:t>Giovani: </a:t>
          </a:r>
          <a:r>
            <a:rPr lang="it-IT" sz="2400" u="sng" kern="1200" dirty="0">
              <a:latin typeface="Arial Nova Cond Light" panose="020B0306020202020204" pitchFamily="34" charset="0"/>
            </a:rPr>
            <a:t>35 anni </a:t>
          </a:r>
          <a:r>
            <a:rPr lang="it-IT" sz="2400" kern="1200" dirty="0">
              <a:latin typeface="Arial Nova Cond Light" panose="020B0306020202020204" pitchFamily="34" charset="0"/>
            </a:rPr>
            <a:t>non compiuti alla data di presentazione della domanda.</a:t>
          </a:r>
        </a:p>
        <a:p>
          <a:pPr marL="228600" lvl="1" indent="-228600" algn="just" defTabSz="1066800">
            <a:lnSpc>
              <a:spcPct val="90000"/>
            </a:lnSpc>
            <a:spcBef>
              <a:spcPct val="0"/>
            </a:spcBef>
            <a:spcAft>
              <a:spcPct val="20000"/>
            </a:spcAft>
            <a:buChar char="•"/>
          </a:pPr>
          <a:r>
            <a:rPr lang="it-IT" sz="2400" b="1" kern="1200" dirty="0">
              <a:latin typeface="Arial Nova Cond Light" panose="020B0306020202020204" pitchFamily="34" charset="0"/>
            </a:rPr>
            <a:t>Startupper</a:t>
          </a:r>
          <a:r>
            <a:rPr lang="it-IT" sz="2400" kern="1200" dirty="0">
              <a:latin typeface="Arial Nova Cond Light" panose="020B0306020202020204" pitchFamily="34" charset="0"/>
            </a:rPr>
            <a:t>: soggetto che non ha mai svolto l’attività di imprenditore agricolo e intende avviare una iniziativa su un terreno fornito da ISMEA, ovvero è imprenditore agricolo da non più di sei mesi alla data di presentazione della domanda.</a:t>
          </a:r>
        </a:p>
        <a:p>
          <a:pPr marL="228600" lvl="1" indent="-228600" algn="just" defTabSz="1066800">
            <a:lnSpc>
              <a:spcPct val="90000"/>
            </a:lnSpc>
            <a:spcBef>
              <a:spcPct val="0"/>
            </a:spcBef>
            <a:spcAft>
              <a:spcPct val="20000"/>
            </a:spcAft>
            <a:buChar char="•"/>
          </a:pPr>
          <a:r>
            <a:rPr lang="it-IT" sz="2400" b="1" kern="1200" dirty="0">
              <a:latin typeface="Arial Nova Cond Light" panose="020B0306020202020204" pitchFamily="34" charset="0"/>
            </a:rPr>
            <a:t>Con Titolo</a:t>
          </a:r>
          <a:r>
            <a:rPr lang="it-IT" sz="2400" kern="1200" dirty="0">
              <a:latin typeface="Arial Nova Cond Light" panose="020B0306020202020204" pitchFamily="34" charset="0"/>
            </a:rPr>
            <a:t>: che abbia conseguito uno dei seguenti titoli di studio:</a:t>
          </a:r>
        </a:p>
        <a:p>
          <a:pPr marL="457200" lvl="2" indent="-228600" algn="just" defTabSz="1066800">
            <a:lnSpc>
              <a:spcPct val="90000"/>
            </a:lnSpc>
            <a:spcBef>
              <a:spcPct val="0"/>
            </a:spcBef>
            <a:spcAft>
              <a:spcPct val="20000"/>
            </a:spcAft>
            <a:buChar char="•"/>
          </a:pPr>
          <a:r>
            <a:rPr lang="it-IT" sz="2400" kern="1200" dirty="0">
              <a:latin typeface="Arial Nova Cond Light" panose="020B0306020202020204" pitchFamily="34" charset="0"/>
            </a:rPr>
            <a:t>diploma rilasciato da istituto tecnico agrario e professionale per l’agricoltura, oppure</a:t>
          </a:r>
        </a:p>
        <a:p>
          <a:pPr marL="457200" lvl="2" indent="-228600" algn="just" defTabSz="1066800">
            <a:lnSpc>
              <a:spcPct val="90000"/>
            </a:lnSpc>
            <a:spcBef>
              <a:spcPct val="0"/>
            </a:spcBef>
            <a:spcAft>
              <a:spcPct val="20000"/>
            </a:spcAft>
            <a:buChar char="•"/>
          </a:pPr>
          <a:r>
            <a:rPr lang="it-IT" sz="2400" kern="1200" dirty="0">
              <a:latin typeface="Arial Nova Cond Light" panose="020B0306020202020204" pitchFamily="34" charset="0"/>
            </a:rPr>
            <a:t>diploma di laurea triennale o magistrale</a:t>
          </a:r>
        </a:p>
      </dsp:txBody>
      <dsp:txXfrm>
        <a:off x="0" y="613333"/>
        <a:ext cx="10928210" cy="2691000"/>
      </dsp:txXfrm>
    </dsp:sp>
    <dsp:sp modelId="{E511ED40-F179-49E6-9C1F-28E79CB88BD5}">
      <dsp:nvSpPr>
        <dsp:cNvPr id="0" name=""/>
        <dsp:cNvSpPr/>
      </dsp:nvSpPr>
      <dsp:spPr>
        <a:xfrm>
          <a:off x="0" y="3361731"/>
          <a:ext cx="10928210" cy="1711125"/>
        </a:xfrm>
        <a:prstGeom prst="roundRect">
          <a:avLst/>
        </a:prstGeom>
        <a:gradFill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it-IT" sz="2400" i="1" kern="1200">
              <a:solidFill>
                <a:schemeClr val="tx1"/>
              </a:solidFill>
              <a:latin typeface="Arial Nova Cond Light" panose="020B0306020202020204" pitchFamily="34" charset="0"/>
            </a:rPr>
            <a:t>N.B. Il Giovane startupper dovrà presentare la domanda di accesso alla misura in qualità di (i) titolare di impresa agricola individuale o di (ii) rappresentante legale di società agricola costituita da non più di sei mesi. In alternativa, dovrà impegnarsi a costituire tale soggetto giuridico entro i tre mesi successivi alla determinazione di concessione del finanziamento.</a:t>
          </a:r>
          <a:endParaRPr lang="it-IT" sz="2400" i="1" kern="1200" dirty="0">
            <a:solidFill>
              <a:schemeClr val="tx1"/>
            </a:solidFill>
            <a:latin typeface="Arial Nova Cond Light" panose="020B0306020202020204" pitchFamily="34" charset="0"/>
          </a:endParaRPr>
        </a:p>
      </dsp:txBody>
      <dsp:txXfrm>
        <a:off x="83530" y="3445261"/>
        <a:ext cx="10761150" cy="154406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A7E2B-14FD-4A33-8B40-D69BFBD4B26C}">
      <dsp:nvSpPr>
        <dsp:cNvPr id="0" name=""/>
        <dsp:cNvSpPr/>
      </dsp:nvSpPr>
      <dsp:spPr>
        <a:xfrm>
          <a:off x="851534" y="0"/>
          <a:ext cx="9650730" cy="5872231"/>
        </a:xfrm>
        <a:prstGeom prst="rightArrow">
          <a:avLst/>
        </a:prstGeom>
        <a:solidFill>
          <a:srgbClr val="F5C049"/>
        </a:solidFill>
        <a:ln>
          <a:noFill/>
        </a:ln>
        <a:effectLst/>
      </dsp:spPr>
      <dsp:style>
        <a:lnRef idx="0">
          <a:scrgbClr r="0" g="0" b="0"/>
        </a:lnRef>
        <a:fillRef idx="1">
          <a:scrgbClr r="0" g="0" b="0"/>
        </a:fillRef>
        <a:effectRef idx="1">
          <a:scrgbClr r="0" g="0" b="0"/>
        </a:effectRef>
        <a:fontRef idx="minor"/>
      </dsp:style>
    </dsp:sp>
    <dsp:sp modelId="{B7941A3F-8EA7-4B1D-A24A-9D7640660C13}">
      <dsp:nvSpPr>
        <dsp:cNvPr id="0" name=""/>
        <dsp:cNvSpPr/>
      </dsp:nvSpPr>
      <dsp:spPr>
        <a:xfrm>
          <a:off x="5682" y="1761669"/>
          <a:ext cx="2733116" cy="2348892"/>
        </a:xfrm>
        <a:prstGeom prst="roundRect">
          <a:avLst/>
        </a:prstGeom>
        <a:gradFill flip="none"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b="0" i="0" kern="1200" baseline="0" dirty="0">
              <a:latin typeface="Arial Nova Cond Light" panose="020B0306020202020204" pitchFamily="34" charset="0"/>
            </a:rPr>
            <a:t>Valore massimo di intervento:</a:t>
          </a:r>
          <a:endParaRPr lang="it-IT" sz="1800" kern="1200" dirty="0">
            <a:latin typeface="Arial Nova Cond Light" panose="020B0306020202020204" pitchFamily="34" charset="0"/>
          </a:endParaRPr>
        </a:p>
        <a:p>
          <a:pPr marL="171450" lvl="1" indent="-171450" algn="l" defTabSz="800100">
            <a:lnSpc>
              <a:spcPct val="90000"/>
            </a:lnSpc>
            <a:spcBef>
              <a:spcPct val="0"/>
            </a:spcBef>
            <a:spcAft>
              <a:spcPct val="15000"/>
            </a:spcAft>
            <a:buChar char="•"/>
          </a:pPr>
          <a:r>
            <a:rPr lang="it-IT" sz="1800" b="1" i="0" kern="1200" baseline="0" dirty="0">
              <a:latin typeface="Arial Nova Cond Light" panose="020B0306020202020204" pitchFamily="34" charset="0"/>
            </a:rPr>
            <a:t>1.500.000 euro </a:t>
          </a:r>
          <a:r>
            <a:rPr lang="it-IT" sz="1800" i="0" kern="1200" baseline="0" dirty="0">
              <a:latin typeface="Arial Nova Cond Light" panose="020B0306020202020204" pitchFamily="34" charset="0"/>
            </a:rPr>
            <a:t>per</a:t>
          </a:r>
          <a:r>
            <a:rPr lang="it-IT" sz="1800" b="1" i="0" kern="1200" baseline="0" dirty="0">
              <a:latin typeface="Arial Nova Cond Light" panose="020B0306020202020204" pitchFamily="34" charset="0"/>
            </a:rPr>
            <a:t> GIA </a:t>
          </a:r>
          <a:r>
            <a:rPr lang="it-IT" sz="1800" i="0" kern="1200" baseline="0" dirty="0">
              <a:latin typeface="Arial Nova Cond Light" panose="020B0306020202020204" pitchFamily="34" charset="0"/>
            </a:rPr>
            <a:t>e </a:t>
          </a:r>
          <a:r>
            <a:rPr lang="it-IT" sz="1800" b="1" i="0" kern="1200" baseline="0" dirty="0">
              <a:latin typeface="Arial Nova Cond Light" panose="020B0306020202020204" pitchFamily="34" charset="0"/>
            </a:rPr>
            <a:t>GSE</a:t>
          </a:r>
          <a:r>
            <a:rPr lang="it-IT" sz="1800" i="0" kern="1200" baseline="0" dirty="0">
              <a:latin typeface="Arial Nova Cond Light" panose="020B0306020202020204" pitchFamily="34" charset="0"/>
            </a:rPr>
            <a:t>,</a:t>
          </a:r>
          <a:endParaRPr lang="it-IT" sz="1800" kern="1200" dirty="0">
            <a:latin typeface="Arial Nova Cond Light" panose="020B0306020202020204" pitchFamily="34" charset="0"/>
          </a:endParaRPr>
        </a:p>
        <a:p>
          <a:pPr marL="171450" lvl="1" indent="-171450" algn="l" defTabSz="800100">
            <a:lnSpc>
              <a:spcPct val="90000"/>
            </a:lnSpc>
            <a:spcBef>
              <a:spcPct val="0"/>
            </a:spcBef>
            <a:spcAft>
              <a:spcPct val="15000"/>
            </a:spcAft>
            <a:buChar char="•"/>
          </a:pPr>
          <a:r>
            <a:rPr lang="it-IT" sz="1800" b="1" i="0" kern="1200" baseline="0" dirty="0">
              <a:latin typeface="Arial Nova Cond Light" panose="020B0306020202020204" pitchFamily="34" charset="0"/>
            </a:rPr>
            <a:t>500.000 euro </a:t>
          </a:r>
          <a:r>
            <a:rPr lang="it-IT" sz="1800" i="0" kern="1200" baseline="0" dirty="0">
              <a:latin typeface="Arial Nova Cond Light" panose="020B0306020202020204" pitchFamily="34" charset="0"/>
            </a:rPr>
            <a:t>per </a:t>
          </a:r>
          <a:r>
            <a:rPr lang="it-IT" sz="1800" b="1" i="0" kern="1200" baseline="0" dirty="0">
              <a:latin typeface="Arial Nova Cond Light" panose="020B0306020202020204" pitchFamily="34" charset="0"/>
            </a:rPr>
            <a:t>GST</a:t>
          </a:r>
          <a:r>
            <a:rPr lang="it-IT" sz="800" b="0" i="0" kern="1200" baseline="0" dirty="0"/>
            <a:t>.</a:t>
          </a:r>
          <a:endParaRPr lang="it-IT" sz="800" kern="1200" dirty="0"/>
        </a:p>
      </dsp:txBody>
      <dsp:txXfrm>
        <a:off x="120345" y="1876332"/>
        <a:ext cx="2503790" cy="2119566"/>
      </dsp:txXfrm>
    </dsp:sp>
    <dsp:sp modelId="{1394BB0B-3B57-4DAA-8FB0-8E67902ECD3A}">
      <dsp:nvSpPr>
        <dsp:cNvPr id="0" name=""/>
        <dsp:cNvSpPr/>
      </dsp:nvSpPr>
      <dsp:spPr>
        <a:xfrm>
          <a:off x="2875455" y="1761669"/>
          <a:ext cx="2733116" cy="2348892"/>
        </a:xfrm>
        <a:prstGeom prst="roundRect">
          <a:avLst/>
        </a:prstGeom>
        <a:gradFill flip="none"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latin typeface="Arial Nova Cond Light" panose="020B0306020202020204" pitchFamily="34" charset="0"/>
            </a:rPr>
            <a:t>Acquisto di un terreno da parte di ISMEA E successiva assegnazione con </a:t>
          </a:r>
          <a:r>
            <a:rPr lang="it-IT" sz="1500" b="1" kern="1200" dirty="0">
              <a:latin typeface="Arial Nova Cond Light" panose="020B0306020202020204" pitchFamily="34" charset="0"/>
            </a:rPr>
            <a:t>Patto di Riservato Dominio (PRD)</a:t>
          </a:r>
          <a:r>
            <a:rPr lang="it-IT" sz="1500" kern="1200" dirty="0">
              <a:latin typeface="Arial Nova Cond Light" panose="020B0306020202020204" pitchFamily="34" charset="0"/>
            </a:rPr>
            <a:t> al richiedente.  </a:t>
          </a:r>
        </a:p>
        <a:p>
          <a:pPr marL="0" lvl="0" indent="0" algn="ctr" defTabSz="666750">
            <a:lnSpc>
              <a:spcPct val="90000"/>
            </a:lnSpc>
            <a:spcBef>
              <a:spcPct val="0"/>
            </a:spcBef>
            <a:spcAft>
              <a:spcPct val="35000"/>
            </a:spcAft>
            <a:buNone/>
          </a:pPr>
          <a:r>
            <a:rPr lang="it-IT" sz="1500" kern="1200" dirty="0">
              <a:latin typeface="Arial Nova Cond Light" panose="020B0306020202020204" pitchFamily="34" charset="0"/>
            </a:rPr>
            <a:t>Il richiedente assumerà l’impegno di rimborsare la somma dovuta a ISMEA (con conseguente cancellazione del PRD) entro un termine tra i 15 ed i 30 anni, </a:t>
          </a:r>
        </a:p>
      </dsp:txBody>
      <dsp:txXfrm>
        <a:off x="2990118" y="1876332"/>
        <a:ext cx="2503790" cy="2119566"/>
      </dsp:txXfrm>
    </dsp:sp>
    <dsp:sp modelId="{B8F1DEDC-4558-47EE-B5B7-53CA52BB5120}">
      <dsp:nvSpPr>
        <dsp:cNvPr id="0" name=""/>
        <dsp:cNvSpPr/>
      </dsp:nvSpPr>
      <dsp:spPr>
        <a:xfrm>
          <a:off x="5745227" y="1761669"/>
          <a:ext cx="2733116" cy="2348892"/>
        </a:xfrm>
        <a:prstGeom prst="roundRect">
          <a:avLst/>
        </a:prstGeom>
        <a:gradFill flip="none"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it-IT" sz="1600" kern="1200" dirty="0">
              <a:latin typeface="Arial Nova Cond Light" panose="020B0306020202020204" pitchFamily="34" charset="0"/>
            </a:rPr>
            <a:t>OPPURE concessione di un </a:t>
          </a:r>
          <a:r>
            <a:rPr lang="it-IT" sz="1600" b="1" kern="1200" dirty="0">
              <a:latin typeface="Arial Nova Cond Light" panose="020B0306020202020204" pitchFamily="34" charset="0"/>
            </a:rPr>
            <a:t>mutuo ipotecario </a:t>
          </a:r>
          <a:r>
            <a:rPr lang="it-IT" sz="1600" kern="1200" dirty="0">
              <a:latin typeface="Arial Nova Cond Light" panose="020B0306020202020204" pitchFamily="34" charset="0"/>
            </a:rPr>
            <a:t>finalizzato all’acquisto di un terreno da parte del richiedente</a:t>
          </a:r>
          <a:r>
            <a:rPr lang="it-IT" sz="1800" kern="1200" dirty="0">
              <a:latin typeface="Arial Nova Cond Light" panose="020B0306020202020204" pitchFamily="34" charset="0"/>
            </a:rPr>
            <a:t>:</a:t>
          </a:r>
        </a:p>
        <a:p>
          <a:pPr marL="171450" lvl="1" indent="-171450" algn="l" defTabSz="711200">
            <a:lnSpc>
              <a:spcPct val="90000"/>
            </a:lnSpc>
            <a:spcBef>
              <a:spcPct val="0"/>
            </a:spcBef>
            <a:spcAft>
              <a:spcPct val="15000"/>
            </a:spcAft>
            <a:buChar char="•"/>
          </a:pPr>
          <a:r>
            <a:rPr lang="it-IT" sz="1600" kern="1200" dirty="0">
              <a:latin typeface="Arial Nova Cond Light" panose="020B0306020202020204" pitchFamily="34" charset="0"/>
            </a:rPr>
            <a:t>nel caso sia prevista un’operazione non superiore a 300 mila euro o superiore ai valori massimi</a:t>
          </a:r>
          <a:r>
            <a:rPr lang="it-IT" sz="1600" kern="1200" dirty="0"/>
            <a:t>.</a:t>
          </a:r>
        </a:p>
      </dsp:txBody>
      <dsp:txXfrm>
        <a:off x="5859890" y="1876332"/>
        <a:ext cx="2503790" cy="2119566"/>
      </dsp:txXfrm>
    </dsp:sp>
    <dsp:sp modelId="{20A79877-57AF-4053-A3B9-75D7C426ED96}">
      <dsp:nvSpPr>
        <dsp:cNvPr id="0" name=""/>
        <dsp:cNvSpPr/>
      </dsp:nvSpPr>
      <dsp:spPr>
        <a:xfrm>
          <a:off x="8615000" y="1761669"/>
          <a:ext cx="2733116" cy="2348892"/>
        </a:xfrm>
        <a:prstGeom prst="roundRect">
          <a:avLst/>
        </a:prstGeom>
        <a:gradFill flip="none"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latin typeface="Arial Nova Cond Light" panose="020B0306020202020204" pitchFamily="34" charset="0"/>
            </a:rPr>
            <a:t>In caso di MUTUO, a </a:t>
          </a:r>
          <a:r>
            <a:rPr lang="it-IT" sz="1600" b="1" kern="1200" dirty="0">
              <a:latin typeface="Arial Nova Cond Light" panose="020B0306020202020204" pitchFamily="34" charset="0"/>
            </a:rPr>
            <a:t>garanzia</a:t>
          </a:r>
          <a:r>
            <a:rPr lang="it-IT" sz="1600" kern="1200" dirty="0">
              <a:latin typeface="Arial Nova Cond Light" panose="020B0306020202020204" pitchFamily="34" charset="0"/>
            </a:rPr>
            <a:t> del finanziamento è iscritta sul terreno oggetto di acquisto e/o su altri beni indicati dal proponente ipoteca di primo grado per un valore pari al </a:t>
          </a:r>
          <a:r>
            <a:rPr lang="it-IT" sz="1600" b="1" kern="1200" dirty="0">
              <a:latin typeface="Arial Nova Cond Light" panose="020B0306020202020204" pitchFamily="34" charset="0"/>
            </a:rPr>
            <a:t>120% </a:t>
          </a:r>
          <a:r>
            <a:rPr lang="it-IT" sz="1600" kern="1200" dirty="0">
              <a:latin typeface="Arial Nova Cond Light" panose="020B0306020202020204" pitchFamily="34" charset="0"/>
            </a:rPr>
            <a:t>dell’importo del finanziamento concesso. </a:t>
          </a:r>
        </a:p>
      </dsp:txBody>
      <dsp:txXfrm>
        <a:off x="8729663" y="1876332"/>
        <a:ext cx="2503790" cy="211956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66B2B-E38B-430E-AC53-79CDB7FE1156}">
      <dsp:nvSpPr>
        <dsp:cNvPr id="0" name=""/>
        <dsp:cNvSpPr/>
      </dsp:nvSpPr>
      <dsp:spPr>
        <a:xfrm rot="5400000">
          <a:off x="5877840" y="-2177896"/>
          <a:ext cx="2074201" cy="6434176"/>
        </a:xfrm>
        <a:prstGeom prst="round2Same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it-IT" sz="3600" kern="1200" dirty="0">
              <a:latin typeface="Arial Nova Cond Light" panose="020B0306020202020204" pitchFamily="34" charset="0"/>
            </a:rPr>
            <a:t>50 milioni* di euro per centro e nord</a:t>
          </a:r>
        </a:p>
        <a:p>
          <a:pPr marL="285750" lvl="1" indent="-285750" algn="l" defTabSz="1600200">
            <a:lnSpc>
              <a:spcPct val="90000"/>
            </a:lnSpc>
            <a:spcBef>
              <a:spcPct val="0"/>
            </a:spcBef>
            <a:spcAft>
              <a:spcPct val="15000"/>
            </a:spcAft>
            <a:buChar char="•"/>
          </a:pPr>
          <a:r>
            <a:rPr lang="it-IT" sz="3600" kern="1200" dirty="0">
              <a:latin typeface="Arial Nova Cond Light" panose="020B0306020202020204" pitchFamily="34" charset="0"/>
            </a:rPr>
            <a:t>50 milioni* di euro per sud e isole</a:t>
          </a:r>
        </a:p>
      </dsp:txBody>
      <dsp:txXfrm rot="-5400000">
        <a:off x="3697853" y="103345"/>
        <a:ext cx="6332922" cy="1871693"/>
      </dsp:txXfrm>
    </dsp:sp>
    <dsp:sp modelId="{0D71F3C5-88A4-43D5-85D0-8C0873EF47F1}">
      <dsp:nvSpPr>
        <dsp:cNvPr id="0" name=""/>
        <dsp:cNvSpPr/>
      </dsp:nvSpPr>
      <dsp:spPr>
        <a:xfrm>
          <a:off x="2570" y="352540"/>
          <a:ext cx="3695283" cy="1373303"/>
        </a:xfrm>
        <a:prstGeom prst="roundRect">
          <a:avLst/>
        </a:prstGeom>
        <a:solidFill>
          <a:srgbClr val="F5C0A4"/>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it-IT" sz="4700" b="1" kern="1200" dirty="0">
              <a:latin typeface="Arial Nova Cond Light" panose="020B0306020202020204" pitchFamily="34" charset="0"/>
            </a:rPr>
            <a:t>Per GIA e GSE:</a:t>
          </a:r>
        </a:p>
      </dsp:txBody>
      <dsp:txXfrm>
        <a:off x="69609" y="419579"/>
        <a:ext cx="3561205" cy="1239225"/>
      </dsp:txXfrm>
    </dsp:sp>
    <dsp:sp modelId="{79A83440-3EA1-4BBF-B7CC-AE0339A03F23}">
      <dsp:nvSpPr>
        <dsp:cNvPr id="0" name=""/>
        <dsp:cNvSpPr/>
      </dsp:nvSpPr>
      <dsp:spPr>
        <a:xfrm rot="5400000">
          <a:off x="5877840" y="25943"/>
          <a:ext cx="2074201" cy="6434176"/>
        </a:xfrm>
        <a:prstGeom prst="round2SameRect">
          <a:avLst/>
        </a:prstGeom>
        <a:gradFill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it-IT" sz="3600" kern="1200" dirty="0">
              <a:latin typeface="Arial Nova Cond Light" panose="020B0306020202020204" pitchFamily="34" charset="0"/>
            </a:rPr>
            <a:t>20 milioni* di euro per il territorio nazionale</a:t>
          </a:r>
        </a:p>
      </dsp:txBody>
      <dsp:txXfrm rot="-5400000">
        <a:off x="3697853" y="2307184"/>
        <a:ext cx="6332922" cy="1871693"/>
      </dsp:txXfrm>
    </dsp:sp>
    <dsp:sp modelId="{EE2D019C-A687-48F4-AAAB-421FC8FFC1D4}">
      <dsp:nvSpPr>
        <dsp:cNvPr id="0" name=""/>
        <dsp:cNvSpPr/>
      </dsp:nvSpPr>
      <dsp:spPr>
        <a:xfrm>
          <a:off x="2570" y="2556379"/>
          <a:ext cx="3695283" cy="1373303"/>
        </a:xfrm>
        <a:prstGeom prst="roundRect">
          <a:avLst/>
        </a:prstGeom>
        <a:solidFill>
          <a:srgbClr val="F5C0A4"/>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it-IT" sz="4700" b="1" kern="1200" dirty="0">
              <a:latin typeface="Arial Nova Cond Light" panose="020B0306020202020204" pitchFamily="34" charset="0"/>
            </a:rPr>
            <a:t>Per GST:</a:t>
          </a:r>
        </a:p>
      </dsp:txBody>
      <dsp:txXfrm>
        <a:off x="69609" y="2623418"/>
        <a:ext cx="3561205" cy="123922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0F02C-2094-4083-8455-C34059E239AB}">
      <dsp:nvSpPr>
        <dsp:cNvPr id="0" name=""/>
        <dsp:cNvSpPr/>
      </dsp:nvSpPr>
      <dsp:spPr>
        <a:xfrm>
          <a:off x="2239118" y="0"/>
          <a:ext cx="5581186" cy="5581186"/>
        </a:xfrm>
        <a:prstGeom prst="triangle">
          <a:avLst/>
        </a:prstGeom>
        <a:solidFill>
          <a:srgbClr val="F5C0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A53CA0-B84C-4E6F-8B1E-041157FBC150}">
      <dsp:nvSpPr>
        <dsp:cNvPr id="0" name=""/>
        <dsp:cNvSpPr/>
      </dsp:nvSpPr>
      <dsp:spPr>
        <a:xfrm>
          <a:off x="5029711" y="558663"/>
          <a:ext cx="3627770" cy="991968"/>
        </a:xfrm>
        <a:prstGeom prst="roundRect">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b="1" kern="1200" dirty="0">
              <a:latin typeface="Arial Nova Cond Light" panose="020B0306020202020204" pitchFamily="34" charset="0"/>
            </a:rPr>
            <a:t>Finanziamento sottostante di durata non superiore a 30 anni, compreso preammortamento.</a:t>
          </a:r>
        </a:p>
      </dsp:txBody>
      <dsp:txXfrm>
        <a:off x="5078135" y="607087"/>
        <a:ext cx="3530922" cy="895120"/>
      </dsp:txXfrm>
    </dsp:sp>
    <dsp:sp modelId="{64860DA0-3296-437F-9447-C82BCA1213F6}">
      <dsp:nvSpPr>
        <dsp:cNvPr id="0" name=""/>
        <dsp:cNvSpPr/>
      </dsp:nvSpPr>
      <dsp:spPr>
        <a:xfrm>
          <a:off x="5029711" y="1674628"/>
          <a:ext cx="3627770" cy="991968"/>
        </a:xfrm>
        <a:prstGeom prst="roundRect">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b="1" kern="1200" dirty="0">
              <a:latin typeface="Arial Nova Cond Light" panose="020B0306020202020204" pitchFamily="34" charset="0"/>
            </a:rPr>
            <a:t>preammortamento nel limite massimo di 24 mesi, su richiesta del beneficiario e a discrezione dell’Istituto.</a:t>
          </a:r>
        </a:p>
      </dsp:txBody>
      <dsp:txXfrm>
        <a:off x="5078135" y="1723052"/>
        <a:ext cx="3530922" cy="895120"/>
      </dsp:txXfrm>
    </dsp:sp>
    <dsp:sp modelId="{93FD2041-C9CE-45B0-8D64-89038E0995CD}">
      <dsp:nvSpPr>
        <dsp:cNvPr id="0" name=""/>
        <dsp:cNvSpPr/>
      </dsp:nvSpPr>
      <dsp:spPr>
        <a:xfrm>
          <a:off x="5029711" y="2790593"/>
          <a:ext cx="3627770" cy="991968"/>
        </a:xfrm>
        <a:prstGeom prst="roundRect">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b="1" kern="1200" dirty="0">
              <a:latin typeface="Arial Nova Cond Light" panose="020B0306020202020204" pitchFamily="34" charset="0"/>
            </a:rPr>
            <a:t>Rata semestrale, costante, posticipata.</a:t>
          </a:r>
        </a:p>
      </dsp:txBody>
      <dsp:txXfrm>
        <a:off x="5078135" y="2839017"/>
        <a:ext cx="3530922" cy="895120"/>
      </dsp:txXfrm>
    </dsp:sp>
    <dsp:sp modelId="{2208295B-8AC5-4CDA-9F71-C73D33638A23}">
      <dsp:nvSpPr>
        <dsp:cNvPr id="0" name=""/>
        <dsp:cNvSpPr/>
      </dsp:nvSpPr>
      <dsp:spPr>
        <a:xfrm>
          <a:off x="5029711" y="3906557"/>
          <a:ext cx="3627770" cy="991968"/>
        </a:xfrm>
        <a:prstGeom prst="roundRect">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b="1" kern="1200" dirty="0">
              <a:latin typeface="Arial Nova Cond Light" panose="020B0306020202020204" pitchFamily="34" charset="0"/>
            </a:rPr>
            <a:t>Tasso fisso</a:t>
          </a:r>
        </a:p>
      </dsp:txBody>
      <dsp:txXfrm>
        <a:off x="5078135" y="3954981"/>
        <a:ext cx="3530922" cy="895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D0C65-55DC-43D1-9A37-5BCC19FD96E0}">
      <dsp:nvSpPr>
        <dsp:cNvPr id="0" name=""/>
        <dsp:cNvSpPr/>
      </dsp:nvSpPr>
      <dsp:spPr>
        <a:xfrm>
          <a:off x="0" y="3560"/>
          <a:ext cx="10699865" cy="1497689"/>
        </a:xfrm>
        <a:prstGeom prst="round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t-IT" sz="2800" kern="1200" dirty="0">
              <a:latin typeface="Arial Nova Cond Light" panose="020B0306020202020204" pitchFamily="34" charset="0"/>
            </a:rPr>
            <a:t>il </a:t>
          </a:r>
          <a:r>
            <a:rPr lang="it-IT" sz="2800" b="1" kern="1200" dirty="0">
              <a:latin typeface="Arial Nova Cond Light" panose="020B0306020202020204" pitchFamily="34" charset="0"/>
            </a:rPr>
            <a:t>SUBENTRO</a:t>
          </a:r>
          <a:r>
            <a:rPr lang="it-IT" sz="2800" kern="1200" dirty="0">
              <a:latin typeface="Arial Nova Cond Light" panose="020B0306020202020204" pitchFamily="34" charset="0"/>
            </a:rPr>
            <a:t> consiste nella cessione di un’intera azienda agricola da parte di un’impresa cedente nei confronti di un’impresa a totale o prevalente partecipazione giovanile o femminile (beneficiaria)</a:t>
          </a:r>
        </a:p>
      </dsp:txBody>
      <dsp:txXfrm>
        <a:off x="73111" y="76671"/>
        <a:ext cx="10553643" cy="1351467"/>
      </dsp:txXfrm>
    </dsp:sp>
    <dsp:sp modelId="{262CE456-177A-4F3E-9041-69DD88671A51}">
      <dsp:nvSpPr>
        <dsp:cNvPr id="0" name=""/>
        <dsp:cNvSpPr/>
      </dsp:nvSpPr>
      <dsp:spPr>
        <a:xfrm>
          <a:off x="0" y="1515215"/>
          <a:ext cx="10699865" cy="1497689"/>
        </a:xfrm>
        <a:prstGeom prst="roundRect">
          <a:avLst/>
        </a:prstGeom>
        <a:solidFill>
          <a:srgbClr val="FF9900">
            <a:alpha val="6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it-IT" sz="3200" kern="1200" dirty="0">
              <a:latin typeface="Arial Nova Cond Light" panose="020B0306020202020204" pitchFamily="34" charset="0"/>
            </a:rPr>
            <a:t>la </a:t>
          </a:r>
          <a:r>
            <a:rPr lang="it-IT" sz="3200" b="1" kern="1200" dirty="0">
              <a:latin typeface="Arial Nova Cond Light" panose="020B0306020202020204" pitchFamily="34" charset="0"/>
            </a:rPr>
            <a:t>CESSIONE</a:t>
          </a:r>
          <a:r>
            <a:rPr lang="it-IT" sz="3200" kern="1200" dirty="0">
              <a:latin typeface="Arial Nova Cond Light" panose="020B0306020202020204" pitchFamily="34" charset="0"/>
            </a:rPr>
            <a:t>:</a:t>
          </a:r>
        </a:p>
      </dsp:txBody>
      <dsp:txXfrm>
        <a:off x="73111" y="1588326"/>
        <a:ext cx="10553643" cy="1351467"/>
      </dsp:txXfrm>
    </dsp:sp>
    <dsp:sp modelId="{47E3BB63-5889-4492-9589-9DD7A0019742}">
      <dsp:nvSpPr>
        <dsp:cNvPr id="0" name=""/>
        <dsp:cNvSpPr/>
      </dsp:nvSpPr>
      <dsp:spPr>
        <a:xfrm>
          <a:off x="0" y="3012905"/>
          <a:ext cx="10699865" cy="2087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721"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it-IT" sz="2400" kern="1200" dirty="0">
              <a:latin typeface="Arial Nova Cond Light" panose="020B0306020202020204" pitchFamily="34" charset="0"/>
            </a:rPr>
            <a:t>deve implicare il trasferimento della responsabilità civile e fiscale dell'azienda in favore della impresa beneficiaria. L’impresa/soggetto cedente non può, direttamente o indirettamente, esercitare nell’impresa beneficiaria poteri di amministrazione o direzione;</a:t>
          </a:r>
        </a:p>
        <a:p>
          <a:pPr marL="228600" lvl="1" indent="-228600" algn="l" defTabSz="1066800">
            <a:lnSpc>
              <a:spcPct val="90000"/>
            </a:lnSpc>
            <a:spcBef>
              <a:spcPct val="0"/>
            </a:spcBef>
            <a:spcAft>
              <a:spcPct val="20000"/>
            </a:spcAft>
            <a:buChar char="•"/>
          </a:pPr>
          <a:r>
            <a:rPr lang="it-IT" sz="2400" kern="1200" dirty="0">
              <a:latin typeface="Arial Nova Cond Light" panose="020B0306020202020204" pitchFamily="34" charset="0"/>
            </a:rPr>
            <a:t>deve essere effettuata mediante atto notarile o scrittura privata autenticata, deve comprendere tutti i terreni, i beni e le attrezzature attinenti all'attività d'impresa (comprese le scorte vive e morte) nonché i titoli AGEA ed i diritti di produzione. </a:t>
          </a:r>
        </a:p>
      </dsp:txBody>
      <dsp:txXfrm>
        <a:off x="0" y="3012905"/>
        <a:ext cx="10699865" cy="208768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BE863-7049-4694-B92B-5E46A5B78B16}">
      <dsp:nvSpPr>
        <dsp:cNvPr id="0" name=""/>
        <dsp:cNvSpPr/>
      </dsp:nvSpPr>
      <dsp:spPr>
        <a:xfrm>
          <a:off x="0" y="28519"/>
          <a:ext cx="10515600" cy="1272960"/>
        </a:xfrm>
        <a:prstGeom prst="roundRect">
          <a:avLst/>
        </a:prstGeom>
        <a:gradFill flip="none"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it-IT" sz="3200" kern="1200" dirty="0">
              <a:latin typeface="Arial Nova Cond Light" panose="020B0306020202020204" pitchFamily="34" charset="0"/>
            </a:rPr>
            <a:t>Il beneficiario ha la possibilità di chiedere una volta, nel corso dell’ammortamento del finanziamento, </a:t>
          </a:r>
          <a:r>
            <a:rPr lang="it-IT" sz="3200" u="sng" kern="1200" dirty="0">
              <a:latin typeface="Arial Nova Cond Light" panose="020B0306020202020204" pitchFamily="34" charset="0"/>
            </a:rPr>
            <a:t>la revisione del tasso</a:t>
          </a:r>
        </a:p>
      </dsp:txBody>
      <dsp:txXfrm>
        <a:off x="62141" y="90660"/>
        <a:ext cx="10391318" cy="1148678"/>
      </dsp:txXfrm>
    </dsp:sp>
    <dsp:sp modelId="{4F553FC4-BECF-4FF4-843E-4CB566FD970E}">
      <dsp:nvSpPr>
        <dsp:cNvPr id="0" name=""/>
        <dsp:cNvSpPr/>
      </dsp:nvSpPr>
      <dsp:spPr>
        <a:xfrm>
          <a:off x="0" y="1362281"/>
          <a:ext cx="10515600" cy="1272960"/>
        </a:xfrm>
        <a:prstGeom prst="roundRect">
          <a:avLst/>
        </a:prstGeom>
        <a:gradFill flip="none"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it-IT" sz="3200" kern="1200" dirty="0">
              <a:latin typeface="Arial Nova Cond Light" panose="020B0306020202020204" pitchFamily="34" charset="0"/>
            </a:rPr>
            <a:t>La richiesta può essere fatta solo dopo</a:t>
          </a:r>
          <a:r>
            <a:rPr lang="it-IT" sz="3200" b="1" kern="1200" dirty="0">
              <a:latin typeface="Arial Nova Cond Light" panose="020B0306020202020204" pitchFamily="34" charset="0"/>
            </a:rPr>
            <a:t> 5 anni </a:t>
          </a:r>
          <a:r>
            <a:rPr lang="it-IT" sz="3200" kern="1200" dirty="0">
              <a:latin typeface="Arial Nova Cond Light" panose="020B0306020202020204" pitchFamily="34" charset="0"/>
            </a:rPr>
            <a:t>dalla concessione del finanziamento e a patto che:</a:t>
          </a:r>
        </a:p>
      </dsp:txBody>
      <dsp:txXfrm>
        <a:off x="62141" y="1424422"/>
        <a:ext cx="10391318" cy="1148678"/>
      </dsp:txXfrm>
    </dsp:sp>
    <dsp:sp modelId="{C5C9A5E7-A74D-4584-A87B-468A2B45EB29}">
      <dsp:nvSpPr>
        <dsp:cNvPr id="0" name=""/>
        <dsp:cNvSpPr/>
      </dsp:nvSpPr>
      <dsp:spPr>
        <a:xfrm>
          <a:off x="0" y="2666599"/>
          <a:ext cx="10515600" cy="198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it-IT" sz="2500" kern="1200" dirty="0">
              <a:latin typeface="Arial Nova Cond Light" panose="020B0306020202020204" pitchFamily="34" charset="0"/>
            </a:rPr>
            <a:t>sia in regola con i pagamenti pregressi,</a:t>
          </a:r>
        </a:p>
        <a:p>
          <a:pPr marL="228600" lvl="1" indent="-228600" algn="l" defTabSz="1111250">
            <a:lnSpc>
              <a:spcPct val="90000"/>
            </a:lnSpc>
            <a:spcBef>
              <a:spcPct val="0"/>
            </a:spcBef>
            <a:spcAft>
              <a:spcPct val="20000"/>
            </a:spcAft>
            <a:buChar char="•"/>
          </a:pPr>
          <a:r>
            <a:rPr lang="it-IT" sz="2500" kern="1200" dirty="0">
              <a:latin typeface="Arial Nova Cond Light" panose="020B0306020202020204" pitchFamily="34" charset="0"/>
            </a:rPr>
            <a:t>non abbia alcuna pendenza nei confronti di ISMEA per qualunque strumento finanziario amministrato da ISMEA, </a:t>
          </a:r>
        </a:p>
        <a:p>
          <a:pPr marL="228600" lvl="1" indent="-228600" algn="l" defTabSz="1111250">
            <a:lnSpc>
              <a:spcPct val="90000"/>
            </a:lnSpc>
            <a:spcBef>
              <a:spcPct val="0"/>
            </a:spcBef>
            <a:spcAft>
              <a:spcPct val="20000"/>
            </a:spcAft>
            <a:buChar char="•"/>
          </a:pPr>
          <a:r>
            <a:rPr lang="it-IT" sz="2500" kern="1200" dirty="0">
              <a:latin typeface="Arial Nova Cond Light" panose="020B0306020202020204" pitchFamily="34" charset="0"/>
            </a:rPr>
            <a:t>e nel caso in cui abbia avuto accesso alle agevolazioni previste per i giovani nuovi insediati, abbia correttamente concluso e validato il proprio piano aziendale.</a:t>
          </a:r>
        </a:p>
      </dsp:txBody>
      <dsp:txXfrm>
        <a:off x="0" y="2666599"/>
        <a:ext cx="10515600" cy="198720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DD306-D852-4621-8B76-88523E40DE40}">
      <dsp:nvSpPr>
        <dsp:cNvPr id="0" name=""/>
        <dsp:cNvSpPr/>
      </dsp:nvSpPr>
      <dsp:spPr>
        <a:xfrm>
          <a:off x="894848" y="0"/>
          <a:ext cx="10141618" cy="5507106"/>
        </a:xfrm>
        <a:prstGeom prst="rightArrow">
          <a:avLst/>
        </a:prstGeom>
        <a:solidFill>
          <a:srgbClr val="FEC000"/>
        </a:solidFill>
        <a:ln>
          <a:noFill/>
        </a:ln>
        <a:effectLst/>
      </dsp:spPr>
      <dsp:style>
        <a:lnRef idx="0">
          <a:scrgbClr r="0" g="0" b="0"/>
        </a:lnRef>
        <a:fillRef idx="1">
          <a:scrgbClr r="0" g="0" b="0"/>
        </a:fillRef>
        <a:effectRef idx="1">
          <a:scrgbClr r="0" g="0" b="0"/>
        </a:effectRef>
        <a:fontRef idx="minor"/>
      </dsp:style>
    </dsp:sp>
    <dsp:sp modelId="{0AA00DC8-D66E-44EC-A1C8-0BF740843B29}">
      <dsp:nvSpPr>
        <dsp:cNvPr id="0" name=""/>
        <dsp:cNvSpPr/>
      </dsp:nvSpPr>
      <dsp:spPr>
        <a:xfrm>
          <a:off x="1432" y="1652131"/>
          <a:ext cx="2406804" cy="2202842"/>
        </a:xfrm>
        <a:prstGeom prst="roundRect">
          <a:avLst/>
        </a:prstGeom>
        <a:gradFill flip="none"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latin typeface="Arial Nova Cond Light" panose="020B0306020202020204" pitchFamily="34" charset="0"/>
            </a:rPr>
            <a:t>Per GSE e GST è prevista la possibilità di accedere al </a:t>
          </a:r>
          <a:r>
            <a:rPr lang="it-IT" sz="1800" b="1" kern="1200" dirty="0">
              <a:latin typeface="Arial Nova Cond Light" panose="020B0306020202020204" pitchFamily="34" charset="0"/>
            </a:rPr>
            <a:t>PREMIO DI PRIMO INSEDIAMENTO</a:t>
          </a:r>
          <a:r>
            <a:rPr lang="it-IT" sz="1800" kern="1200" dirty="0">
              <a:latin typeface="Arial Nova Cond Light" panose="020B0306020202020204" pitchFamily="34" charset="0"/>
            </a:rPr>
            <a:t>.</a:t>
          </a:r>
        </a:p>
      </dsp:txBody>
      <dsp:txXfrm>
        <a:off x="108966" y="1759665"/>
        <a:ext cx="2191736" cy="1987774"/>
      </dsp:txXfrm>
    </dsp:sp>
    <dsp:sp modelId="{7EDBC7E3-98C9-4BAD-8415-F6C3F9F6B222}">
      <dsp:nvSpPr>
        <dsp:cNvPr id="0" name=""/>
        <dsp:cNvSpPr/>
      </dsp:nvSpPr>
      <dsp:spPr>
        <a:xfrm>
          <a:off x="2547474" y="1652131"/>
          <a:ext cx="2784750" cy="2202842"/>
        </a:xfrm>
        <a:prstGeom prst="roundRect">
          <a:avLst/>
        </a:prstGeom>
        <a:gradFill flip="none"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latin typeface="Arial Nova Cond Light" panose="020B0306020202020204" pitchFamily="34" charset="0"/>
            </a:rPr>
            <a:t>È necessario che il richiedente presenti un </a:t>
          </a:r>
          <a:r>
            <a:rPr lang="it-IT" sz="1800" b="1" kern="1200" dirty="0">
              <a:latin typeface="Arial Nova Cond Light" panose="020B0306020202020204" pitchFamily="34" charset="0"/>
            </a:rPr>
            <a:t>piano aziendale </a:t>
          </a:r>
          <a:r>
            <a:rPr lang="it-IT" sz="1800" kern="1200" dirty="0">
              <a:latin typeface="Arial Nova Cond Light" panose="020B0306020202020204" pitchFamily="34" charset="0"/>
            </a:rPr>
            <a:t>e che questo sia avviato e realizzato nei termini (e comunque entro 3 anni dalla concessione del premio).</a:t>
          </a:r>
        </a:p>
      </dsp:txBody>
      <dsp:txXfrm>
        <a:off x="2655008" y="1759665"/>
        <a:ext cx="2569682" cy="1987774"/>
      </dsp:txXfrm>
    </dsp:sp>
    <dsp:sp modelId="{EE73AD61-BF81-4C7E-AB7B-26FC370F6B11}">
      <dsp:nvSpPr>
        <dsp:cNvPr id="0" name=""/>
        <dsp:cNvSpPr/>
      </dsp:nvSpPr>
      <dsp:spPr>
        <a:xfrm>
          <a:off x="5471462" y="1652131"/>
          <a:ext cx="3534433" cy="2202842"/>
        </a:xfrm>
        <a:prstGeom prst="roundRect">
          <a:avLst/>
        </a:prstGeom>
        <a:gradFill flip="none"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dirty="0">
              <a:latin typeface="Arial Nova Cond Light" panose="020B0306020202020204" pitchFamily="34" charset="0"/>
            </a:rPr>
            <a:t>Il premio di primo insediamento (max 100 mila euro) è erogato:</a:t>
          </a:r>
        </a:p>
        <a:p>
          <a:pPr marL="171450" lvl="1" indent="-171450" algn="l" defTabSz="800100">
            <a:lnSpc>
              <a:spcPct val="90000"/>
            </a:lnSpc>
            <a:spcBef>
              <a:spcPct val="0"/>
            </a:spcBef>
            <a:spcAft>
              <a:spcPct val="15000"/>
            </a:spcAft>
            <a:buChar char="•"/>
          </a:pPr>
          <a:r>
            <a:rPr lang="it-IT" sz="1800" kern="1200" dirty="0">
              <a:latin typeface="Arial Nova Cond Light" panose="020B0306020202020204" pitchFamily="34" charset="0"/>
            </a:rPr>
            <a:t>al 60% nei primi 3 anni, e</a:t>
          </a:r>
        </a:p>
        <a:p>
          <a:pPr marL="171450" lvl="1" indent="-171450" algn="l" defTabSz="800100">
            <a:lnSpc>
              <a:spcPct val="90000"/>
            </a:lnSpc>
            <a:spcBef>
              <a:spcPct val="0"/>
            </a:spcBef>
            <a:spcAft>
              <a:spcPct val="15000"/>
            </a:spcAft>
            <a:buChar char="•"/>
          </a:pPr>
          <a:r>
            <a:rPr lang="it-IT" sz="1800" kern="1200" dirty="0">
              <a:latin typeface="Arial Nova Cond Light" panose="020B0306020202020204" pitchFamily="34" charset="0"/>
            </a:rPr>
            <a:t>alla verifica della avvenuta realizzazione del piano aziendale il restante 40% del PPI viene destinato all’abbattimento del capitale residuo</a:t>
          </a:r>
        </a:p>
      </dsp:txBody>
      <dsp:txXfrm>
        <a:off x="5578996" y="1759665"/>
        <a:ext cx="3319365" cy="1987774"/>
      </dsp:txXfrm>
    </dsp:sp>
    <dsp:sp modelId="{3BD71D7B-DD91-4D4A-B181-1DB94C09246C}">
      <dsp:nvSpPr>
        <dsp:cNvPr id="0" name=""/>
        <dsp:cNvSpPr/>
      </dsp:nvSpPr>
      <dsp:spPr>
        <a:xfrm>
          <a:off x="9145132" y="1652131"/>
          <a:ext cx="2784750" cy="2202842"/>
        </a:xfrm>
        <a:prstGeom prst="roundRect">
          <a:avLst/>
        </a:prstGeom>
        <a:gradFill flip="none"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latin typeface="Arial Nova Cond Light" panose="020B0306020202020204" pitchFamily="34" charset="0"/>
            </a:rPr>
            <a:t>Il premio di primo insediamento è materialmente liquidato </a:t>
          </a:r>
          <a:r>
            <a:rPr lang="it-IT" sz="2100" b="1" kern="1200" dirty="0">
              <a:latin typeface="Arial Nova Cond Light" panose="020B0306020202020204" pitchFamily="34" charset="0"/>
            </a:rPr>
            <a:t>riducendo</a:t>
          </a:r>
          <a:r>
            <a:rPr lang="it-IT" sz="2100" kern="1200" dirty="0">
              <a:latin typeface="Arial Nova Cond Light" panose="020B0306020202020204" pitchFamily="34" charset="0"/>
            </a:rPr>
            <a:t> il valore della rata a carico del beneficiario.</a:t>
          </a:r>
        </a:p>
      </dsp:txBody>
      <dsp:txXfrm>
        <a:off x="9252666" y="1759665"/>
        <a:ext cx="2569682" cy="198777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B132D-A4E5-4C07-8F43-36AC94F0F1B6}">
      <dsp:nvSpPr>
        <dsp:cNvPr id="0" name=""/>
        <dsp:cNvSpPr/>
      </dsp:nvSpPr>
      <dsp:spPr>
        <a:xfrm>
          <a:off x="0" y="2151"/>
          <a:ext cx="11245515" cy="1420869"/>
        </a:xfrm>
        <a:prstGeom prst="roundRect">
          <a:avLst/>
        </a:prstGeom>
        <a:gradFill flip="none"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sz="2400" b="0" i="0" kern="1200" baseline="0" dirty="0">
              <a:latin typeface="Arial Nova Cond Light" panose="020B0306020202020204" pitchFamily="34" charset="0"/>
            </a:rPr>
            <a:t>Qualora il richiedente il premio di primo insediamento non abbia le capacità professionali richieste dalla normativa di riferimento (art. 5, comma 1, lettera c), decreto MASAF 23/12/2022, è comunque ammissibile alle agevolazioni a condizione che si impegni ad acquisirle entro 24 mesi dalla data di concessione dell’aiuto.</a:t>
          </a:r>
          <a:endParaRPr lang="it-IT" sz="2400" kern="1200" dirty="0">
            <a:latin typeface="Arial Nova Cond Light" panose="020B0306020202020204" pitchFamily="34" charset="0"/>
          </a:endParaRPr>
        </a:p>
      </dsp:txBody>
      <dsp:txXfrm>
        <a:off x="69361" y="71512"/>
        <a:ext cx="11106793" cy="1282147"/>
      </dsp:txXfrm>
    </dsp:sp>
    <dsp:sp modelId="{10E898FD-2F5E-469B-8586-2C60865077B3}">
      <dsp:nvSpPr>
        <dsp:cNvPr id="0" name=""/>
        <dsp:cNvSpPr/>
      </dsp:nvSpPr>
      <dsp:spPr>
        <a:xfrm>
          <a:off x="0" y="1431744"/>
          <a:ext cx="11245515" cy="1420869"/>
        </a:xfrm>
        <a:prstGeom prst="roundRect">
          <a:avLst/>
        </a:prstGeom>
        <a:gradFill flip="none"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sz="2400" kern="1200" dirty="0">
              <a:latin typeface="Arial Nova Cond Light" panose="020B0306020202020204" pitchFamily="34" charset="0"/>
            </a:rPr>
            <a:t>In sede di domanda, oltre a richiedere espressamente il riconoscimento dell’agevolazione, è necessario presentare un piano aziendale che descriva:</a:t>
          </a:r>
        </a:p>
      </dsp:txBody>
      <dsp:txXfrm>
        <a:off x="69361" y="1501105"/>
        <a:ext cx="11106793" cy="1282147"/>
      </dsp:txXfrm>
    </dsp:sp>
    <dsp:sp modelId="{CCFD0BE7-71C8-4621-87C9-6A741C799C4E}">
      <dsp:nvSpPr>
        <dsp:cNvPr id="0" name=""/>
        <dsp:cNvSpPr/>
      </dsp:nvSpPr>
      <dsp:spPr>
        <a:xfrm>
          <a:off x="0" y="2852614"/>
          <a:ext cx="11245515" cy="1124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04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it-IT" sz="1800" b="0" i="0" kern="1200" baseline="0" dirty="0">
              <a:effectLst/>
              <a:latin typeface="Arial Nova Cond Light" panose="020B0306020202020204" pitchFamily="34" charset="0"/>
            </a:rPr>
            <a:t>la situazione iniziale dell’azienda agricola,</a:t>
          </a:r>
          <a:endParaRPr lang="it-IT" sz="1800" kern="1200" dirty="0">
            <a:effectLst/>
            <a:latin typeface="Arial Nova Cond Light" panose="020B0306020202020204" pitchFamily="34" charset="0"/>
          </a:endParaRPr>
        </a:p>
        <a:p>
          <a:pPr marL="171450" lvl="1" indent="-171450" algn="l" defTabSz="800100">
            <a:lnSpc>
              <a:spcPct val="90000"/>
            </a:lnSpc>
            <a:spcBef>
              <a:spcPct val="0"/>
            </a:spcBef>
            <a:spcAft>
              <a:spcPct val="20000"/>
            </a:spcAft>
            <a:buChar char="•"/>
          </a:pPr>
          <a:r>
            <a:rPr lang="it-IT" sz="1800" kern="1200" dirty="0">
              <a:effectLst/>
              <a:latin typeface="Arial Nova Cond Light" panose="020B0306020202020204" pitchFamily="34" charset="0"/>
            </a:rPr>
            <a:t>l</a:t>
          </a:r>
          <a:r>
            <a:rPr lang="it-IT" sz="1800" b="0" i="0" kern="1200" baseline="0" dirty="0">
              <a:effectLst/>
              <a:latin typeface="Arial Nova Cond Light" panose="020B0306020202020204" pitchFamily="34" charset="0"/>
            </a:rPr>
            <a:t>’idea imprenditoriale e i tempi di attuazione,</a:t>
          </a:r>
          <a:endParaRPr lang="it-IT" sz="1800" kern="1200" dirty="0">
            <a:effectLst/>
            <a:latin typeface="Arial Nova Cond Light" panose="020B0306020202020204" pitchFamily="34" charset="0"/>
          </a:endParaRPr>
        </a:p>
        <a:p>
          <a:pPr marL="171450" lvl="1" indent="-171450" algn="l" defTabSz="800100">
            <a:lnSpc>
              <a:spcPct val="90000"/>
            </a:lnSpc>
            <a:spcBef>
              <a:spcPct val="0"/>
            </a:spcBef>
            <a:spcAft>
              <a:spcPct val="20000"/>
            </a:spcAft>
            <a:buChar char="•"/>
          </a:pPr>
          <a:r>
            <a:rPr lang="it-IT" sz="1800" kern="1200" dirty="0">
              <a:effectLst/>
              <a:latin typeface="Arial Nova Cond Light" panose="020B0306020202020204" pitchFamily="34" charset="0"/>
            </a:rPr>
            <a:t>gli obiettivi e i risultati che si intende raggiungere con evidenza di quelli orientati verso la sostenibilità economica e ambientale e verso l’utilizzo delle ICT.</a:t>
          </a:r>
        </a:p>
      </dsp:txBody>
      <dsp:txXfrm>
        <a:off x="0" y="2852614"/>
        <a:ext cx="11245515" cy="1124729"/>
      </dsp:txXfrm>
    </dsp:sp>
    <dsp:sp modelId="{8BD407A0-52C8-4E3F-A139-20EAD34A2C75}">
      <dsp:nvSpPr>
        <dsp:cNvPr id="0" name=""/>
        <dsp:cNvSpPr/>
      </dsp:nvSpPr>
      <dsp:spPr>
        <a:xfrm>
          <a:off x="0" y="3977898"/>
          <a:ext cx="11245515" cy="1020596"/>
        </a:xfrm>
        <a:prstGeom prst="roundRect">
          <a:avLst/>
        </a:prstGeom>
        <a:gradFill flip="none"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sz="2400" kern="1200" dirty="0">
              <a:latin typeface="Arial Nova Cond Light" panose="020B0306020202020204" pitchFamily="34" charset="0"/>
            </a:rPr>
            <a:t>L’attuazione del piano aziendale deve iniziare entro </a:t>
          </a:r>
          <a:r>
            <a:rPr lang="it-IT" sz="2400" b="1" kern="1200" dirty="0">
              <a:latin typeface="Arial Nova Cond Light" panose="020B0306020202020204" pitchFamily="34" charset="0"/>
            </a:rPr>
            <a:t>9 mesi </a:t>
          </a:r>
          <a:r>
            <a:rPr lang="it-IT" sz="2400" kern="1200" dirty="0">
              <a:latin typeface="Arial Nova Cond Light" panose="020B0306020202020204" pitchFamily="34" charset="0"/>
            </a:rPr>
            <a:t>dalla data del provvedimento con cui si concede l’aiuto e concludersi entro massimo </a:t>
          </a:r>
          <a:r>
            <a:rPr lang="it-IT" sz="2400" b="1" kern="1200" dirty="0">
              <a:latin typeface="Arial Nova Cond Light" panose="020B0306020202020204" pitchFamily="34" charset="0"/>
            </a:rPr>
            <a:t>3 anni</a:t>
          </a:r>
        </a:p>
      </dsp:txBody>
      <dsp:txXfrm>
        <a:off x="49821" y="4027719"/>
        <a:ext cx="11145873" cy="920954"/>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F6217-E8F7-43C6-8AD2-813B399D6757}">
      <dsp:nvSpPr>
        <dsp:cNvPr id="0" name=""/>
        <dsp:cNvSpPr/>
      </dsp:nvSpPr>
      <dsp:spPr>
        <a:xfrm>
          <a:off x="0" y="0"/>
          <a:ext cx="10780293" cy="1141920"/>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it-IT" sz="2400" b="1" i="0" kern="1200" baseline="0" dirty="0">
              <a:solidFill>
                <a:schemeClr val="tx1"/>
              </a:solidFill>
              <a:latin typeface="Arial Nova Cond Light" panose="020B0306020202020204" pitchFamily="34" charset="0"/>
            </a:rPr>
            <a:t>Il richiedente deve presentare la domanda esclusivamente per via telematica, utilizzando la modulistica disponibile sul portale </a:t>
          </a:r>
          <a:r>
            <a:rPr lang="it-IT" sz="2400" b="1" i="1" kern="1200" baseline="0" dirty="0">
              <a:solidFill>
                <a:schemeClr val="tx1"/>
              </a:solidFill>
              <a:latin typeface="Arial Nova Cond Light" panose="020B0306020202020204" pitchFamily="34" charset="0"/>
            </a:rPr>
            <a:t>strumenti ISMEA</a:t>
          </a:r>
          <a:r>
            <a:rPr lang="it-IT" sz="2400" b="1" i="0" kern="1200" baseline="0" dirty="0">
              <a:solidFill>
                <a:schemeClr val="tx1"/>
              </a:solidFill>
              <a:latin typeface="Arial Nova Cond Light" panose="020B0306020202020204" pitchFamily="34" charset="0"/>
            </a:rPr>
            <a:t>. L’Utente, per presentare la domanda deve:</a:t>
          </a:r>
          <a:endParaRPr lang="it-IT" sz="2400" b="1" kern="1200" dirty="0">
            <a:solidFill>
              <a:schemeClr val="tx1"/>
            </a:solidFill>
            <a:latin typeface="Arial Nova Cond Light" panose="020B0306020202020204" pitchFamily="34" charset="0"/>
          </a:endParaRPr>
        </a:p>
      </dsp:txBody>
      <dsp:txXfrm>
        <a:off x="55744" y="55744"/>
        <a:ext cx="10668805" cy="1030432"/>
      </dsp:txXfrm>
    </dsp:sp>
    <dsp:sp modelId="{C6DA27B3-E3CD-40F6-BA65-95DE32D7F274}">
      <dsp:nvSpPr>
        <dsp:cNvPr id="0" name=""/>
        <dsp:cNvSpPr/>
      </dsp:nvSpPr>
      <dsp:spPr>
        <a:xfrm>
          <a:off x="0" y="1144955"/>
          <a:ext cx="10780293" cy="1010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274"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it-IT" sz="2000" b="0" i="0" kern="1200" baseline="0" dirty="0">
              <a:latin typeface="Arial Nova Cond Light" panose="020B0306020202020204" pitchFamily="34" charset="0"/>
            </a:rPr>
            <a:t>accreditarsi al portale dedicato ISMEA,</a:t>
          </a:r>
          <a:endParaRPr lang="it-IT" sz="2000" kern="1200" dirty="0">
            <a:latin typeface="Arial Nova Cond Light" panose="020B0306020202020204" pitchFamily="34" charset="0"/>
          </a:endParaRPr>
        </a:p>
        <a:p>
          <a:pPr marL="228600" lvl="1" indent="-228600" algn="l" defTabSz="889000">
            <a:lnSpc>
              <a:spcPct val="90000"/>
            </a:lnSpc>
            <a:spcBef>
              <a:spcPct val="0"/>
            </a:spcBef>
            <a:spcAft>
              <a:spcPct val="20000"/>
            </a:spcAft>
            <a:buChar char="•"/>
          </a:pPr>
          <a:r>
            <a:rPr lang="it-IT" sz="2000" b="0" i="0" kern="1200" baseline="0" dirty="0">
              <a:latin typeface="Arial Nova Cond Light" panose="020B0306020202020204" pitchFamily="34" charset="0"/>
            </a:rPr>
            <a:t>convalidare la domanda durante il periodo di presentazione.</a:t>
          </a:r>
          <a:endParaRPr lang="it-IT" sz="2000" kern="1200" dirty="0">
            <a:latin typeface="Arial Nova Cond Light" panose="020B0306020202020204" pitchFamily="34" charset="0"/>
          </a:endParaRPr>
        </a:p>
      </dsp:txBody>
      <dsp:txXfrm>
        <a:off x="0" y="1144955"/>
        <a:ext cx="10780293" cy="101016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2205C-23A9-3044-9922-9F5306221D32}">
      <dsp:nvSpPr>
        <dsp:cNvPr id="0" name=""/>
        <dsp:cNvSpPr/>
      </dsp:nvSpPr>
      <dsp:spPr>
        <a:xfrm>
          <a:off x="902368" y="0"/>
          <a:ext cx="10226842" cy="5624879"/>
        </a:xfrm>
        <a:prstGeom prst="rightArrow">
          <a:avLst/>
        </a:prstGeom>
        <a:solidFill>
          <a:srgbClr val="FFC000"/>
        </a:solidFill>
        <a:ln>
          <a:noFill/>
        </a:ln>
        <a:effectLst/>
      </dsp:spPr>
      <dsp:style>
        <a:lnRef idx="0">
          <a:scrgbClr r="0" g="0" b="0"/>
        </a:lnRef>
        <a:fillRef idx="1">
          <a:scrgbClr r="0" g="0" b="0"/>
        </a:fillRef>
        <a:effectRef idx="0">
          <a:scrgbClr r="0" g="0" b="0"/>
        </a:effectRef>
        <a:fontRef idx="minor"/>
      </dsp:style>
    </dsp:sp>
    <dsp:sp modelId="{00547D49-14C1-6A41-9CFB-DF48FB57089B}">
      <dsp:nvSpPr>
        <dsp:cNvPr id="0" name=""/>
        <dsp:cNvSpPr/>
      </dsp:nvSpPr>
      <dsp:spPr>
        <a:xfrm>
          <a:off x="146" y="1687463"/>
          <a:ext cx="1760675" cy="2249951"/>
        </a:xfrm>
        <a:prstGeom prst="round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b="1" kern="1200" dirty="0">
              <a:solidFill>
                <a:schemeClr val="tx1"/>
              </a:solidFill>
              <a:latin typeface="Arial Nova Cond Light" panose="020B0306020202020204" pitchFamily="34" charset="0"/>
            </a:rPr>
            <a:t>Acquisizione</a:t>
          </a:r>
          <a:r>
            <a:rPr lang="it-IT" sz="1900" kern="1200" dirty="0">
              <a:solidFill>
                <a:schemeClr val="tx1"/>
              </a:solidFill>
              <a:latin typeface="Arial Nova Cond Light" panose="020B0306020202020204" pitchFamily="34" charset="0"/>
            </a:rPr>
            <a:t> della domanda</a:t>
          </a:r>
        </a:p>
      </dsp:txBody>
      <dsp:txXfrm>
        <a:off x="86095" y="1773412"/>
        <a:ext cx="1588777" cy="2078053"/>
      </dsp:txXfrm>
    </dsp:sp>
    <dsp:sp modelId="{2F6A3436-8C0C-204C-B7D2-64B90ED1032E}">
      <dsp:nvSpPr>
        <dsp:cNvPr id="0" name=""/>
        <dsp:cNvSpPr/>
      </dsp:nvSpPr>
      <dsp:spPr>
        <a:xfrm>
          <a:off x="2054268" y="1687463"/>
          <a:ext cx="1760675" cy="2249951"/>
        </a:xfrm>
        <a:prstGeom prst="roundRect">
          <a:avLst/>
        </a:prstGeom>
        <a:gradFill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endParaRPr lang="it-IT" sz="1900" kern="1200" dirty="0">
            <a:solidFill>
              <a:schemeClr val="tx1"/>
            </a:solidFill>
            <a:latin typeface="Arial Nova Cond Light" panose="020B0306020202020204" pitchFamily="34" charset="0"/>
          </a:endParaRPr>
        </a:p>
        <a:p>
          <a:pPr marL="0" lvl="0" indent="0" algn="ctr" defTabSz="844550">
            <a:lnSpc>
              <a:spcPct val="90000"/>
            </a:lnSpc>
            <a:spcBef>
              <a:spcPct val="0"/>
            </a:spcBef>
            <a:spcAft>
              <a:spcPct val="35000"/>
            </a:spcAft>
            <a:buNone/>
          </a:pPr>
          <a:r>
            <a:rPr lang="it-IT" sz="1900" b="1" kern="1200" dirty="0">
              <a:solidFill>
                <a:schemeClr val="tx1"/>
              </a:solidFill>
              <a:latin typeface="Arial Nova Cond Light" panose="020B0306020202020204" pitchFamily="34" charset="0"/>
            </a:rPr>
            <a:t>Istruttoria</a:t>
          </a:r>
        </a:p>
        <a:p>
          <a:pPr marL="171450" lvl="1" indent="-171450" algn="ctr" defTabSz="844550">
            <a:lnSpc>
              <a:spcPct val="90000"/>
            </a:lnSpc>
            <a:spcBef>
              <a:spcPct val="0"/>
            </a:spcBef>
            <a:spcAft>
              <a:spcPct val="15000"/>
            </a:spcAft>
            <a:buChar char="•"/>
          </a:pPr>
          <a:r>
            <a:rPr lang="it-IT" sz="1900" kern="1200" dirty="0">
              <a:solidFill>
                <a:schemeClr val="tx1"/>
              </a:solidFill>
              <a:latin typeface="Arial Nova Cond Light" panose="020B0306020202020204" pitchFamily="34" charset="0"/>
            </a:rPr>
            <a:t>Sopralluogo</a:t>
          </a:r>
        </a:p>
        <a:p>
          <a:pPr marL="171450" lvl="1" indent="-171450" algn="ctr" defTabSz="844550">
            <a:lnSpc>
              <a:spcPct val="90000"/>
            </a:lnSpc>
            <a:spcBef>
              <a:spcPct val="0"/>
            </a:spcBef>
            <a:spcAft>
              <a:spcPct val="15000"/>
            </a:spcAft>
            <a:buChar char="•"/>
          </a:pPr>
          <a:r>
            <a:rPr lang="it-IT" sz="1900" kern="1200" dirty="0">
              <a:solidFill>
                <a:schemeClr val="tx1"/>
              </a:solidFill>
              <a:latin typeface="Arial Nova Cond Light" panose="020B0306020202020204" pitchFamily="34" charset="0"/>
            </a:rPr>
            <a:t>Parere regionale</a:t>
          </a:r>
        </a:p>
      </dsp:txBody>
      <dsp:txXfrm>
        <a:off x="2140217" y="1773412"/>
        <a:ext cx="1588777" cy="2078053"/>
      </dsp:txXfrm>
    </dsp:sp>
    <dsp:sp modelId="{18C58EDF-5368-CD46-91ED-0A7C6EC4CACE}">
      <dsp:nvSpPr>
        <dsp:cNvPr id="0" name=""/>
        <dsp:cNvSpPr/>
      </dsp:nvSpPr>
      <dsp:spPr>
        <a:xfrm>
          <a:off x="4108390" y="1687463"/>
          <a:ext cx="1760675" cy="2249951"/>
        </a:xfrm>
        <a:prstGeom prst="roundRect">
          <a:avLst/>
        </a:prstGeom>
        <a:gradFill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b="1" kern="1200" dirty="0">
              <a:solidFill>
                <a:schemeClr val="tx1"/>
              </a:solidFill>
              <a:latin typeface="Arial Nova Cond Light" panose="020B0306020202020204" pitchFamily="34" charset="0"/>
            </a:rPr>
            <a:t>Determinazione</a:t>
          </a:r>
          <a:r>
            <a:rPr lang="it-IT" sz="1900" kern="1200" dirty="0">
              <a:solidFill>
                <a:schemeClr val="tx1"/>
              </a:solidFill>
              <a:latin typeface="Arial Nova Cond Light" panose="020B0306020202020204" pitchFamily="34" charset="0"/>
            </a:rPr>
            <a:t> di concessione del finanziamento e di aiuto (se con PPI)</a:t>
          </a:r>
        </a:p>
      </dsp:txBody>
      <dsp:txXfrm>
        <a:off x="4194339" y="1773412"/>
        <a:ext cx="1588777" cy="2078053"/>
      </dsp:txXfrm>
    </dsp:sp>
    <dsp:sp modelId="{CD33AE31-2B66-404A-9F51-1875DD90AC02}">
      <dsp:nvSpPr>
        <dsp:cNvPr id="0" name=""/>
        <dsp:cNvSpPr/>
      </dsp:nvSpPr>
      <dsp:spPr>
        <a:xfrm>
          <a:off x="6162512" y="1687463"/>
          <a:ext cx="1760675" cy="2249951"/>
        </a:xfrm>
        <a:prstGeom prst="roundRect">
          <a:avLst/>
        </a:prstGeom>
        <a:gradFill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solidFill>
                <a:schemeClr val="tx1"/>
              </a:solidFill>
              <a:latin typeface="Arial Nova Cond Light" panose="020B0306020202020204" pitchFamily="34" charset="0"/>
            </a:rPr>
            <a:t>Istruttoria legale e </a:t>
          </a:r>
          <a:r>
            <a:rPr lang="it-IT" sz="1900" b="1" kern="1200" dirty="0">
              <a:solidFill>
                <a:schemeClr val="tx1"/>
              </a:solidFill>
              <a:latin typeface="Arial Nova Cond Light" panose="020B0306020202020204" pitchFamily="34" charset="0"/>
            </a:rPr>
            <a:t>stipula</a:t>
          </a:r>
        </a:p>
      </dsp:txBody>
      <dsp:txXfrm>
        <a:off x="6248461" y="1773412"/>
        <a:ext cx="1588777" cy="2078053"/>
      </dsp:txXfrm>
    </dsp:sp>
    <dsp:sp modelId="{41AB0C23-8976-2049-B86D-322AF7DCF31A}">
      <dsp:nvSpPr>
        <dsp:cNvPr id="0" name=""/>
        <dsp:cNvSpPr/>
      </dsp:nvSpPr>
      <dsp:spPr>
        <a:xfrm>
          <a:off x="8216634" y="1687463"/>
          <a:ext cx="1760675" cy="2249951"/>
        </a:xfrm>
        <a:prstGeom prst="roundRect">
          <a:avLst/>
        </a:prstGeom>
        <a:gradFill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b="1" kern="1200" dirty="0">
              <a:solidFill>
                <a:schemeClr val="tx1"/>
              </a:solidFill>
              <a:latin typeface="Arial Nova Cond Light" panose="020B0306020202020204" pitchFamily="34" charset="0"/>
            </a:rPr>
            <a:t>Avvio</a:t>
          </a:r>
          <a:r>
            <a:rPr lang="it-IT" sz="1900" kern="1200" dirty="0">
              <a:solidFill>
                <a:schemeClr val="tx1"/>
              </a:solidFill>
              <a:latin typeface="Arial Nova Cond Light" panose="020B0306020202020204" pitchFamily="34" charset="0"/>
            </a:rPr>
            <a:t> </a:t>
          </a:r>
          <a:r>
            <a:rPr lang="it-IT" sz="1900" kern="1200" dirty="0" err="1">
              <a:solidFill>
                <a:schemeClr val="tx1"/>
              </a:solidFill>
              <a:latin typeface="Arial Nova Cond Light" panose="020B0306020202020204" pitchFamily="34" charset="0"/>
            </a:rPr>
            <a:t>pre</a:t>
          </a:r>
          <a:r>
            <a:rPr lang="it-IT" sz="1900" kern="1200" dirty="0">
              <a:solidFill>
                <a:schemeClr val="tx1"/>
              </a:solidFill>
              <a:latin typeface="Arial Nova Cond Light" panose="020B0306020202020204" pitchFamily="34" charset="0"/>
            </a:rPr>
            <a:t>/ammortamento</a:t>
          </a:r>
        </a:p>
      </dsp:txBody>
      <dsp:txXfrm>
        <a:off x="8302583" y="1773412"/>
        <a:ext cx="1588777" cy="2078053"/>
      </dsp:txXfrm>
    </dsp:sp>
    <dsp:sp modelId="{73F90659-3E2A-A44F-BB49-AAB3CB8E37F8}">
      <dsp:nvSpPr>
        <dsp:cNvPr id="0" name=""/>
        <dsp:cNvSpPr/>
      </dsp:nvSpPr>
      <dsp:spPr>
        <a:xfrm>
          <a:off x="10270756" y="1687463"/>
          <a:ext cx="1760675" cy="2249951"/>
        </a:xfrm>
        <a:prstGeom prst="roundRect">
          <a:avLst/>
        </a:prstGeom>
        <a:gradFill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b="1" kern="1200" dirty="0">
              <a:solidFill>
                <a:schemeClr val="tx1"/>
              </a:solidFill>
              <a:latin typeface="Arial Nova Cond Light" panose="020B0306020202020204" pitchFamily="34" charset="0"/>
            </a:rPr>
            <a:t>Monitoraggio</a:t>
          </a:r>
          <a:r>
            <a:rPr lang="it-IT" sz="1900" kern="1200" dirty="0">
              <a:solidFill>
                <a:schemeClr val="tx1"/>
              </a:solidFill>
              <a:latin typeface="Arial Nova Cond Light" panose="020B0306020202020204" pitchFamily="34" charset="0"/>
            </a:rPr>
            <a:t> (se con PPI, verifica realizzazione del piano aziendale)</a:t>
          </a:r>
        </a:p>
      </dsp:txBody>
      <dsp:txXfrm>
        <a:off x="10356705" y="1773412"/>
        <a:ext cx="1588777" cy="2078053"/>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9D0D4-61AF-4170-9CD4-1756B92D9C6E}">
      <dsp:nvSpPr>
        <dsp:cNvPr id="0" name=""/>
        <dsp:cNvSpPr/>
      </dsp:nvSpPr>
      <dsp:spPr>
        <a:xfrm>
          <a:off x="0" y="100543"/>
          <a:ext cx="10888579" cy="623610"/>
        </a:xfrm>
        <a:prstGeom prst="roundRect">
          <a:avLst/>
        </a:prstGeom>
        <a:solidFill>
          <a:srgbClr val="F5C0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it-IT" sz="2600" kern="1200" dirty="0">
              <a:solidFill>
                <a:schemeClr val="tx1"/>
              </a:solidFill>
              <a:latin typeface="Arial Nova Cond Light" panose="020B0306020202020204" pitchFamily="34" charset="0"/>
            </a:rPr>
            <a:t>L’ </a:t>
          </a:r>
          <a:r>
            <a:rPr lang="it-IT" sz="2600" b="1" kern="1200" dirty="0">
              <a:solidFill>
                <a:schemeClr val="tx1"/>
              </a:solidFill>
              <a:latin typeface="Arial Nova Cond Light" panose="020B0306020202020204" pitchFamily="34" charset="0"/>
            </a:rPr>
            <a:t>istruttoria</a:t>
          </a:r>
          <a:r>
            <a:rPr lang="it-IT" sz="2600" kern="1200" dirty="0">
              <a:solidFill>
                <a:schemeClr val="tx1"/>
              </a:solidFill>
              <a:latin typeface="Arial Nova Cond Light" panose="020B0306020202020204" pitchFamily="34" charset="0"/>
            </a:rPr>
            <a:t> delle domande è – tra l’altro - finalizzata alla verifica:</a:t>
          </a:r>
        </a:p>
      </dsp:txBody>
      <dsp:txXfrm>
        <a:off x="30442" y="130985"/>
        <a:ext cx="10827695" cy="562726"/>
      </dsp:txXfrm>
    </dsp:sp>
    <dsp:sp modelId="{E1DFA6E5-2E17-4859-8716-60692EE3FA1D}">
      <dsp:nvSpPr>
        <dsp:cNvPr id="0" name=""/>
        <dsp:cNvSpPr/>
      </dsp:nvSpPr>
      <dsp:spPr>
        <a:xfrm>
          <a:off x="0" y="724153"/>
          <a:ext cx="10888579" cy="1641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71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it-IT" sz="2000" kern="1200" dirty="0">
              <a:latin typeface="Arial Nova Cond Light" panose="020B0306020202020204" pitchFamily="34" charset="0"/>
            </a:rPr>
            <a:t>del contenuto delle informazioni fornite dalla impresa richiedente e della documentazione allegata alla domanda di ammissione all’intervento finanziario ISMEA,</a:t>
          </a:r>
        </a:p>
        <a:p>
          <a:pPr marL="228600" lvl="1" indent="-228600" algn="l" defTabSz="889000">
            <a:lnSpc>
              <a:spcPct val="90000"/>
            </a:lnSpc>
            <a:spcBef>
              <a:spcPct val="0"/>
            </a:spcBef>
            <a:spcAft>
              <a:spcPct val="20000"/>
            </a:spcAft>
            <a:buChar char="•"/>
          </a:pPr>
          <a:r>
            <a:rPr lang="it-IT" sz="2000" kern="1200" dirty="0">
              <a:latin typeface="Arial Nova Cond Light" panose="020B0306020202020204" pitchFamily="34" charset="0"/>
            </a:rPr>
            <a:t>dei requisiti oggettivi e soggettivi previsti nel Prospetto informativo,</a:t>
          </a:r>
        </a:p>
        <a:p>
          <a:pPr marL="228600" lvl="1" indent="-228600" algn="l" defTabSz="889000">
            <a:lnSpc>
              <a:spcPct val="90000"/>
            </a:lnSpc>
            <a:spcBef>
              <a:spcPct val="0"/>
            </a:spcBef>
            <a:spcAft>
              <a:spcPct val="20000"/>
            </a:spcAft>
            <a:buChar char="•"/>
          </a:pPr>
          <a:r>
            <a:rPr lang="it-IT" sz="2000" kern="1200" dirty="0">
              <a:latin typeface="Arial Nova Cond Light" panose="020B0306020202020204" pitchFamily="34" charset="0"/>
            </a:rPr>
            <a:t>della sostenibilità economica e finanziaria dell’iniziativa, e</a:t>
          </a:r>
        </a:p>
        <a:p>
          <a:pPr marL="228600" lvl="1" indent="-228600" algn="l" defTabSz="889000">
            <a:lnSpc>
              <a:spcPct val="90000"/>
            </a:lnSpc>
            <a:spcBef>
              <a:spcPct val="0"/>
            </a:spcBef>
            <a:spcAft>
              <a:spcPct val="20000"/>
            </a:spcAft>
            <a:buChar char="•"/>
          </a:pPr>
          <a:r>
            <a:rPr lang="it-IT" sz="2000" kern="1200" dirty="0">
              <a:latin typeface="Arial Nova Cond Light" panose="020B0306020202020204" pitchFamily="34" charset="0"/>
            </a:rPr>
            <a:t>nel caso di mutui ipotecari, dell’adeguatezza della struttura </a:t>
          </a:r>
          <a:r>
            <a:rPr lang="it-IT" sz="2000" kern="1200" dirty="0" err="1">
              <a:latin typeface="Arial Nova Cond Light" panose="020B0306020202020204" pitchFamily="34" charset="0"/>
            </a:rPr>
            <a:t>garantuale</a:t>
          </a:r>
          <a:r>
            <a:rPr lang="it-IT" sz="2000" kern="1200" dirty="0">
              <a:latin typeface="Arial Nova Cond Light" panose="020B0306020202020204" pitchFamily="34" charset="0"/>
            </a:rPr>
            <a:t> proposta.</a:t>
          </a:r>
        </a:p>
      </dsp:txBody>
      <dsp:txXfrm>
        <a:off x="0" y="724153"/>
        <a:ext cx="10888579" cy="1641509"/>
      </dsp:txXfrm>
    </dsp:sp>
    <dsp:sp modelId="{4A9F6622-88A1-4A2F-8DF8-8D3BD512BBB3}">
      <dsp:nvSpPr>
        <dsp:cNvPr id="0" name=""/>
        <dsp:cNvSpPr/>
      </dsp:nvSpPr>
      <dsp:spPr>
        <a:xfrm>
          <a:off x="0" y="2365664"/>
          <a:ext cx="10888579" cy="623610"/>
        </a:xfrm>
        <a:prstGeom prst="roundRect">
          <a:avLst/>
        </a:prstGeom>
        <a:solidFill>
          <a:srgbClr val="F5C0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it-IT" sz="2600" kern="1200" dirty="0">
              <a:solidFill>
                <a:schemeClr val="tx1"/>
              </a:solidFill>
              <a:latin typeface="Arial Nova Cond Light" panose="020B0306020202020204" pitchFamily="34" charset="0"/>
            </a:rPr>
            <a:t>a seguito di </a:t>
          </a:r>
          <a:r>
            <a:rPr lang="it-IT" sz="2600" b="1" kern="1200" dirty="0">
              <a:solidFill>
                <a:schemeClr val="tx1"/>
              </a:solidFill>
              <a:latin typeface="Arial Nova Cond Light" panose="020B0306020202020204" pitchFamily="34" charset="0"/>
            </a:rPr>
            <a:t>sopralluogo</a:t>
          </a:r>
          <a:r>
            <a:rPr lang="it-IT" sz="2600" kern="1200" dirty="0">
              <a:solidFill>
                <a:schemeClr val="tx1"/>
              </a:solidFill>
              <a:latin typeface="Arial Nova Cond Light" panose="020B0306020202020204" pitchFamily="34" charset="0"/>
            </a:rPr>
            <a:t>:</a:t>
          </a:r>
        </a:p>
      </dsp:txBody>
      <dsp:txXfrm>
        <a:off x="30442" y="2396106"/>
        <a:ext cx="10827695" cy="562726"/>
      </dsp:txXfrm>
    </dsp:sp>
    <dsp:sp modelId="{5B628036-6722-421D-9458-71067A544457}">
      <dsp:nvSpPr>
        <dsp:cNvPr id="0" name=""/>
        <dsp:cNvSpPr/>
      </dsp:nvSpPr>
      <dsp:spPr>
        <a:xfrm>
          <a:off x="0" y="2989274"/>
          <a:ext cx="10888579" cy="2045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71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it-IT" sz="2000" kern="1200" dirty="0">
              <a:latin typeface="Arial Nova Cond Light" panose="020B0306020202020204" pitchFamily="34" charset="0"/>
            </a:rPr>
            <a:t>valutazione del fondo (eventualmente anche dei beni offerti in garanzia),</a:t>
          </a:r>
        </a:p>
        <a:p>
          <a:pPr marL="228600" lvl="1" indent="-228600" algn="l" defTabSz="889000">
            <a:lnSpc>
              <a:spcPct val="90000"/>
            </a:lnSpc>
            <a:spcBef>
              <a:spcPct val="0"/>
            </a:spcBef>
            <a:spcAft>
              <a:spcPct val="20000"/>
            </a:spcAft>
            <a:buChar char="•"/>
          </a:pPr>
          <a:r>
            <a:rPr lang="it-IT" sz="2000" kern="1200" dirty="0">
              <a:latin typeface="Arial Nova Cond Light" panose="020B0306020202020204" pitchFamily="34" charset="0"/>
            </a:rPr>
            <a:t>consistenza e regolarità del fondo, </a:t>
          </a:r>
        </a:p>
        <a:p>
          <a:pPr marL="228600" lvl="1" indent="-228600" algn="l" defTabSz="889000">
            <a:lnSpc>
              <a:spcPct val="90000"/>
            </a:lnSpc>
            <a:spcBef>
              <a:spcPct val="0"/>
            </a:spcBef>
            <a:spcAft>
              <a:spcPct val="20000"/>
            </a:spcAft>
            <a:buChar char="•"/>
          </a:pPr>
          <a:r>
            <a:rPr lang="it-IT" sz="2000" kern="1200" dirty="0">
              <a:latin typeface="Arial Nova Cond Light" panose="020B0306020202020204" pitchFamily="34" charset="0"/>
            </a:rPr>
            <a:t>capacità produttiva dei terreni e degli impianti,</a:t>
          </a:r>
        </a:p>
        <a:p>
          <a:pPr marL="228600" lvl="1" indent="-228600" algn="l" defTabSz="889000">
            <a:lnSpc>
              <a:spcPct val="90000"/>
            </a:lnSpc>
            <a:spcBef>
              <a:spcPct val="0"/>
            </a:spcBef>
            <a:spcAft>
              <a:spcPct val="20000"/>
            </a:spcAft>
            <a:buChar char="•"/>
          </a:pPr>
          <a:r>
            <a:rPr lang="it-IT" sz="2000" kern="1200" dirty="0">
              <a:latin typeface="Arial Nova Cond Light" panose="020B0306020202020204" pitchFamily="34" charset="0"/>
            </a:rPr>
            <a:t>attuabilità del piano aziendale (nel caso di PPI),</a:t>
          </a:r>
        </a:p>
        <a:p>
          <a:pPr marL="228600" lvl="1" indent="-228600" algn="l" defTabSz="889000">
            <a:lnSpc>
              <a:spcPct val="90000"/>
            </a:lnSpc>
            <a:spcBef>
              <a:spcPct val="0"/>
            </a:spcBef>
            <a:spcAft>
              <a:spcPct val="20000"/>
            </a:spcAft>
            <a:buChar char="•"/>
          </a:pPr>
          <a:r>
            <a:rPr lang="it-IT" sz="2000" kern="1200" dirty="0">
              <a:latin typeface="Arial Nova Cond Light" panose="020B0306020202020204" pitchFamily="34" charset="0"/>
            </a:rPr>
            <a:t>sostenibilità economico-finanziaria,</a:t>
          </a:r>
        </a:p>
        <a:p>
          <a:pPr marL="228600" lvl="1" indent="-228600" algn="l" defTabSz="889000">
            <a:lnSpc>
              <a:spcPct val="90000"/>
            </a:lnSpc>
            <a:spcBef>
              <a:spcPct val="0"/>
            </a:spcBef>
            <a:spcAft>
              <a:spcPct val="20000"/>
            </a:spcAft>
            <a:buChar char="•"/>
          </a:pPr>
          <a:r>
            <a:rPr lang="it-IT" sz="2000" kern="1200" dirty="0">
              <a:latin typeface="Arial Nova Cond Light" panose="020B0306020202020204" pitchFamily="34" charset="0"/>
            </a:rPr>
            <a:t>definizione del tasso da applicare all’operazione.</a:t>
          </a:r>
        </a:p>
      </dsp:txBody>
      <dsp:txXfrm>
        <a:off x="0" y="2989274"/>
        <a:ext cx="10888579" cy="204516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9D0D4-61AF-4170-9CD4-1756B92D9C6E}">
      <dsp:nvSpPr>
        <dsp:cNvPr id="0" name=""/>
        <dsp:cNvSpPr/>
      </dsp:nvSpPr>
      <dsp:spPr>
        <a:xfrm>
          <a:off x="0" y="20373"/>
          <a:ext cx="10888579" cy="1350655"/>
        </a:xfrm>
        <a:prstGeom prst="roundRect">
          <a:avLst/>
        </a:prstGeom>
        <a:solidFill>
          <a:srgbClr val="F5C0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it-IT" sz="3400" kern="1200" dirty="0">
              <a:solidFill>
                <a:schemeClr val="tx1"/>
              </a:solidFill>
              <a:latin typeface="Arial Nova Cond Light" panose="020B0306020202020204" pitchFamily="34" charset="0"/>
            </a:rPr>
            <a:t>Puntuale </a:t>
          </a:r>
          <a:r>
            <a:rPr lang="it-IT" sz="3400" b="1" kern="1200" dirty="0">
              <a:solidFill>
                <a:schemeClr val="tx1"/>
              </a:solidFill>
              <a:latin typeface="Arial Nova Cond Light" panose="020B0306020202020204" pitchFamily="34" charset="0"/>
            </a:rPr>
            <a:t>pagamento</a:t>
          </a:r>
          <a:r>
            <a:rPr lang="it-IT" sz="3400" kern="1200" dirty="0">
              <a:solidFill>
                <a:schemeClr val="tx1"/>
              </a:solidFill>
              <a:latin typeface="Arial Nova Cond Light" panose="020B0306020202020204" pitchFamily="34" charset="0"/>
            </a:rPr>
            <a:t> delle rate di finanziamento</a:t>
          </a:r>
        </a:p>
      </dsp:txBody>
      <dsp:txXfrm>
        <a:off x="65934" y="86307"/>
        <a:ext cx="10756711" cy="1218787"/>
      </dsp:txXfrm>
    </dsp:sp>
    <dsp:sp modelId="{E1DFA6E5-2E17-4859-8716-60692EE3FA1D}">
      <dsp:nvSpPr>
        <dsp:cNvPr id="0" name=""/>
        <dsp:cNvSpPr/>
      </dsp:nvSpPr>
      <dsp:spPr>
        <a:xfrm>
          <a:off x="0" y="1371029"/>
          <a:ext cx="10888579"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712" tIns="43180" rIns="241808" bIns="43180" numCol="1" spcCol="1270" anchor="t" anchorCtr="0">
          <a:noAutofit/>
        </a:bodyPr>
        <a:lstStyle/>
        <a:p>
          <a:pPr marL="228600" lvl="1" indent="-228600" algn="l" defTabSz="1200150">
            <a:lnSpc>
              <a:spcPct val="90000"/>
            </a:lnSpc>
            <a:spcBef>
              <a:spcPct val="0"/>
            </a:spcBef>
            <a:spcAft>
              <a:spcPct val="20000"/>
            </a:spcAft>
            <a:buChar char="•"/>
          </a:pPr>
          <a:endParaRPr lang="it-IT" sz="2700" kern="1200" dirty="0">
            <a:latin typeface="Arial Nova Cond Light" panose="020B0306020202020204" pitchFamily="34" charset="0"/>
          </a:endParaRPr>
        </a:p>
      </dsp:txBody>
      <dsp:txXfrm>
        <a:off x="0" y="1371029"/>
        <a:ext cx="10888579" cy="563040"/>
      </dsp:txXfrm>
    </dsp:sp>
    <dsp:sp modelId="{4A9F6622-88A1-4A2F-8DF8-8D3BD512BBB3}">
      <dsp:nvSpPr>
        <dsp:cNvPr id="0" name=""/>
        <dsp:cNvSpPr/>
      </dsp:nvSpPr>
      <dsp:spPr>
        <a:xfrm>
          <a:off x="0" y="1934069"/>
          <a:ext cx="10888579" cy="1350655"/>
        </a:xfrm>
        <a:prstGeom prst="roundRect">
          <a:avLst/>
        </a:prstGeom>
        <a:solidFill>
          <a:srgbClr val="F5C0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it-IT" sz="3400" kern="1200" dirty="0">
              <a:solidFill>
                <a:schemeClr val="tx1"/>
              </a:solidFill>
              <a:latin typeface="Arial Nova Cond Light" panose="020B0306020202020204" pitchFamily="34" charset="0"/>
            </a:rPr>
            <a:t>Nel caso di richiesta del </a:t>
          </a:r>
          <a:r>
            <a:rPr lang="it-IT" sz="3400" b="1" kern="1200" dirty="0">
              <a:solidFill>
                <a:schemeClr val="tx1"/>
              </a:solidFill>
              <a:latin typeface="Arial Nova Cond Light" panose="020B0306020202020204" pitchFamily="34" charset="0"/>
            </a:rPr>
            <a:t>premio di primo insediamento </a:t>
          </a:r>
          <a:r>
            <a:rPr lang="it-IT" sz="3400" kern="1200" dirty="0">
              <a:solidFill>
                <a:schemeClr val="tx1"/>
              </a:solidFill>
              <a:latin typeface="Arial Nova Cond Light" panose="020B0306020202020204" pitchFamily="34" charset="0"/>
            </a:rPr>
            <a:t>da parte di startupper:</a:t>
          </a:r>
        </a:p>
      </dsp:txBody>
      <dsp:txXfrm>
        <a:off x="65934" y="2000003"/>
        <a:ext cx="10756711" cy="1218787"/>
      </dsp:txXfrm>
    </dsp:sp>
    <dsp:sp modelId="{5B628036-6722-421D-9458-71067A544457}">
      <dsp:nvSpPr>
        <dsp:cNvPr id="0" name=""/>
        <dsp:cNvSpPr/>
      </dsp:nvSpPr>
      <dsp:spPr>
        <a:xfrm>
          <a:off x="0" y="3284724"/>
          <a:ext cx="10888579" cy="1829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712" tIns="43180" rIns="241808" bIns="43180" numCol="1" spcCol="1270" anchor="t" anchorCtr="0">
          <a:noAutofit/>
        </a:bodyPr>
        <a:lstStyle/>
        <a:p>
          <a:pPr marL="228600" lvl="1" indent="-228600" algn="l" defTabSz="1200150">
            <a:lnSpc>
              <a:spcPct val="90000"/>
            </a:lnSpc>
            <a:spcBef>
              <a:spcPct val="0"/>
            </a:spcBef>
            <a:spcAft>
              <a:spcPct val="20000"/>
            </a:spcAft>
            <a:buChar char="•"/>
          </a:pPr>
          <a:endParaRPr lang="it-IT" sz="2700" kern="1200" dirty="0">
            <a:latin typeface="Arial Nova Cond Light" panose="020B0306020202020204" pitchFamily="34" charset="0"/>
          </a:endParaRPr>
        </a:p>
        <a:p>
          <a:pPr marL="228600" lvl="1" indent="-228600" algn="l" defTabSz="1200150">
            <a:lnSpc>
              <a:spcPct val="90000"/>
            </a:lnSpc>
            <a:spcBef>
              <a:spcPct val="0"/>
            </a:spcBef>
            <a:spcAft>
              <a:spcPct val="20000"/>
            </a:spcAft>
            <a:buChar char="•"/>
          </a:pPr>
          <a:r>
            <a:rPr lang="it-IT" sz="2700" kern="1200" dirty="0">
              <a:latin typeface="Arial Nova Cond Light" panose="020B0306020202020204" pitchFamily="34" charset="0"/>
            </a:rPr>
            <a:t>mantenimento dei requisiti soggettivi,</a:t>
          </a:r>
        </a:p>
        <a:p>
          <a:pPr marL="228600" lvl="1" indent="-228600" algn="l" defTabSz="1200150">
            <a:lnSpc>
              <a:spcPct val="90000"/>
            </a:lnSpc>
            <a:spcBef>
              <a:spcPct val="0"/>
            </a:spcBef>
            <a:spcAft>
              <a:spcPct val="20000"/>
            </a:spcAft>
            <a:buChar char="•"/>
          </a:pPr>
          <a:r>
            <a:rPr lang="it-IT" sz="2700" kern="1200" dirty="0">
              <a:latin typeface="Arial Nova Cond Light" panose="020B0306020202020204" pitchFamily="34" charset="0"/>
            </a:rPr>
            <a:t>realizzazione del piano aziendale presentato in fase di domanda.</a:t>
          </a:r>
        </a:p>
        <a:p>
          <a:pPr marL="228600" lvl="1" indent="-228600" algn="l" defTabSz="1200150">
            <a:lnSpc>
              <a:spcPct val="90000"/>
            </a:lnSpc>
            <a:spcBef>
              <a:spcPct val="0"/>
            </a:spcBef>
            <a:spcAft>
              <a:spcPct val="20000"/>
            </a:spcAft>
            <a:buChar char="•"/>
          </a:pPr>
          <a:endParaRPr lang="it-IT" sz="2700" kern="1200" dirty="0">
            <a:latin typeface="Arial Nova Cond Light" panose="020B0306020202020204" pitchFamily="34" charset="0"/>
          </a:endParaRPr>
        </a:p>
      </dsp:txBody>
      <dsp:txXfrm>
        <a:off x="0" y="3284724"/>
        <a:ext cx="10888579" cy="18298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8331E-A2DE-4CB0-8724-349FD91B3428}">
      <dsp:nvSpPr>
        <dsp:cNvPr id="0" name=""/>
        <dsp:cNvSpPr/>
      </dsp:nvSpPr>
      <dsp:spPr>
        <a:xfrm>
          <a:off x="0" y="30395"/>
          <a:ext cx="10515600" cy="1484730"/>
        </a:xfrm>
        <a:prstGeom prst="round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it-IT" sz="2700" kern="1200" dirty="0">
              <a:latin typeface="Arial Nova Cond Light" panose="020B0306020202020204" pitchFamily="34" charset="0"/>
            </a:rPr>
            <a:t>per </a:t>
          </a:r>
          <a:r>
            <a:rPr lang="it-IT" sz="2700" b="1" kern="1200" dirty="0">
              <a:latin typeface="Arial Nova Cond Light" panose="020B0306020202020204" pitchFamily="34" charset="0"/>
            </a:rPr>
            <a:t>AMPLIAMENTO</a:t>
          </a:r>
          <a:r>
            <a:rPr lang="it-IT" sz="2700" kern="1200" dirty="0">
              <a:latin typeface="Arial Nova Cond Light" panose="020B0306020202020204" pitchFamily="34" charset="0"/>
            </a:rPr>
            <a:t> si intende un intervento di miglioramento, ammodernamento o consolidamento della realtà aziendale esistente, così come si presenta al momento della presentazione della domanda di concessione delle agevolazioni</a:t>
          </a:r>
        </a:p>
      </dsp:txBody>
      <dsp:txXfrm>
        <a:off x="72479" y="102874"/>
        <a:ext cx="10370642" cy="1339772"/>
      </dsp:txXfrm>
    </dsp:sp>
    <dsp:sp modelId="{71EA6B1B-9A11-45DD-94F5-207125925154}">
      <dsp:nvSpPr>
        <dsp:cNvPr id="0" name=""/>
        <dsp:cNvSpPr/>
      </dsp:nvSpPr>
      <dsp:spPr>
        <a:xfrm>
          <a:off x="0" y="1592885"/>
          <a:ext cx="10515600" cy="1484730"/>
        </a:xfrm>
        <a:prstGeom prst="roundRect">
          <a:avLst/>
        </a:prstGeom>
        <a:solidFill>
          <a:srgbClr val="FF9900">
            <a:alpha val="6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it-IT" sz="2700" kern="1200" dirty="0">
              <a:latin typeface="Arial Nova Cond Light" panose="020B0306020202020204" pitchFamily="34" charset="0"/>
            </a:rPr>
            <a:t>le imprese richiedenti, condotte da giovani o da donne, devono aver già avviato l’</a:t>
          </a:r>
          <a:r>
            <a:rPr lang="it-IT" sz="2700" u="sng" kern="1200" dirty="0">
              <a:latin typeface="Arial Nova Cond Light" panose="020B0306020202020204" pitchFamily="34" charset="0"/>
            </a:rPr>
            <a:t>attività di impresa da almeno due anni </a:t>
          </a:r>
          <a:r>
            <a:rPr lang="it-IT" sz="2700" kern="1200" dirty="0">
              <a:latin typeface="Arial Nova Cond Light" panose="020B0306020202020204" pitchFamily="34" charset="0"/>
            </a:rPr>
            <a:t>al momento della presentazione della domanda e devono essere imprese che già svolgono un’attività agricola</a:t>
          </a:r>
        </a:p>
      </dsp:txBody>
      <dsp:txXfrm>
        <a:off x="72479" y="1665364"/>
        <a:ext cx="10370642" cy="13397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FAA7C-FDCA-4371-A8CC-861DF6714027}">
      <dsp:nvSpPr>
        <dsp:cNvPr id="0" name=""/>
        <dsp:cNvSpPr/>
      </dsp:nvSpPr>
      <dsp:spPr>
        <a:xfrm>
          <a:off x="0" y="540"/>
          <a:ext cx="10922921" cy="1274130"/>
        </a:xfrm>
        <a:prstGeom prst="round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it-IT" sz="3200" kern="1200" dirty="0">
              <a:latin typeface="Arial Nova Cond Light" panose="020B0306020202020204" pitchFamily="34" charset="0"/>
            </a:rPr>
            <a:t>Le </a:t>
          </a:r>
          <a:r>
            <a:rPr lang="it-IT" sz="3200" b="1" kern="1200" dirty="0">
              <a:latin typeface="Arial Nova Cond Light" panose="020B0306020202020204" pitchFamily="34" charset="0"/>
            </a:rPr>
            <a:t>imprese richiedenti</a:t>
          </a:r>
          <a:r>
            <a:rPr lang="it-IT" sz="3200" kern="1200" dirty="0">
              <a:latin typeface="Arial Nova Cond Light" panose="020B0306020202020204" pitchFamily="34" charset="0"/>
            </a:rPr>
            <a:t> (impresa individuale o società) devono possedere i seguenti requisiti:</a:t>
          </a:r>
        </a:p>
      </dsp:txBody>
      <dsp:txXfrm>
        <a:off x="62198" y="62738"/>
        <a:ext cx="10798525" cy="1149734"/>
      </dsp:txXfrm>
    </dsp:sp>
    <dsp:sp modelId="{34F4929D-2996-4F10-A846-418DE854133F}">
      <dsp:nvSpPr>
        <dsp:cNvPr id="0" name=""/>
        <dsp:cNvSpPr/>
      </dsp:nvSpPr>
      <dsp:spPr>
        <a:xfrm>
          <a:off x="0" y="1274671"/>
          <a:ext cx="10922921" cy="3483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803"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it-IT" sz="2600" kern="1200" dirty="0">
              <a:latin typeface="Arial Nova Cond Light" panose="020B0306020202020204" pitchFamily="34" charset="0"/>
            </a:rPr>
            <a:t>essere costituite da non più di sei mesi dalla data di presentazione della domanda di ammissione alle agevolazioni</a:t>
          </a:r>
        </a:p>
        <a:p>
          <a:pPr marL="228600" lvl="1" indent="-228600" algn="l" defTabSz="1155700">
            <a:lnSpc>
              <a:spcPct val="90000"/>
            </a:lnSpc>
            <a:spcBef>
              <a:spcPct val="0"/>
            </a:spcBef>
            <a:spcAft>
              <a:spcPct val="20000"/>
            </a:spcAft>
            <a:buChar char="•"/>
          </a:pPr>
          <a:r>
            <a:rPr lang="it-IT" sz="2600" kern="1200" dirty="0">
              <a:latin typeface="Arial Nova Cond Light" panose="020B0306020202020204" pitchFamily="34" charset="0"/>
            </a:rPr>
            <a:t>esercitare esclusivamente l'attività agricola ai sensi dell'articolo 2135 del codice civile alla data di presentazione della domanda</a:t>
          </a:r>
        </a:p>
        <a:p>
          <a:pPr marL="228600" lvl="1" indent="-228600" algn="l" defTabSz="1155700">
            <a:lnSpc>
              <a:spcPct val="90000"/>
            </a:lnSpc>
            <a:spcBef>
              <a:spcPct val="0"/>
            </a:spcBef>
            <a:spcAft>
              <a:spcPct val="20000"/>
            </a:spcAft>
            <a:buChar char="•"/>
          </a:pPr>
          <a:r>
            <a:rPr lang="it-IT" sz="2600" kern="1200" dirty="0">
              <a:latin typeface="Arial Nova Cond Light" panose="020B0306020202020204" pitchFamily="34" charset="0"/>
            </a:rPr>
            <a:t>essere amministrate e condotte da una donna o da un giovane di età compresa tra i 18 ed i 41 anni non compiuti alla data di presentazione della domanda, in possesso della qualifica di imprenditore agricolo professionale o di coltivatore diretto come risultante dall'iscrizione nella gestione previdenziale agricola alla data di delibera di ammissione alle agevolazioni </a:t>
          </a:r>
        </a:p>
      </dsp:txBody>
      <dsp:txXfrm>
        <a:off x="0" y="1274671"/>
        <a:ext cx="10922921" cy="34838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50DF2-C337-483B-A867-05F4837A6798}">
      <dsp:nvSpPr>
        <dsp:cNvPr id="0" name=""/>
        <dsp:cNvSpPr/>
      </dsp:nvSpPr>
      <dsp:spPr>
        <a:xfrm>
          <a:off x="0" y="233156"/>
          <a:ext cx="11858105" cy="618214"/>
        </a:xfrm>
        <a:prstGeom prst="round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t-IT" sz="2800" kern="1200" dirty="0">
              <a:latin typeface="Arial Nova Cond Light" panose="020B0306020202020204" pitchFamily="34" charset="0"/>
            </a:rPr>
            <a:t>nel caso di </a:t>
          </a:r>
          <a:r>
            <a:rPr lang="it-IT" sz="2800" b="1" kern="1200" dirty="0">
              <a:latin typeface="Arial Nova Cond Light" panose="020B0306020202020204" pitchFamily="34" charset="0"/>
            </a:rPr>
            <a:t>società</a:t>
          </a:r>
          <a:r>
            <a:rPr lang="it-IT" sz="2800" kern="1200" dirty="0"/>
            <a:t>:</a:t>
          </a:r>
        </a:p>
      </dsp:txBody>
      <dsp:txXfrm>
        <a:off x="30179" y="263335"/>
        <a:ext cx="11797747" cy="557856"/>
      </dsp:txXfrm>
    </dsp:sp>
    <dsp:sp modelId="{B8D669ED-AB18-4383-9A17-E09461BE8A9B}">
      <dsp:nvSpPr>
        <dsp:cNvPr id="0" name=""/>
        <dsp:cNvSpPr/>
      </dsp:nvSpPr>
      <dsp:spPr>
        <a:xfrm>
          <a:off x="0" y="854197"/>
          <a:ext cx="11858105" cy="3038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495" tIns="30480" rIns="170688" bIns="30480" numCol="1" spcCol="1270" anchor="t" anchorCtr="0">
          <a:noAutofit/>
        </a:bodyPr>
        <a:lstStyle/>
        <a:p>
          <a:pPr marL="0" lvl="1" indent="0" algn="l" defTabSz="1066800">
            <a:lnSpc>
              <a:spcPct val="90000"/>
            </a:lnSpc>
            <a:spcBef>
              <a:spcPct val="0"/>
            </a:spcBef>
            <a:spcAft>
              <a:spcPct val="20000"/>
            </a:spcAft>
            <a:buChar char="•"/>
          </a:pPr>
          <a:r>
            <a:rPr lang="it-IT" sz="2400" kern="1200" dirty="0">
              <a:latin typeface="Arial Nova Cond Light" panose="020B0306020202020204" pitchFamily="34" charset="0"/>
            </a:rPr>
            <a:t> alla data di delibera di ammissione alle agevolazioni oltre la metà delle quote di partecipazione deve essere detenuta da donne o da giovani imprenditori agricoli di età compresa tra i 18 e i 41 anni; </a:t>
          </a:r>
        </a:p>
        <a:p>
          <a:pPr marL="0" lvl="1" indent="0" algn="l" defTabSz="1066800">
            <a:lnSpc>
              <a:spcPct val="90000"/>
            </a:lnSpc>
            <a:spcBef>
              <a:spcPct val="0"/>
            </a:spcBef>
            <a:spcAft>
              <a:spcPct val="20000"/>
            </a:spcAft>
            <a:buChar char="•"/>
          </a:pPr>
          <a:r>
            <a:rPr lang="it-IT" sz="2400" kern="1200" dirty="0">
              <a:latin typeface="Arial Nova Cond Light" panose="020B0306020202020204" pitchFamily="34" charset="0"/>
            </a:rPr>
            <a:t> alla data di presentazione della domanda l’amministrazione deve essere in capo a donne o a giovani imprenditori agricoli di età compresa tra i 18 e i 41 anni non compiuti, in possesso della qualifica di imprenditore agricolo professionale o di coltivatore diretto come risultante dall'iscrizione nella gestione previdenziale agricola alla data di ammissione alle agevolazioni;</a:t>
          </a:r>
        </a:p>
      </dsp:txBody>
      <dsp:txXfrm>
        <a:off x="0" y="854197"/>
        <a:ext cx="11858105" cy="3038887"/>
      </dsp:txXfrm>
    </dsp:sp>
    <dsp:sp modelId="{09705DD8-C7C7-470D-BA5A-2D0635A8B490}">
      <dsp:nvSpPr>
        <dsp:cNvPr id="0" name=""/>
        <dsp:cNvSpPr/>
      </dsp:nvSpPr>
      <dsp:spPr>
        <a:xfrm>
          <a:off x="0" y="3078128"/>
          <a:ext cx="11858105" cy="1712428"/>
        </a:xfrm>
        <a:prstGeom prst="roundRect">
          <a:avLst/>
        </a:prstGeom>
        <a:solidFill>
          <a:srgbClr val="FF9900">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t-IT" sz="2800" kern="1200" dirty="0">
              <a:latin typeface="Arial Nova Cond Light" panose="020B0306020202020204" pitchFamily="34" charset="0"/>
            </a:rPr>
            <a:t>essere già </a:t>
          </a:r>
          <a:r>
            <a:rPr lang="it-IT" sz="2800" b="1" kern="1200" dirty="0">
              <a:latin typeface="Arial Nova Cond Light" panose="020B0306020202020204" pitchFamily="34" charset="0"/>
            </a:rPr>
            <a:t>subentrate</a:t>
          </a:r>
          <a:r>
            <a:rPr lang="it-IT" sz="2800" kern="1200" dirty="0">
              <a:latin typeface="Arial Nova Cond Light" panose="020B0306020202020204" pitchFamily="34" charset="0"/>
            </a:rPr>
            <a:t>, anche a titolo successorio, </a:t>
          </a:r>
          <a:r>
            <a:rPr lang="it-IT" sz="2800" b="1" kern="1200" dirty="0">
              <a:latin typeface="Arial Nova Cond Light" panose="020B0306020202020204" pitchFamily="34" charset="0"/>
            </a:rPr>
            <a:t>da non più di sei mesi </a:t>
          </a:r>
          <a:r>
            <a:rPr lang="it-IT" sz="2800" kern="1200" dirty="0">
              <a:latin typeface="Arial Nova Cond Light" panose="020B0306020202020204" pitchFamily="34" charset="0"/>
            </a:rPr>
            <a:t>alla data di presentazione della domanda, nella conduzione dell'intera azienda agricola, </a:t>
          </a:r>
          <a:r>
            <a:rPr lang="it-IT" sz="2800" b="1" kern="1200" dirty="0">
              <a:latin typeface="Arial Nova Cond Light" panose="020B0306020202020204" pitchFamily="34" charset="0"/>
            </a:rPr>
            <a:t>ovvero subentrare entro 3 mesi</a:t>
          </a:r>
          <a:r>
            <a:rPr lang="it-IT" sz="2800" kern="1200" dirty="0">
              <a:latin typeface="Arial Nova Cond Light" panose="020B0306020202020204" pitchFamily="34" charset="0"/>
            </a:rPr>
            <a:t> dalla data della delibera di ammissione alle agevolazioni mediante un atto di cessione d'azienda</a:t>
          </a:r>
        </a:p>
      </dsp:txBody>
      <dsp:txXfrm>
        <a:off x="83594" y="3161722"/>
        <a:ext cx="11690917" cy="1545240"/>
      </dsp:txXfrm>
    </dsp:sp>
    <dsp:sp modelId="{72887F0A-F625-4270-8B98-CE617AD3275F}">
      <dsp:nvSpPr>
        <dsp:cNvPr id="0" name=""/>
        <dsp:cNvSpPr/>
      </dsp:nvSpPr>
      <dsp:spPr>
        <a:xfrm>
          <a:off x="0" y="4864291"/>
          <a:ext cx="11858105" cy="461731"/>
        </a:xfrm>
        <a:prstGeom prst="roundRect">
          <a:avLst/>
        </a:prstGeom>
        <a:solidFill>
          <a:srgbClr val="FF9900">
            <a:alpha val="5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t-IT" sz="2800" kern="1200" dirty="0">
              <a:latin typeface="Arial Nova Cond Light" panose="020B0306020202020204" pitchFamily="34" charset="0"/>
            </a:rPr>
            <a:t>avere sede operativa nel territorio nazionale.</a:t>
          </a:r>
        </a:p>
      </dsp:txBody>
      <dsp:txXfrm>
        <a:off x="22540" y="4886831"/>
        <a:ext cx="11813025" cy="4166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EE299-9653-434A-AD9F-987D0E14EBC4}">
      <dsp:nvSpPr>
        <dsp:cNvPr id="0" name=""/>
        <dsp:cNvSpPr/>
      </dsp:nvSpPr>
      <dsp:spPr>
        <a:xfrm>
          <a:off x="0" y="13604"/>
          <a:ext cx="10956174" cy="787628"/>
        </a:xfrm>
        <a:prstGeom prst="round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t-IT" sz="2800" kern="1200" dirty="0">
              <a:latin typeface="Arial Nova Cond Light" panose="020B0306020202020204" pitchFamily="34" charset="0"/>
            </a:rPr>
            <a:t>L’impresa </a:t>
          </a:r>
          <a:r>
            <a:rPr lang="it-IT" sz="2800" b="1" kern="1200" dirty="0">
              <a:latin typeface="Arial Nova Cond Light" panose="020B0306020202020204" pitchFamily="34" charset="0"/>
            </a:rPr>
            <a:t>cedente</a:t>
          </a:r>
          <a:r>
            <a:rPr lang="it-IT" sz="2800" kern="1200" dirty="0">
              <a:latin typeface="Arial Nova Cond Light" panose="020B0306020202020204" pitchFamily="34" charset="0"/>
            </a:rPr>
            <a:t> (impresa individuale o società) deve possedere i seguenti requisiti:</a:t>
          </a:r>
        </a:p>
      </dsp:txBody>
      <dsp:txXfrm>
        <a:off x="38449" y="52053"/>
        <a:ext cx="10879276" cy="710730"/>
      </dsp:txXfrm>
    </dsp:sp>
    <dsp:sp modelId="{7FB6D82C-F302-4DE5-84F8-D4912C3908C1}">
      <dsp:nvSpPr>
        <dsp:cNvPr id="0" name=""/>
        <dsp:cNvSpPr/>
      </dsp:nvSpPr>
      <dsp:spPr>
        <a:xfrm>
          <a:off x="0" y="814837"/>
          <a:ext cx="10956174" cy="438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859"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it-IT" sz="2200" b="1" kern="1200" dirty="0">
              <a:latin typeface="Arial Nova Cond Light" panose="020B0306020202020204" pitchFamily="34" charset="0"/>
            </a:rPr>
            <a:t>esercitare esclusivamente l'attività agricola </a:t>
          </a:r>
          <a:r>
            <a:rPr lang="it-IT" sz="2200" kern="1200" dirty="0">
              <a:latin typeface="Arial Nova Cond Light" panose="020B0306020202020204" pitchFamily="34" charset="0"/>
            </a:rPr>
            <a:t>ai sensi dell'articolo 2135 del codice civile </a:t>
          </a:r>
          <a:r>
            <a:rPr lang="it-IT" sz="2200" b="1" kern="1200" dirty="0">
              <a:latin typeface="Arial Nova Cond Light" panose="020B0306020202020204" pitchFamily="34" charset="0"/>
            </a:rPr>
            <a:t>da almeno due anni</a:t>
          </a:r>
          <a:r>
            <a:rPr lang="it-IT" sz="2200" kern="1200" dirty="0">
              <a:latin typeface="Arial Nova Cond Light" panose="020B0306020202020204" pitchFamily="34" charset="0"/>
            </a:rPr>
            <a:t> alla data di presentazione della domanda di ammissione alle agevolazioni;</a:t>
          </a:r>
        </a:p>
        <a:p>
          <a:pPr marL="228600" lvl="1" indent="-228600" algn="l" defTabSz="977900">
            <a:lnSpc>
              <a:spcPct val="90000"/>
            </a:lnSpc>
            <a:spcBef>
              <a:spcPct val="0"/>
            </a:spcBef>
            <a:spcAft>
              <a:spcPct val="20000"/>
            </a:spcAft>
            <a:buChar char="•"/>
          </a:pPr>
          <a:r>
            <a:rPr lang="it-IT" sz="2200" kern="1200" dirty="0">
              <a:latin typeface="Arial Nova Cond Light" panose="020B0306020202020204" pitchFamily="34" charset="0"/>
            </a:rPr>
            <a:t>essere iscritta alla Camera di commercio, industria, artigianato e agricoltura;</a:t>
          </a:r>
        </a:p>
        <a:p>
          <a:pPr marL="228600" lvl="1" indent="-228600" algn="l" defTabSz="977900">
            <a:lnSpc>
              <a:spcPct val="90000"/>
            </a:lnSpc>
            <a:spcBef>
              <a:spcPct val="0"/>
            </a:spcBef>
            <a:spcAft>
              <a:spcPct val="20000"/>
            </a:spcAft>
            <a:buChar char="•"/>
          </a:pPr>
          <a:r>
            <a:rPr lang="it-IT" sz="2200" kern="1200" dirty="0">
              <a:latin typeface="Arial Nova Cond Light" panose="020B0306020202020204" pitchFamily="34" charset="0"/>
            </a:rPr>
            <a:t>essere titolare di partita IVA;</a:t>
          </a:r>
        </a:p>
        <a:p>
          <a:pPr marL="228600" lvl="1" indent="-228600" algn="l" defTabSz="977900">
            <a:lnSpc>
              <a:spcPct val="90000"/>
            </a:lnSpc>
            <a:spcBef>
              <a:spcPct val="0"/>
            </a:spcBef>
            <a:spcAft>
              <a:spcPct val="20000"/>
            </a:spcAft>
            <a:buChar char="•"/>
          </a:pPr>
          <a:r>
            <a:rPr lang="it-IT" sz="2200" kern="1200" dirty="0">
              <a:latin typeface="Arial Nova Cond Light" panose="020B0306020202020204" pitchFamily="34" charset="0"/>
            </a:rPr>
            <a:t>avere il legittimo possesso dell'azienda da almeno due anni al momento della presentazione della domanda o nei due anni precedenti il subentro se questo è avvenuto prima della presentazione della domanda.</a:t>
          </a:r>
        </a:p>
        <a:p>
          <a:pPr marL="228600" lvl="1" indent="-228600" algn="l" defTabSz="977900">
            <a:lnSpc>
              <a:spcPct val="90000"/>
            </a:lnSpc>
            <a:spcBef>
              <a:spcPct val="0"/>
            </a:spcBef>
            <a:spcAft>
              <a:spcPct val="20000"/>
            </a:spcAft>
            <a:buChar char="•"/>
          </a:pPr>
          <a:r>
            <a:rPr lang="it-IT" sz="2200" kern="1200" dirty="0">
              <a:latin typeface="Arial Nova Cond Light" panose="020B0306020202020204" pitchFamily="34" charset="0"/>
            </a:rPr>
            <a:t>essere finanziariamente sana, ed attiva da almeno due anni al momento della presentazione della domanda o del subentro se questo è già avvenuto. </a:t>
          </a:r>
        </a:p>
        <a:p>
          <a:pPr marL="228600" lvl="1" indent="-228600" algn="l" defTabSz="977900">
            <a:lnSpc>
              <a:spcPct val="90000"/>
            </a:lnSpc>
            <a:spcBef>
              <a:spcPct val="0"/>
            </a:spcBef>
            <a:spcAft>
              <a:spcPct val="20000"/>
            </a:spcAft>
            <a:buChar char="•"/>
          </a:pPr>
          <a:r>
            <a:rPr lang="it-IT" sz="2200" kern="1200" dirty="0">
              <a:latin typeface="Arial Nova Cond Light" panose="020B0306020202020204" pitchFamily="34" charset="0"/>
            </a:rPr>
            <a:t>in caso di ammissione dell’impresa richiedente alle agevolazioni, l’impresa cedente deve provvedere alla cessazione dell’attività agricola tramite chiusura della partita IVA e cancellazione dalla CCIAA. Laddove necessario, ferma restando la cessazione dell’attività agricola, può essere preso in considerazione il cambio dell’oggetto sociale e del codice ATECO. </a:t>
          </a:r>
        </a:p>
      </dsp:txBody>
      <dsp:txXfrm>
        <a:off x="0" y="814837"/>
        <a:ext cx="10956174" cy="43884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0CA63-18AB-4627-880E-11C2FF51B1F6}">
      <dsp:nvSpPr>
        <dsp:cNvPr id="0" name=""/>
        <dsp:cNvSpPr/>
      </dsp:nvSpPr>
      <dsp:spPr>
        <a:xfrm>
          <a:off x="0" y="102767"/>
          <a:ext cx="11022676" cy="743535"/>
        </a:xfrm>
        <a:prstGeom prst="round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it-IT" sz="3100" kern="1200" dirty="0">
              <a:latin typeface="Arial Nova Cond Light" panose="020B0306020202020204" pitchFamily="34" charset="0"/>
            </a:rPr>
            <a:t>Le </a:t>
          </a:r>
          <a:r>
            <a:rPr lang="it-IT" sz="3100" b="1" kern="1200" dirty="0">
              <a:latin typeface="Arial Nova Cond Light" panose="020B0306020202020204" pitchFamily="34" charset="0"/>
            </a:rPr>
            <a:t>imprese richiedenti </a:t>
          </a:r>
          <a:r>
            <a:rPr lang="it-IT" sz="3100" kern="1200" dirty="0">
              <a:latin typeface="Arial Nova Cond Light" panose="020B0306020202020204" pitchFamily="34" charset="0"/>
            </a:rPr>
            <a:t>devono possedere i seguenti requisiti:</a:t>
          </a:r>
        </a:p>
      </dsp:txBody>
      <dsp:txXfrm>
        <a:off x="36296" y="139063"/>
        <a:ext cx="10950084" cy="670943"/>
      </dsp:txXfrm>
    </dsp:sp>
    <dsp:sp modelId="{9E631BFB-EA50-417D-82F4-B7EE6782622B}">
      <dsp:nvSpPr>
        <dsp:cNvPr id="0" name=""/>
        <dsp:cNvSpPr/>
      </dsp:nvSpPr>
      <dsp:spPr>
        <a:xfrm>
          <a:off x="0" y="846302"/>
          <a:ext cx="11022676" cy="4042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97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it-IT" sz="2400" kern="1200" dirty="0">
              <a:latin typeface="Arial Nova Cond Light" panose="020B0306020202020204" pitchFamily="34" charset="0"/>
            </a:rPr>
            <a:t>essere attive, esercitare esclusivamente l'attività agricola ai sensi dell'articolo 2135 del codice civile ed essere amministrate da giovani o donne, </a:t>
          </a:r>
          <a:r>
            <a:rPr lang="it-IT" sz="2400" b="1" kern="1200" dirty="0">
              <a:latin typeface="Arial Nova Cond Light" panose="020B0306020202020204" pitchFamily="34" charset="0"/>
            </a:rPr>
            <a:t>da almeno 2 anni </a:t>
          </a:r>
          <a:r>
            <a:rPr lang="it-IT" sz="2400" kern="1200" dirty="0">
              <a:latin typeface="Arial Nova Cond Light" panose="020B0306020202020204" pitchFamily="34" charset="0"/>
            </a:rPr>
            <a:t>alla data di presentazione della domanda di ammissione alle agevolazioni;</a:t>
          </a:r>
        </a:p>
        <a:p>
          <a:pPr marL="228600" lvl="1" indent="-228600" algn="l" defTabSz="1066800">
            <a:lnSpc>
              <a:spcPct val="90000"/>
            </a:lnSpc>
            <a:spcBef>
              <a:spcPct val="0"/>
            </a:spcBef>
            <a:spcAft>
              <a:spcPct val="20000"/>
            </a:spcAft>
            <a:buChar char="•"/>
          </a:pPr>
          <a:r>
            <a:rPr lang="it-IT" sz="2400" kern="1200" dirty="0">
              <a:latin typeface="Arial Nova Cond Light" panose="020B0306020202020204" pitchFamily="34" charset="0"/>
            </a:rPr>
            <a:t>l’amministrazione deve essere in capo a donne o a giovani imprenditori agricoli, </a:t>
          </a:r>
          <a:r>
            <a:rPr lang="it-IT" sz="2400" b="1" kern="1200" dirty="0">
              <a:latin typeface="Arial Nova Cond Light" panose="020B0306020202020204" pitchFamily="34" charset="0"/>
            </a:rPr>
            <a:t>da almeno 2 anni </a:t>
          </a:r>
          <a:r>
            <a:rPr lang="it-IT" sz="2400" kern="1200" dirty="0">
              <a:latin typeface="Arial Nova Cond Light" panose="020B0306020202020204" pitchFamily="34" charset="0"/>
            </a:rPr>
            <a:t>alla data di presentazione della domanda, in possesso della qualifica di imprenditore agricolo professionale o di coltivatore diretto come risultante dall'iscrizione nella gestione previdenziale agricola;</a:t>
          </a:r>
        </a:p>
        <a:p>
          <a:pPr marL="228600" lvl="1" indent="-228600" algn="l" defTabSz="1066800">
            <a:lnSpc>
              <a:spcPct val="90000"/>
            </a:lnSpc>
            <a:spcBef>
              <a:spcPct val="0"/>
            </a:spcBef>
            <a:spcAft>
              <a:spcPct val="20000"/>
            </a:spcAft>
            <a:buChar char="•"/>
          </a:pPr>
          <a:r>
            <a:rPr lang="it-IT" sz="2400" kern="1200" dirty="0">
              <a:latin typeface="Arial Nova Cond Light" panose="020B0306020202020204" pitchFamily="34" charset="0"/>
            </a:rPr>
            <a:t>nel caso di società oltre la metà delle quote di partecipazione deve essere detenuta da donne o da giovani imprenditori agricoli di età compresa tra i 18 e i 41 anni non compiuti (da 2 anni);</a:t>
          </a:r>
        </a:p>
        <a:p>
          <a:pPr marL="228600" lvl="1" indent="-228600" algn="l" defTabSz="1066800">
            <a:lnSpc>
              <a:spcPct val="90000"/>
            </a:lnSpc>
            <a:spcBef>
              <a:spcPct val="0"/>
            </a:spcBef>
            <a:spcAft>
              <a:spcPct val="20000"/>
            </a:spcAft>
            <a:buChar char="•"/>
          </a:pPr>
          <a:r>
            <a:rPr lang="it-IT" sz="2400" kern="1200" dirty="0">
              <a:latin typeface="Arial Nova Cond Light" panose="020B0306020202020204" pitchFamily="34" charset="0"/>
            </a:rPr>
            <a:t>avere sede operativa nel territorio nazionale;</a:t>
          </a:r>
        </a:p>
        <a:p>
          <a:pPr marL="228600" lvl="1" indent="-228600" algn="l" defTabSz="1066800">
            <a:lnSpc>
              <a:spcPct val="90000"/>
            </a:lnSpc>
            <a:spcBef>
              <a:spcPct val="0"/>
            </a:spcBef>
            <a:spcAft>
              <a:spcPct val="20000"/>
            </a:spcAft>
            <a:buChar char="•"/>
          </a:pPr>
          <a:r>
            <a:rPr lang="it-IT" sz="2400" kern="1200" dirty="0">
              <a:latin typeface="Arial Nova Cond Light" panose="020B0306020202020204" pitchFamily="34" charset="0"/>
            </a:rPr>
            <a:t>essere economicamente e finanziariamente sana</a:t>
          </a:r>
        </a:p>
      </dsp:txBody>
      <dsp:txXfrm>
        <a:off x="0" y="846302"/>
        <a:ext cx="11022676" cy="40427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432B3-2DAC-4EF7-A42A-F4FA2C8326B1}">
      <dsp:nvSpPr>
        <dsp:cNvPr id="0" name=""/>
        <dsp:cNvSpPr/>
      </dsp:nvSpPr>
      <dsp:spPr>
        <a:xfrm>
          <a:off x="0" y="1693"/>
          <a:ext cx="11260876" cy="1544400"/>
        </a:xfrm>
        <a:prstGeom prst="round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t-IT" sz="2800" b="1" kern="1200" dirty="0">
              <a:latin typeface="Arial Nova Cond Light" panose="020B0306020202020204" pitchFamily="34" charset="0"/>
            </a:rPr>
            <a:t>l'investimento complessivo del progetto</a:t>
          </a:r>
          <a:r>
            <a:rPr lang="it-IT" sz="2800" kern="1200" dirty="0">
              <a:latin typeface="Arial Nova Cond Light" panose="020B0306020202020204" pitchFamily="34" charset="0"/>
            </a:rPr>
            <a:t>, quale somma di quelli da effettuare nei settori della produzione agricola, della trasformazione e commercializzazione di prodotti agricoli e diversificazione del reddito agricolo, </a:t>
          </a:r>
          <a:r>
            <a:rPr lang="it-IT" sz="2800" b="1" kern="1200" dirty="0">
              <a:latin typeface="Arial Nova Cond Light" panose="020B0306020202020204" pitchFamily="34" charset="0"/>
            </a:rPr>
            <a:t>non può superare 1.500.000 euro </a:t>
          </a:r>
          <a:endParaRPr lang="it-IT" sz="2800" kern="1200" dirty="0">
            <a:latin typeface="Arial Nova Cond Light" panose="020B0306020202020204" pitchFamily="34" charset="0"/>
          </a:endParaRPr>
        </a:p>
      </dsp:txBody>
      <dsp:txXfrm>
        <a:off x="75391" y="77084"/>
        <a:ext cx="11110094" cy="1393618"/>
      </dsp:txXfrm>
    </dsp:sp>
    <dsp:sp modelId="{AA47AD2F-B1A4-444F-B395-B065EC2BCDAD}">
      <dsp:nvSpPr>
        <dsp:cNvPr id="0" name=""/>
        <dsp:cNvSpPr/>
      </dsp:nvSpPr>
      <dsp:spPr>
        <a:xfrm>
          <a:off x="0" y="1546093"/>
          <a:ext cx="11260876" cy="79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53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it-IT" sz="2400" kern="1200" dirty="0">
              <a:latin typeface="Arial Nova Cond Light" panose="020B0306020202020204" pitchFamily="34" charset="0"/>
            </a:rPr>
            <a:t>deve essere congruo in termini di dimensionamento e di importi, e funzionale in termini di ciclo produttivo</a:t>
          </a:r>
        </a:p>
      </dsp:txBody>
      <dsp:txXfrm>
        <a:off x="0" y="1546093"/>
        <a:ext cx="11260876" cy="794880"/>
      </dsp:txXfrm>
    </dsp:sp>
    <dsp:sp modelId="{4691DA7C-6D9C-4C04-A835-A7E3A891E31C}">
      <dsp:nvSpPr>
        <dsp:cNvPr id="0" name=""/>
        <dsp:cNvSpPr/>
      </dsp:nvSpPr>
      <dsp:spPr>
        <a:xfrm>
          <a:off x="0" y="2273649"/>
          <a:ext cx="11260876" cy="577034"/>
        </a:xfrm>
        <a:prstGeom prst="roundRect">
          <a:avLst/>
        </a:prstGeom>
        <a:solidFill>
          <a:srgbClr val="FF9900">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t-IT" sz="2800" kern="1200" dirty="0">
              <a:latin typeface="Arial Nova Cond Light" panose="020B0306020202020204" pitchFamily="34" charset="0"/>
            </a:rPr>
            <a:t>Le agevolazioni concedibili consistono: </a:t>
          </a:r>
        </a:p>
      </dsp:txBody>
      <dsp:txXfrm>
        <a:off x="28168" y="2301817"/>
        <a:ext cx="11204540" cy="520698"/>
      </dsp:txXfrm>
    </dsp:sp>
    <dsp:sp modelId="{D69EBCEA-8E2C-4712-95D1-254C15594E15}">
      <dsp:nvSpPr>
        <dsp:cNvPr id="0" name=""/>
        <dsp:cNvSpPr/>
      </dsp:nvSpPr>
      <dsp:spPr>
        <a:xfrm>
          <a:off x="0" y="2848927"/>
          <a:ext cx="11260876" cy="114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53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it-IT" sz="2400" kern="1200" dirty="0">
              <a:latin typeface="Arial Nova Cond Light" panose="020B0306020202020204" pitchFamily="34" charset="0"/>
            </a:rPr>
            <a:t>in un </a:t>
          </a:r>
          <a:r>
            <a:rPr lang="it-IT" sz="2400" b="1" kern="1200" dirty="0">
              <a:latin typeface="Arial Nova Cond Light" panose="020B0306020202020204" pitchFamily="34" charset="0"/>
            </a:rPr>
            <a:t>mutuo agevolato</a:t>
          </a:r>
          <a:r>
            <a:rPr lang="it-IT" sz="2400" kern="1200" dirty="0">
              <a:latin typeface="Arial Nova Cond Light" panose="020B0306020202020204" pitchFamily="34" charset="0"/>
            </a:rPr>
            <a:t>, a tasso zero, per un importo non superiore al 60 per cento delle spese ammissibili</a:t>
          </a:r>
        </a:p>
        <a:p>
          <a:pPr marL="228600" lvl="1" indent="-228600" algn="l" defTabSz="1066800">
            <a:lnSpc>
              <a:spcPct val="90000"/>
            </a:lnSpc>
            <a:spcBef>
              <a:spcPct val="0"/>
            </a:spcBef>
            <a:spcAft>
              <a:spcPct val="20000"/>
            </a:spcAft>
            <a:buChar char="•"/>
          </a:pPr>
          <a:r>
            <a:rPr lang="it-IT" sz="2400" kern="1200" dirty="0">
              <a:latin typeface="Arial Nova Cond Light" panose="020B0306020202020204" pitchFamily="34" charset="0"/>
            </a:rPr>
            <a:t>in un </a:t>
          </a:r>
          <a:r>
            <a:rPr lang="it-IT" sz="2400" b="1" kern="1200" dirty="0">
              <a:latin typeface="Arial Nova Cond Light" panose="020B0306020202020204" pitchFamily="34" charset="0"/>
            </a:rPr>
            <a:t>contributo a fondo perduto </a:t>
          </a:r>
          <a:r>
            <a:rPr lang="it-IT" sz="2400" kern="1200" dirty="0">
              <a:latin typeface="Arial Nova Cond Light" panose="020B0306020202020204" pitchFamily="34" charset="0"/>
            </a:rPr>
            <a:t>fino al 35 per cento della spesa ammissibile</a:t>
          </a:r>
        </a:p>
      </dsp:txBody>
      <dsp:txXfrm>
        <a:off x="0" y="2848927"/>
        <a:ext cx="11260876" cy="1142640"/>
      </dsp:txXfrm>
    </dsp:sp>
    <dsp:sp modelId="{4C7A7A27-803B-4620-9C19-1B704605987C}">
      <dsp:nvSpPr>
        <dsp:cNvPr id="0" name=""/>
        <dsp:cNvSpPr/>
      </dsp:nvSpPr>
      <dsp:spPr>
        <a:xfrm>
          <a:off x="0" y="4060648"/>
          <a:ext cx="11260876" cy="1190577"/>
        </a:xfrm>
        <a:prstGeom prst="roundRect">
          <a:avLst/>
        </a:prstGeom>
        <a:solidFill>
          <a:srgbClr val="FF99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t-IT" sz="2800" kern="1200" dirty="0">
              <a:latin typeface="Arial Nova Cond Light" panose="020B0306020202020204" pitchFamily="34" charset="0"/>
            </a:rPr>
            <a:t>Le agevolazioni sono concesse nel rispetto di quanto previsto in materia di aiuti di Stato per il settore agricolo (ESL), per quello della trasformazione e commercializzazione dei prodotti agricoli (ESL) e per la diversificazione (</a:t>
          </a:r>
          <a:r>
            <a:rPr lang="it-IT" sz="2800" i="1" kern="1200" dirty="0">
              <a:latin typeface="Arial Nova Cond Light" panose="020B0306020202020204" pitchFamily="34" charset="0"/>
            </a:rPr>
            <a:t>de </a:t>
          </a:r>
          <a:r>
            <a:rPr lang="it-IT" sz="2800" i="1" kern="1200" dirty="0" err="1">
              <a:latin typeface="Arial Nova Cond Light" panose="020B0306020202020204" pitchFamily="34" charset="0"/>
            </a:rPr>
            <a:t>minimis</a:t>
          </a:r>
          <a:r>
            <a:rPr lang="it-IT" sz="2800" kern="1200" dirty="0">
              <a:latin typeface="Arial Nova Cond Light" panose="020B0306020202020204" pitchFamily="34" charset="0"/>
            </a:rPr>
            <a:t>).</a:t>
          </a:r>
        </a:p>
      </dsp:txBody>
      <dsp:txXfrm>
        <a:off x="58119" y="4118767"/>
        <a:ext cx="11144638" cy="10743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F43084A4-F47F-4164-8B0B-803CFC75FE19}" type="datetimeFigureOut">
              <a:rPr lang="it-IT" smtClean="0"/>
              <a:t>11/05/2026</a:t>
            </a:fld>
            <a:endParaRPr lang="it-IT"/>
          </a:p>
        </p:txBody>
      </p:sp>
      <p:sp>
        <p:nvSpPr>
          <p:cNvPr id="4" name="Segnaposto immagine diapositiva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65B0187F-5231-4CA5-AD95-18B8979BEDCA}" type="slidenum">
              <a:rPr lang="it-IT" smtClean="0"/>
              <a:t>‹N›</a:t>
            </a:fld>
            <a:endParaRPr lang="it-IT"/>
          </a:p>
        </p:txBody>
      </p:sp>
    </p:spTree>
    <p:extLst>
      <p:ext uri="{BB962C8B-B14F-4D97-AF65-F5344CB8AC3E}">
        <p14:creationId xmlns:p14="http://schemas.microsoft.com/office/powerpoint/2010/main" val="1070866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txBody>
          <a:bodyPr/>
          <a:lstStyle/>
          <a:p>
            <a:endParaRPr lang="it-IT"/>
          </a:p>
        </p:txBody>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055822A-02BE-F24F-A6D0-77F35C182E95}" type="slidenum">
              <a:rPr lang="it-IT" smtClean="0"/>
              <a:t>2</a:t>
            </a:fld>
            <a:endParaRPr lang="it-IT" dirty="0"/>
          </a:p>
        </p:txBody>
      </p:sp>
    </p:spTree>
    <p:extLst>
      <p:ext uri="{BB962C8B-B14F-4D97-AF65-F5344CB8AC3E}">
        <p14:creationId xmlns:p14="http://schemas.microsoft.com/office/powerpoint/2010/main" val="990974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7776F-FAEB-0D3C-145D-C898B4D7ABC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A059263-7FE3-C1E0-D255-40CE85A8F0F2}"/>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AA7663DF-E394-1710-0C9F-CEF7450F856E}"/>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62204ABA-4D2D-8210-A897-9E8B33FEE71A}"/>
              </a:ext>
            </a:extLst>
          </p:cNvPr>
          <p:cNvSpPr>
            <a:spLocks noGrp="1"/>
          </p:cNvSpPr>
          <p:nvPr>
            <p:ph type="sldNum" sz="quarter" idx="5"/>
          </p:nvPr>
        </p:nvSpPr>
        <p:spPr/>
        <p:txBody>
          <a:bodyPr/>
          <a:lstStyle/>
          <a:p>
            <a:fld id="{7055822A-02BE-F24F-A6D0-77F35C182E95}" type="slidenum">
              <a:rPr lang="it-IT" smtClean="0"/>
              <a:t>11</a:t>
            </a:fld>
            <a:endParaRPr lang="it-IT" dirty="0"/>
          </a:p>
        </p:txBody>
      </p:sp>
    </p:spTree>
    <p:extLst>
      <p:ext uri="{BB962C8B-B14F-4D97-AF65-F5344CB8AC3E}">
        <p14:creationId xmlns:p14="http://schemas.microsoft.com/office/powerpoint/2010/main" val="4153681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950AD-0A88-CA9B-009B-90924B697B8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D4142D2-44E3-C35A-B4AB-4E8C7BE7D13C}"/>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866073E7-BC4D-AF6E-353E-BA1298A15BA4}"/>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29C177EE-75B0-099B-43A7-19C8E7C03D0A}"/>
              </a:ext>
            </a:extLst>
          </p:cNvPr>
          <p:cNvSpPr>
            <a:spLocks noGrp="1"/>
          </p:cNvSpPr>
          <p:nvPr>
            <p:ph type="sldNum" sz="quarter" idx="5"/>
          </p:nvPr>
        </p:nvSpPr>
        <p:spPr/>
        <p:txBody>
          <a:bodyPr/>
          <a:lstStyle/>
          <a:p>
            <a:fld id="{7055822A-02BE-F24F-A6D0-77F35C182E95}" type="slidenum">
              <a:rPr lang="it-IT" smtClean="0"/>
              <a:t>12</a:t>
            </a:fld>
            <a:endParaRPr lang="it-IT" dirty="0"/>
          </a:p>
        </p:txBody>
      </p:sp>
    </p:spTree>
    <p:extLst>
      <p:ext uri="{BB962C8B-B14F-4D97-AF65-F5344CB8AC3E}">
        <p14:creationId xmlns:p14="http://schemas.microsoft.com/office/powerpoint/2010/main" val="242343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550FC-83C8-9129-C4D2-7B248ABEDCE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3984F0C-73B2-300A-3344-28BDFD519A36}"/>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193D6E14-D2C5-B1BE-6258-432EDFDFDA3E}"/>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43A3D7C1-CA59-844A-C297-2457D3245147}"/>
              </a:ext>
            </a:extLst>
          </p:cNvPr>
          <p:cNvSpPr>
            <a:spLocks noGrp="1"/>
          </p:cNvSpPr>
          <p:nvPr>
            <p:ph type="sldNum" sz="quarter" idx="5"/>
          </p:nvPr>
        </p:nvSpPr>
        <p:spPr/>
        <p:txBody>
          <a:bodyPr/>
          <a:lstStyle/>
          <a:p>
            <a:fld id="{7055822A-02BE-F24F-A6D0-77F35C182E95}" type="slidenum">
              <a:rPr lang="it-IT" smtClean="0"/>
              <a:t>13</a:t>
            </a:fld>
            <a:endParaRPr lang="it-IT" dirty="0"/>
          </a:p>
        </p:txBody>
      </p:sp>
    </p:spTree>
    <p:extLst>
      <p:ext uri="{BB962C8B-B14F-4D97-AF65-F5344CB8AC3E}">
        <p14:creationId xmlns:p14="http://schemas.microsoft.com/office/powerpoint/2010/main" val="725178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76BD4-5225-917A-A2D7-6698F2A42BE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0EDAAEB-2D83-B46C-A4B3-A4B92A795C7C}"/>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13D625DB-959A-5044-4329-F791BDE71596}"/>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93DC0F43-935B-524B-59BC-36D56133198E}"/>
              </a:ext>
            </a:extLst>
          </p:cNvPr>
          <p:cNvSpPr>
            <a:spLocks noGrp="1"/>
          </p:cNvSpPr>
          <p:nvPr>
            <p:ph type="sldNum" sz="quarter" idx="5"/>
          </p:nvPr>
        </p:nvSpPr>
        <p:spPr/>
        <p:txBody>
          <a:bodyPr/>
          <a:lstStyle/>
          <a:p>
            <a:fld id="{7055822A-02BE-F24F-A6D0-77F35C182E95}" type="slidenum">
              <a:rPr lang="it-IT" smtClean="0"/>
              <a:t>14</a:t>
            </a:fld>
            <a:endParaRPr lang="it-IT" dirty="0"/>
          </a:p>
        </p:txBody>
      </p:sp>
    </p:spTree>
    <p:extLst>
      <p:ext uri="{BB962C8B-B14F-4D97-AF65-F5344CB8AC3E}">
        <p14:creationId xmlns:p14="http://schemas.microsoft.com/office/powerpoint/2010/main" val="3119595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44EE4-1B4A-1C3E-C410-6EA9B69A969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E03B65C-6C6E-BB1D-E531-4E33F0B70772}"/>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9A48CFF8-3930-E586-C4DA-DABAC6E825A6}"/>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6134375F-FD06-7065-4134-1042B4F05709}"/>
              </a:ext>
            </a:extLst>
          </p:cNvPr>
          <p:cNvSpPr>
            <a:spLocks noGrp="1"/>
          </p:cNvSpPr>
          <p:nvPr>
            <p:ph type="sldNum" sz="quarter" idx="5"/>
          </p:nvPr>
        </p:nvSpPr>
        <p:spPr/>
        <p:txBody>
          <a:bodyPr/>
          <a:lstStyle/>
          <a:p>
            <a:fld id="{7055822A-02BE-F24F-A6D0-77F35C182E95}" type="slidenum">
              <a:rPr lang="it-IT" smtClean="0"/>
              <a:t>15</a:t>
            </a:fld>
            <a:endParaRPr lang="it-IT" dirty="0"/>
          </a:p>
        </p:txBody>
      </p:sp>
    </p:spTree>
    <p:extLst>
      <p:ext uri="{BB962C8B-B14F-4D97-AF65-F5344CB8AC3E}">
        <p14:creationId xmlns:p14="http://schemas.microsoft.com/office/powerpoint/2010/main" val="3649893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42CF2-139D-5E93-2254-F8671DF5CF6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44C5B50-89C0-7525-D5CF-1E3351DF7417}"/>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6A2F83B3-1741-FB2D-3838-AF3E7AAF3688}"/>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17BAFD9F-8DCF-26A3-9F7F-1260BBD97D0F}"/>
              </a:ext>
            </a:extLst>
          </p:cNvPr>
          <p:cNvSpPr>
            <a:spLocks noGrp="1"/>
          </p:cNvSpPr>
          <p:nvPr>
            <p:ph type="sldNum" sz="quarter" idx="5"/>
          </p:nvPr>
        </p:nvSpPr>
        <p:spPr/>
        <p:txBody>
          <a:bodyPr/>
          <a:lstStyle/>
          <a:p>
            <a:fld id="{7055822A-02BE-F24F-A6D0-77F35C182E95}" type="slidenum">
              <a:rPr lang="it-IT" smtClean="0"/>
              <a:t>16</a:t>
            </a:fld>
            <a:endParaRPr lang="it-IT" dirty="0"/>
          </a:p>
        </p:txBody>
      </p:sp>
    </p:spTree>
    <p:extLst>
      <p:ext uri="{BB962C8B-B14F-4D97-AF65-F5344CB8AC3E}">
        <p14:creationId xmlns:p14="http://schemas.microsoft.com/office/powerpoint/2010/main" val="1849509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83B6D-4FF2-428C-0C93-3AB40E6F4D7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AEA7B23-A7F0-EB8A-434D-E18C937F60E4}"/>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B40F6C8C-59AF-3F7D-7D72-77CAA442504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C6011AC4-C4A9-4B99-B7E5-98E2110435BF}"/>
              </a:ext>
            </a:extLst>
          </p:cNvPr>
          <p:cNvSpPr>
            <a:spLocks noGrp="1"/>
          </p:cNvSpPr>
          <p:nvPr>
            <p:ph type="sldNum" sz="quarter" idx="5"/>
          </p:nvPr>
        </p:nvSpPr>
        <p:spPr/>
        <p:txBody>
          <a:bodyPr/>
          <a:lstStyle/>
          <a:p>
            <a:fld id="{7055822A-02BE-F24F-A6D0-77F35C182E95}" type="slidenum">
              <a:rPr lang="it-IT" smtClean="0"/>
              <a:t>17</a:t>
            </a:fld>
            <a:endParaRPr lang="it-IT" dirty="0"/>
          </a:p>
        </p:txBody>
      </p:sp>
    </p:spTree>
    <p:extLst>
      <p:ext uri="{BB962C8B-B14F-4D97-AF65-F5344CB8AC3E}">
        <p14:creationId xmlns:p14="http://schemas.microsoft.com/office/powerpoint/2010/main" val="4144734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ACD60-957A-D077-437C-88F32F7A1C2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695D3F6-E18B-5766-A6B7-CE76B0487830}"/>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6BBBF50E-C95A-F9C7-E940-3E9BC764A6A7}"/>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0E72AFED-EFC3-7D94-2B8B-F557D9F003C2}"/>
              </a:ext>
            </a:extLst>
          </p:cNvPr>
          <p:cNvSpPr>
            <a:spLocks noGrp="1"/>
          </p:cNvSpPr>
          <p:nvPr>
            <p:ph type="sldNum" sz="quarter" idx="5"/>
          </p:nvPr>
        </p:nvSpPr>
        <p:spPr/>
        <p:txBody>
          <a:bodyPr/>
          <a:lstStyle/>
          <a:p>
            <a:fld id="{7055822A-02BE-F24F-A6D0-77F35C182E95}" type="slidenum">
              <a:rPr lang="it-IT" smtClean="0"/>
              <a:t>18</a:t>
            </a:fld>
            <a:endParaRPr lang="it-IT" dirty="0"/>
          </a:p>
        </p:txBody>
      </p:sp>
    </p:spTree>
    <p:extLst>
      <p:ext uri="{BB962C8B-B14F-4D97-AF65-F5344CB8AC3E}">
        <p14:creationId xmlns:p14="http://schemas.microsoft.com/office/powerpoint/2010/main" val="2862450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A1AE6-5030-F9E1-4BDF-8CB6A25BE86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7362957-3CAD-A112-D952-6954DA9B8576}"/>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7D75FB65-F821-97A6-2A41-D622485E6FF1}"/>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CBF89671-270F-FDAE-F794-256CBCD34565}"/>
              </a:ext>
            </a:extLst>
          </p:cNvPr>
          <p:cNvSpPr>
            <a:spLocks noGrp="1"/>
          </p:cNvSpPr>
          <p:nvPr>
            <p:ph type="sldNum" sz="quarter" idx="5"/>
          </p:nvPr>
        </p:nvSpPr>
        <p:spPr/>
        <p:txBody>
          <a:bodyPr/>
          <a:lstStyle/>
          <a:p>
            <a:fld id="{7055822A-02BE-F24F-A6D0-77F35C182E95}" type="slidenum">
              <a:rPr lang="it-IT" smtClean="0"/>
              <a:t>19</a:t>
            </a:fld>
            <a:endParaRPr lang="it-IT" dirty="0"/>
          </a:p>
        </p:txBody>
      </p:sp>
    </p:spTree>
    <p:extLst>
      <p:ext uri="{BB962C8B-B14F-4D97-AF65-F5344CB8AC3E}">
        <p14:creationId xmlns:p14="http://schemas.microsoft.com/office/powerpoint/2010/main" val="3725850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B9B25-0D3C-56F2-3877-1F26C8F1BA7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BE8EF41-7965-EC63-FF5A-7D8A639FBC25}"/>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914D351B-25B3-B16F-9C46-D0DB7EC1CF14}"/>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2312C887-4460-8CE5-4399-FEA1859AD06B}"/>
              </a:ext>
            </a:extLst>
          </p:cNvPr>
          <p:cNvSpPr>
            <a:spLocks noGrp="1"/>
          </p:cNvSpPr>
          <p:nvPr>
            <p:ph type="sldNum" sz="quarter" idx="5"/>
          </p:nvPr>
        </p:nvSpPr>
        <p:spPr/>
        <p:txBody>
          <a:bodyPr/>
          <a:lstStyle/>
          <a:p>
            <a:fld id="{7055822A-02BE-F24F-A6D0-77F35C182E95}" type="slidenum">
              <a:rPr lang="it-IT" smtClean="0"/>
              <a:t>20</a:t>
            </a:fld>
            <a:endParaRPr lang="it-IT" dirty="0"/>
          </a:p>
        </p:txBody>
      </p:sp>
    </p:spTree>
    <p:extLst>
      <p:ext uri="{BB962C8B-B14F-4D97-AF65-F5344CB8AC3E}">
        <p14:creationId xmlns:p14="http://schemas.microsoft.com/office/powerpoint/2010/main" val="1040267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99690-C8F8-906D-0161-D736122D928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067C339-ED97-24D8-D758-8E49E2EAF2CE}"/>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27A8ECB4-1870-CD7C-8ACB-B633394977A1}"/>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02F1915A-27A3-0E05-7109-968247D26491}"/>
              </a:ext>
            </a:extLst>
          </p:cNvPr>
          <p:cNvSpPr>
            <a:spLocks noGrp="1"/>
          </p:cNvSpPr>
          <p:nvPr>
            <p:ph type="sldNum" sz="quarter" idx="5"/>
          </p:nvPr>
        </p:nvSpPr>
        <p:spPr/>
        <p:txBody>
          <a:bodyPr/>
          <a:lstStyle/>
          <a:p>
            <a:fld id="{7055822A-02BE-F24F-A6D0-77F35C182E95}" type="slidenum">
              <a:rPr lang="it-IT" smtClean="0"/>
              <a:t>3</a:t>
            </a:fld>
            <a:endParaRPr lang="it-IT" dirty="0"/>
          </a:p>
        </p:txBody>
      </p:sp>
    </p:spTree>
    <p:extLst>
      <p:ext uri="{BB962C8B-B14F-4D97-AF65-F5344CB8AC3E}">
        <p14:creationId xmlns:p14="http://schemas.microsoft.com/office/powerpoint/2010/main" val="2796550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1833D-8038-1654-57AE-1A117AEB773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065FBD0-02AF-5140-E66A-B6F746B06F71}"/>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0BFA6965-E811-625A-8073-4F8B189F8F81}"/>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1C1FC848-4D1D-05FA-A092-BAD940226DC5}"/>
              </a:ext>
            </a:extLst>
          </p:cNvPr>
          <p:cNvSpPr>
            <a:spLocks noGrp="1"/>
          </p:cNvSpPr>
          <p:nvPr>
            <p:ph type="sldNum" sz="quarter" idx="5"/>
          </p:nvPr>
        </p:nvSpPr>
        <p:spPr/>
        <p:txBody>
          <a:bodyPr/>
          <a:lstStyle/>
          <a:p>
            <a:fld id="{7055822A-02BE-F24F-A6D0-77F35C182E95}" type="slidenum">
              <a:rPr lang="it-IT" smtClean="0"/>
              <a:t>21</a:t>
            </a:fld>
            <a:endParaRPr lang="it-IT" dirty="0"/>
          </a:p>
        </p:txBody>
      </p:sp>
    </p:spTree>
    <p:extLst>
      <p:ext uri="{BB962C8B-B14F-4D97-AF65-F5344CB8AC3E}">
        <p14:creationId xmlns:p14="http://schemas.microsoft.com/office/powerpoint/2010/main" val="2312529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4E6B9-44A2-B9EF-62F4-181419BEE89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040DAD1-BBDF-16BE-F74A-F7513FA8CD2D}"/>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A6C079DC-0614-3692-5E77-1AEDF977DC9F}"/>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24C29E5E-82B4-F12E-DFA8-E10AF2334D31}"/>
              </a:ext>
            </a:extLst>
          </p:cNvPr>
          <p:cNvSpPr>
            <a:spLocks noGrp="1"/>
          </p:cNvSpPr>
          <p:nvPr>
            <p:ph type="sldNum" sz="quarter" idx="5"/>
          </p:nvPr>
        </p:nvSpPr>
        <p:spPr/>
        <p:txBody>
          <a:bodyPr/>
          <a:lstStyle/>
          <a:p>
            <a:fld id="{7055822A-02BE-F24F-A6D0-77F35C182E95}" type="slidenum">
              <a:rPr lang="it-IT" smtClean="0"/>
              <a:t>22</a:t>
            </a:fld>
            <a:endParaRPr lang="it-IT" dirty="0"/>
          </a:p>
        </p:txBody>
      </p:sp>
    </p:spTree>
    <p:extLst>
      <p:ext uri="{BB962C8B-B14F-4D97-AF65-F5344CB8AC3E}">
        <p14:creationId xmlns:p14="http://schemas.microsoft.com/office/powerpoint/2010/main" val="1955234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F468C-2A6F-454A-AC2B-0242F84D409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AA43C7B-B246-1618-6715-B45B419BC5FC}"/>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7EC934F2-2806-529F-60CC-07B4313F34C1}"/>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91E9FE4-3EAA-9747-A371-8293EDA9722A}"/>
              </a:ext>
            </a:extLst>
          </p:cNvPr>
          <p:cNvSpPr>
            <a:spLocks noGrp="1"/>
          </p:cNvSpPr>
          <p:nvPr>
            <p:ph type="sldNum" sz="quarter" idx="5"/>
          </p:nvPr>
        </p:nvSpPr>
        <p:spPr/>
        <p:txBody>
          <a:bodyPr/>
          <a:lstStyle/>
          <a:p>
            <a:fld id="{7055822A-02BE-F24F-A6D0-77F35C182E95}" type="slidenum">
              <a:rPr lang="it-IT" smtClean="0"/>
              <a:t>23</a:t>
            </a:fld>
            <a:endParaRPr lang="it-IT" dirty="0"/>
          </a:p>
        </p:txBody>
      </p:sp>
    </p:spTree>
    <p:extLst>
      <p:ext uri="{BB962C8B-B14F-4D97-AF65-F5344CB8AC3E}">
        <p14:creationId xmlns:p14="http://schemas.microsoft.com/office/powerpoint/2010/main" val="2795846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ED6E2-62C8-D596-C3BC-62DD9BA790A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3D9124A-272D-0177-4B4B-8B2ADEF5910D}"/>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BB68CDB2-E09E-34E4-83B9-093BDA106C5B}"/>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A5B9260A-F2F9-B7BB-0013-13AC679182E5}"/>
              </a:ext>
            </a:extLst>
          </p:cNvPr>
          <p:cNvSpPr>
            <a:spLocks noGrp="1"/>
          </p:cNvSpPr>
          <p:nvPr>
            <p:ph type="sldNum" sz="quarter" idx="5"/>
          </p:nvPr>
        </p:nvSpPr>
        <p:spPr/>
        <p:txBody>
          <a:bodyPr/>
          <a:lstStyle/>
          <a:p>
            <a:fld id="{7055822A-02BE-F24F-A6D0-77F35C182E95}" type="slidenum">
              <a:rPr lang="it-IT" smtClean="0"/>
              <a:t>24</a:t>
            </a:fld>
            <a:endParaRPr lang="it-IT" dirty="0"/>
          </a:p>
        </p:txBody>
      </p:sp>
    </p:spTree>
    <p:extLst>
      <p:ext uri="{BB962C8B-B14F-4D97-AF65-F5344CB8AC3E}">
        <p14:creationId xmlns:p14="http://schemas.microsoft.com/office/powerpoint/2010/main" val="884437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2638C-E023-5F48-D580-4E445F2127B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1F03C13-82B4-930E-DA7E-40F8CDB194C6}"/>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953F4AB9-2C67-69F4-079A-7994D184A1CE}"/>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22A4366D-E37C-429C-45CC-7B8B89D5E825}"/>
              </a:ext>
            </a:extLst>
          </p:cNvPr>
          <p:cNvSpPr>
            <a:spLocks noGrp="1"/>
          </p:cNvSpPr>
          <p:nvPr>
            <p:ph type="sldNum" sz="quarter" idx="5"/>
          </p:nvPr>
        </p:nvSpPr>
        <p:spPr/>
        <p:txBody>
          <a:bodyPr/>
          <a:lstStyle/>
          <a:p>
            <a:fld id="{7055822A-02BE-F24F-A6D0-77F35C182E95}" type="slidenum">
              <a:rPr lang="it-IT" smtClean="0"/>
              <a:t>25</a:t>
            </a:fld>
            <a:endParaRPr lang="it-IT" dirty="0"/>
          </a:p>
        </p:txBody>
      </p:sp>
    </p:spTree>
    <p:extLst>
      <p:ext uri="{BB962C8B-B14F-4D97-AF65-F5344CB8AC3E}">
        <p14:creationId xmlns:p14="http://schemas.microsoft.com/office/powerpoint/2010/main" val="1047998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2748B-9D6E-BDF7-8408-DF2CDF804B6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2BCFAC5-1087-6364-5266-034579966AEC}"/>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000BD405-8A71-253A-B5BD-31E2EB3BF656}"/>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B9B9C02D-0F28-48DE-8C2B-0D476CD58CB2}"/>
              </a:ext>
            </a:extLst>
          </p:cNvPr>
          <p:cNvSpPr>
            <a:spLocks noGrp="1"/>
          </p:cNvSpPr>
          <p:nvPr>
            <p:ph type="sldNum" sz="quarter" idx="5"/>
          </p:nvPr>
        </p:nvSpPr>
        <p:spPr/>
        <p:txBody>
          <a:bodyPr/>
          <a:lstStyle/>
          <a:p>
            <a:fld id="{7055822A-02BE-F24F-A6D0-77F35C182E95}" type="slidenum">
              <a:rPr lang="it-IT" smtClean="0"/>
              <a:t>26</a:t>
            </a:fld>
            <a:endParaRPr lang="it-IT" dirty="0"/>
          </a:p>
        </p:txBody>
      </p:sp>
    </p:spTree>
    <p:extLst>
      <p:ext uri="{BB962C8B-B14F-4D97-AF65-F5344CB8AC3E}">
        <p14:creationId xmlns:p14="http://schemas.microsoft.com/office/powerpoint/2010/main" val="17632138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txBody>
          <a:bodyPr/>
          <a:lstStyle/>
          <a:p>
            <a:endParaRPr lang="it-IT"/>
          </a:p>
        </p:txBody>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055822A-02BE-F24F-A6D0-77F35C182E95}" type="slidenum">
              <a:rPr lang="it-IT" smtClean="0"/>
              <a:t>28</a:t>
            </a:fld>
            <a:endParaRPr lang="it-IT" dirty="0"/>
          </a:p>
        </p:txBody>
      </p:sp>
    </p:spTree>
    <p:extLst>
      <p:ext uri="{BB962C8B-B14F-4D97-AF65-F5344CB8AC3E}">
        <p14:creationId xmlns:p14="http://schemas.microsoft.com/office/powerpoint/2010/main" val="9909741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2963C-03BB-F875-3C28-6CBB0512B2C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89C653F-86DB-D559-E5AA-4CFB44EC8B9C}"/>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E109D12D-F296-8725-0A92-74DE46945584}"/>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A521B531-F2BC-2914-57AA-406EC7BAADE3}"/>
              </a:ext>
            </a:extLst>
          </p:cNvPr>
          <p:cNvSpPr>
            <a:spLocks noGrp="1"/>
          </p:cNvSpPr>
          <p:nvPr>
            <p:ph type="sldNum" sz="quarter" idx="5"/>
          </p:nvPr>
        </p:nvSpPr>
        <p:spPr/>
        <p:txBody>
          <a:bodyPr/>
          <a:lstStyle/>
          <a:p>
            <a:fld id="{7055822A-02BE-F24F-A6D0-77F35C182E95}" type="slidenum">
              <a:rPr lang="it-IT" smtClean="0"/>
              <a:t>29</a:t>
            </a:fld>
            <a:endParaRPr lang="it-IT" dirty="0"/>
          </a:p>
        </p:txBody>
      </p:sp>
    </p:spTree>
    <p:extLst>
      <p:ext uri="{BB962C8B-B14F-4D97-AF65-F5344CB8AC3E}">
        <p14:creationId xmlns:p14="http://schemas.microsoft.com/office/powerpoint/2010/main" val="2136685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3EA73-6025-E592-9721-6365359A279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7E880C3-37A6-13A1-E30F-A68BF0F678C6}"/>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C948CB72-E514-324C-E2CF-FAC82D7AEA67}"/>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A6DEE623-7DAC-045A-9CFF-DB3DA9CDA520}"/>
              </a:ext>
            </a:extLst>
          </p:cNvPr>
          <p:cNvSpPr>
            <a:spLocks noGrp="1"/>
          </p:cNvSpPr>
          <p:nvPr>
            <p:ph type="sldNum" sz="quarter" idx="5"/>
          </p:nvPr>
        </p:nvSpPr>
        <p:spPr/>
        <p:txBody>
          <a:bodyPr/>
          <a:lstStyle/>
          <a:p>
            <a:fld id="{7055822A-02BE-F24F-A6D0-77F35C182E95}" type="slidenum">
              <a:rPr lang="it-IT" smtClean="0"/>
              <a:t>30</a:t>
            </a:fld>
            <a:endParaRPr lang="it-IT" dirty="0"/>
          </a:p>
        </p:txBody>
      </p:sp>
    </p:spTree>
    <p:extLst>
      <p:ext uri="{BB962C8B-B14F-4D97-AF65-F5344CB8AC3E}">
        <p14:creationId xmlns:p14="http://schemas.microsoft.com/office/powerpoint/2010/main" val="1985036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44913-3347-28AE-3C07-0CDBBBE5010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1A8FD4A-BCB2-D1A0-3816-073F5D3D20A6}"/>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1B52B2DC-A29C-B04D-C605-C00DFED5F4F5}"/>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DF4210F-96FF-3CD1-CE83-73CE3AF14BC1}"/>
              </a:ext>
            </a:extLst>
          </p:cNvPr>
          <p:cNvSpPr>
            <a:spLocks noGrp="1"/>
          </p:cNvSpPr>
          <p:nvPr>
            <p:ph type="sldNum" sz="quarter" idx="5"/>
          </p:nvPr>
        </p:nvSpPr>
        <p:spPr/>
        <p:txBody>
          <a:bodyPr/>
          <a:lstStyle/>
          <a:p>
            <a:fld id="{7055822A-02BE-F24F-A6D0-77F35C182E95}" type="slidenum">
              <a:rPr lang="it-IT" smtClean="0"/>
              <a:t>31</a:t>
            </a:fld>
            <a:endParaRPr lang="it-IT" dirty="0"/>
          </a:p>
        </p:txBody>
      </p:sp>
    </p:spTree>
    <p:extLst>
      <p:ext uri="{BB962C8B-B14F-4D97-AF65-F5344CB8AC3E}">
        <p14:creationId xmlns:p14="http://schemas.microsoft.com/office/powerpoint/2010/main" val="1573416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12A62-3E70-3A49-E689-B8851A83934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40611A1-5DF5-1C8E-A989-C7BAF2DE9606}"/>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0EE042F4-4D42-B02F-2D7F-AF21CC87BC8B}"/>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070D0908-1F43-DC92-9132-0DEFAB9BA063}"/>
              </a:ext>
            </a:extLst>
          </p:cNvPr>
          <p:cNvSpPr>
            <a:spLocks noGrp="1"/>
          </p:cNvSpPr>
          <p:nvPr>
            <p:ph type="sldNum" sz="quarter" idx="5"/>
          </p:nvPr>
        </p:nvSpPr>
        <p:spPr/>
        <p:txBody>
          <a:bodyPr/>
          <a:lstStyle/>
          <a:p>
            <a:fld id="{7055822A-02BE-F24F-A6D0-77F35C182E95}" type="slidenum">
              <a:rPr lang="it-IT" smtClean="0"/>
              <a:t>4</a:t>
            </a:fld>
            <a:endParaRPr lang="it-IT" dirty="0"/>
          </a:p>
        </p:txBody>
      </p:sp>
    </p:spTree>
    <p:extLst>
      <p:ext uri="{BB962C8B-B14F-4D97-AF65-F5344CB8AC3E}">
        <p14:creationId xmlns:p14="http://schemas.microsoft.com/office/powerpoint/2010/main" val="40045019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txBody>
          <a:bodyPr/>
          <a:lstStyle/>
          <a:p>
            <a:endParaRPr lang="it-IT"/>
          </a:p>
        </p:txBody>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055822A-02BE-F24F-A6D0-77F35C182E95}" type="slidenum">
              <a:rPr lang="it-IT" smtClean="0"/>
              <a:t>32</a:t>
            </a:fld>
            <a:endParaRPr lang="it-IT" dirty="0"/>
          </a:p>
        </p:txBody>
      </p:sp>
    </p:spTree>
    <p:extLst>
      <p:ext uri="{BB962C8B-B14F-4D97-AF65-F5344CB8AC3E}">
        <p14:creationId xmlns:p14="http://schemas.microsoft.com/office/powerpoint/2010/main" val="36747985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FBCD5-58AA-8049-5C82-6DC5A345374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527E5CD-8216-6978-8CDC-BEC0FDFDAE7B}"/>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08B69A46-F499-A11E-84D4-B0D050171F68}"/>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ADE2B3F3-5D88-48B5-5E54-0DB7DEB85062}"/>
              </a:ext>
            </a:extLst>
          </p:cNvPr>
          <p:cNvSpPr>
            <a:spLocks noGrp="1"/>
          </p:cNvSpPr>
          <p:nvPr>
            <p:ph type="sldNum" sz="quarter" idx="5"/>
          </p:nvPr>
        </p:nvSpPr>
        <p:spPr/>
        <p:txBody>
          <a:bodyPr/>
          <a:lstStyle/>
          <a:p>
            <a:fld id="{7055822A-02BE-F24F-A6D0-77F35C182E95}" type="slidenum">
              <a:rPr lang="it-IT" smtClean="0"/>
              <a:t>33</a:t>
            </a:fld>
            <a:endParaRPr lang="it-IT" dirty="0"/>
          </a:p>
        </p:txBody>
      </p:sp>
    </p:spTree>
    <p:extLst>
      <p:ext uri="{BB962C8B-B14F-4D97-AF65-F5344CB8AC3E}">
        <p14:creationId xmlns:p14="http://schemas.microsoft.com/office/powerpoint/2010/main" val="6633027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0A411-C4C7-3803-4CC1-93A4D9CEFCE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4027DF5-BB80-3A4A-922B-6430580B8829}"/>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A2869A2E-DD0B-FF22-4523-F8F4BD5C4C08}"/>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6EC8729F-2CF8-9A74-0258-21D9F631D7B6}"/>
              </a:ext>
            </a:extLst>
          </p:cNvPr>
          <p:cNvSpPr>
            <a:spLocks noGrp="1"/>
          </p:cNvSpPr>
          <p:nvPr>
            <p:ph type="sldNum" sz="quarter" idx="5"/>
          </p:nvPr>
        </p:nvSpPr>
        <p:spPr/>
        <p:txBody>
          <a:bodyPr/>
          <a:lstStyle/>
          <a:p>
            <a:fld id="{7055822A-02BE-F24F-A6D0-77F35C182E95}" type="slidenum">
              <a:rPr lang="it-IT" smtClean="0"/>
              <a:t>37</a:t>
            </a:fld>
            <a:endParaRPr lang="it-IT" dirty="0"/>
          </a:p>
        </p:txBody>
      </p:sp>
    </p:spTree>
    <p:extLst>
      <p:ext uri="{BB962C8B-B14F-4D97-AF65-F5344CB8AC3E}">
        <p14:creationId xmlns:p14="http://schemas.microsoft.com/office/powerpoint/2010/main" val="3481506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7FD30-5F60-C77C-FE99-66925EBBB8A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67287FF-239E-C385-EC82-0D6C01877DE6}"/>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0B31C368-7F79-ACFB-0720-54016924C73B}"/>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9D11401E-67BA-CB96-6003-0F9B0FC48F80}"/>
              </a:ext>
            </a:extLst>
          </p:cNvPr>
          <p:cNvSpPr>
            <a:spLocks noGrp="1"/>
          </p:cNvSpPr>
          <p:nvPr>
            <p:ph type="sldNum" sz="quarter" idx="5"/>
          </p:nvPr>
        </p:nvSpPr>
        <p:spPr/>
        <p:txBody>
          <a:bodyPr/>
          <a:lstStyle/>
          <a:p>
            <a:fld id="{7055822A-02BE-F24F-A6D0-77F35C182E95}" type="slidenum">
              <a:rPr lang="it-IT" smtClean="0"/>
              <a:t>38</a:t>
            </a:fld>
            <a:endParaRPr lang="it-IT" dirty="0"/>
          </a:p>
        </p:txBody>
      </p:sp>
    </p:spTree>
    <p:extLst>
      <p:ext uri="{BB962C8B-B14F-4D97-AF65-F5344CB8AC3E}">
        <p14:creationId xmlns:p14="http://schemas.microsoft.com/office/powerpoint/2010/main" val="7361204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A6880-B522-399A-3D62-0ACF95CB325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6315845-7A75-ED9F-E265-F133D3CF7E0D}"/>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9D602DAE-838F-BA84-CADF-8EA0924ECBC8}"/>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343AF749-90EE-8F68-1DDB-2CF56B306095}"/>
              </a:ext>
            </a:extLst>
          </p:cNvPr>
          <p:cNvSpPr>
            <a:spLocks noGrp="1"/>
          </p:cNvSpPr>
          <p:nvPr>
            <p:ph type="sldNum" sz="quarter" idx="5"/>
          </p:nvPr>
        </p:nvSpPr>
        <p:spPr/>
        <p:txBody>
          <a:bodyPr/>
          <a:lstStyle/>
          <a:p>
            <a:fld id="{7055822A-02BE-F24F-A6D0-77F35C182E95}" type="slidenum">
              <a:rPr lang="it-IT" smtClean="0"/>
              <a:t>39</a:t>
            </a:fld>
            <a:endParaRPr lang="it-IT" dirty="0"/>
          </a:p>
        </p:txBody>
      </p:sp>
    </p:spTree>
    <p:extLst>
      <p:ext uri="{BB962C8B-B14F-4D97-AF65-F5344CB8AC3E}">
        <p14:creationId xmlns:p14="http://schemas.microsoft.com/office/powerpoint/2010/main" val="41042373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E52DE-85BC-065D-7E7D-848393AE1CA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D8AD1AB-0810-6C68-7E10-BF08F4174F10}"/>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A0F4DCFA-855B-3BBD-C43A-3A543741E65A}"/>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480681EE-9650-42D0-6832-0976809D68E8}"/>
              </a:ext>
            </a:extLst>
          </p:cNvPr>
          <p:cNvSpPr>
            <a:spLocks noGrp="1"/>
          </p:cNvSpPr>
          <p:nvPr>
            <p:ph type="sldNum" sz="quarter" idx="5"/>
          </p:nvPr>
        </p:nvSpPr>
        <p:spPr/>
        <p:txBody>
          <a:bodyPr/>
          <a:lstStyle/>
          <a:p>
            <a:fld id="{7055822A-02BE-F24F-A6D0-77F35C182E95}" type="slidenum">
              <a:rPr lang="it-IT" smtClean="0"/>
              <a:t>40</a:t>
            </a:fld>
            <a:endParaRPr lang="it-IT" dirty="0"/>
          </a:p>
        </p:txBody>
      </p:sp>
    </p:spTree>
    <p:extLst>
      <p:ext uri="{BB962C8B-B14F-4D97-AF65-F5344CB8AC3E}">
        <p14:creationId xmlns:p14="http://schemas.microsoft.com/office/powerpoint/2010/main" val="30410440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ED78D-E871-01F0-C653-9691525B7A4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0ECF5DE-F07A-E5CC-888A-BF1FB35F7234}"/>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4C1BC1D6-0719-40B0-244B-91BCF1A0A3AC}"/>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67514FF9-58A1-CF39-9E38-E943D10241E9}"/>
              </a:ext>
            </a:extLst>
          </p:cNvPr>
          <p:cNvSpPr>
            <a:spLocks noGrp="1"/>
          </p:cNvSpPr>
          <p:nvPr>
            <p:ph type="sldNum" sz="quarter" idx="5"/>
          </p:nvPr>
        </p:nvSpPr>
        <p:spPr/>
        <p:txBody>
          <a:bodyPr/>
          <a:lstStyle/>
          <a:p>
            <a:fld id="{7055822A-02BE-F24F-A6D0-77F35C182E95}" type="slidenum">
              <a:rPr lang="it-IT" smtClean="0"/>
              <a:t>41</a:t>
            </a:fld>
            <a:endParaRPr lang="it-IT" dirty="0"/>
          </a:p>
        </p:txBody>
      </p:sp>
    </p:spTree>
    <p:extLst>
      <p:ext uri="{BB962C8B-B14F-4D97-AF65-F5344CB8AC3E}">
        <p14:creationId xmlns:p14="http://schemas.microsoft.com/office/powerpoint/2010/main" val="18421807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24DCC-7A61-AD2E-E1EB-0F498FAE3BD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E76CB50-A0DE-D9DC-0608-8DA1A2137406}"/>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FC03A8B1-5E47-C373-4155-3CDAEA3B0ACD}"/>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876018BF-2528-B4CB-CBA5-CA66C22BCA34}"/>
              </a:ext>
            </a:extLst>
          </p:cNvPr>
          <p:cNvSpPr>
            <a:spLocks noGrp="1"/>
          </p:cNvSpPr>
          <p:nvPr>
            <p:ph type="sldNum" sz="quarter" idx="5"/>
          </p:nvPr>
        </p:nvSpPr>
        <p:spPr/>
        <p:txBody>
          <a:bodyPr/>
          <a:lstStyle/>
          <a:p>
            <a:fld id="{7055822A-02BE-F24F-A6D0-77F35C182E95}" type="slidenum">
              <a:rPr lang="it-IT" smtClean="0"/>
              <a:t>42</a:t>
            </a:fld>
            <a:endParaRPr lang="it-IT" dirty="0"/>
          </a:p>
        </p:txBody>
      </p:sp>
    </p:spTree>
    <p:extLst>
      <p:ext uri="{BB962C8B-B14F-4D97-AF65-F5344CB8AC3E}">
        <p14:creationId xmlns:p14="http://schemas.microsoft.com/office/powerpoint/2010/main" val="39025158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E01BA-F691-BF93-EFF0-2DBAEFD4688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FC72300-1C6D-2725-729F-AB8991A5F37F}"/>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B0CD41BD-F767-0E12-A194-60C8CA22F115}"/>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C14A4626-4FE4-3474-CF03-EECC42A18479}"/>
              </a:ext>
            </a:extLst>
          </p:cNvPr>
          <p:cNvSpPr>
            <a:spLocks noGrp="1"/>
          </p:cNvSpPr>
          <p:nvPr>
            <p:ph type="sldNum" sz="quarter" idx="5"/>
          </p:nvPr>
        </p:nvSpPr>
        <p:spPr/>
        <p:txBody>
          <a:bodyPr/>
          <a:lstStyle/>
          <a:p>
            <a:fld id="{7055822A-02BE-F24F-A6D0-77F35C182E95}" type="slidenum">
              <a:rPr lang="it-IT" smtClean="0"/>
              <a:t>43</a:t>
            </a:fld>
            <a:endParaRPr lang="it-IT" dirty="0"/>
          </a:p>
        </p:txBody>
      </p:sp>
    </p:spTree>
    <p:extLst>
      <p:ext uri="{BB962C8B-B14F-4D97-AF65-F5344CB8AC3E}">
        <p14:creationId xmlns:p14="http://schemas.microsoft.com/office/powerpoint/2010/main" val="30464471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0A5AF-B5F2-D1C4-3C24-81D3356F248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E3E9371-FAA1-CC2F-63F1-D9C7EBC874B7}"/>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7BDBAD5C-C707-455D-9164-9882AB22FE86}"/>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B4B8DF9D-9BBC-6FF1-A066-50EA4ACA686C}"/>
              </a:ext>
            </a:extLst>
          </p:cNvPr>
          <p:cNvSpPr>
            <a:spLocks noGrp="1"/>
          </p:cNvSpPr>
          <p:nvPr>
            <p:ph type="sldNum" sz="quarter" idx="5"/>
          </p:nvPr>
        </p:nvSpPr>
        <p:spPr/>
        <p:txBody>
          <a:bodyPr/>
          <a:lstStyle/>
          <a:p>
            <a:fld id="{7055822A-02BE-F24F-A6D0-77F35C182E95}" type="slidenum">
              <a:rPr lang="it-IT" smtClean="0"/>
              <a:t>44</a:t>
            </a:fld>
            <a:endParaRPr lang="it-IT" dirty="0"/>
          </a:p>
        </p:txBody>
      </p:sp>
    </p:spTree>
    <p:extLst>
      <p:ext uri="{BB962C8B-B14F-4D97-AF65-F5344CB8AC3E}">
        <p14:creationId xmlns:p14="http://schemas.microsoft.com/office/powerpoint/2010/main" val="2565822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BA9D6-4783-D237-6A8F-9F1EFC2B24F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7B235A5-8BD1-303E-1ACB-2D75F61DDA35}"/>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4EC099C1-96E3-2D57-FD9A-6F48626A025C}"/>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CF2B7C7B-A7CB-4A7E-8C09-CF2CCED9E2B2}"/>
              </a:ext>
            </a:extLst>
          </p:cNvPr>
          <p:cNvSpPr>
            <a:spLocks noGrp="1"/>
          </p:cNvSpPr>
          <p:nvPr>
            <p:ph type="sldNum" sz="quarter" idx="5"/>
          </p:nvPr>
        </p:nvSpPr>
        <p:spPr/>
        <p:txBody>
          <a:bodyPr/>
          <a:lstStyle/>
          <a:p>
            <a:fld id="{7055822A-02BE-F24F-A6D0-77F35C182E95}" type="slidenum">
              <a:rPr lang="it-IT" smtClean="0"/>
              <a:t>5</a:t>
            </a:fld>
            <a:endParaRPr lang="it-IT" dirty="0"/>
          </a:p>
        </p:txBody>
      </p:sp>
    </p:spTree>
    <p:extLst>
      <p:ext uri="{BB962C8B-B14F-4D97-AF65-F5344CB8AC3E}">
        <p14:creationId xmlns:p14="http://schemas.microsoft.com/office/powerpoint/2010/main" val="18163391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BA745-6485-767C-D846-89F09D88989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DB2C740-56F5-5721-07DF-0D6E75395230}"/>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8B853A5D-CDEC-F3B7-00FB-177BA34407E2}"/>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1FE0037B-1603-3E89-2578-A3950CC97490}"/>
              </a:ext>
            </a:extLst>
          </p:cNvPr>
          <p:cNvSpPr>
            <a:spLocks noGrp="1"/>
          </p:cNvSpPr>
          <p:nvPr>
            <p:ph type="sldNum" sz="quarter" idx="5"/>
          </p:nvPr>
        </p:nvSpPr>
        <p:spPr/>
        <p:txBody>
          <a:bodyPr/>
          <a:lstStyle/>
          <a:p>
            <a:fld id="{7055822A-02BE-F24F-A6D0-77F35C182E95}" type="slidenum">
              <a:rPr lang="it-IT" smtClean="0"/>
              <a:t>45</a:t>
            </a:fld>
            <a:endParaRPr lang="it-IT" dirty="0"/>
          </a:p>
        </p:txBody>
      </p:sp>
    </p:spTree>
    <p:extLst>
      <p:ext uri="{BB962C8B-B14F-4D97-AF65-F5344CB8AC3E}">
        <p14:creationId xmlns:p14="http://schemas.microsoft.com/office/powerpoint/2010/main" val="13320849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430FD-3D2B-2D36-D83C-9CDF120E4FD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2922FE2-A364-3232-BBB7-8C2A7AAB1901}"/>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86C83BE7-88B9-4E5F-1466-F445B19C29F4}"/>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ABAD5D74-C407-315A-676F-2104FBFEC5B9}"/>
              </a:ext>
            </a:extLst>
          </p:cNvPr>
          <p:cNvSpPr>
            <a:spLocks noGrp="1"/>
          </p:cNvSpPr>
          <p:nvPr>
            <p:ph type="sldNum" sz="quarter" idx="5"/>
          </p:nvPr>
        </p:nvSpPr>
        <p:spPr/>
        <p:txBody>
          <a:bodyPr/>
          <a:lstStyle/>
          <a:p>
            <a:fld id="{7055822A-02BE-F24F-A6D0-77F35C182E95}" type="slidenum">
              <a:rPr lang="it-IT" smtClean="0"/>
              <a:t>47</a:t>
            </a:fld>
            <a:endParaRPr lang="it-IT" dirty="0"/>
          </a:p>
        </p:txBody>
      </p:sp>
    </p:spTree>
    <p:extLst>
      <p:ext uri="{BB962C8B-B14F-4D97-AF65-F5344CB8AC3E}">
        <p14:creationId xmlns:p14="http://schemas.microsoft.com/office/powerpoint/2010/main" val="1537941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BE384-F887-E4E9-29C3-D837E36FAC2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FAB823B-2F7D-DAB8-800F-DF1B55B4B0FE}"/>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E02666D1-34D4-BEB7-B6E6-F4A48D3A6A11}"/>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DB92AD17-C439-B85E-EC9D-24147C080FAB}"/>
              </a:ext>
            </a:extLst>
          </p:cNvPr>
          <p:cNvSpPr>
            <a:spLocks noGrp="1"/>
          </p:cNvSpPr>
          <p:nvPr>
            <p:ph type="sldNum" sz="quarter" idx="5"/>
          </p:nvPr>
        </p:nvSpPr>
        <p:spPr/>
        <p:txBody>
          <a:bodyPr/>
          <a:lstStyle/>
          <a:p>
            <a:fld id="{7055822A-02BE-F24F-A6D0-77F35C182E95}" type="slidenum">
              <a:rPr lang="it-IT" smtClean="0"/>
              <a:t>6</a:t>
            </a:fld>
            <a:endParaRPr lang="it-IT" dirty="0"/>
          </a:p>
        </p:txBody>
      </p:sp>
    </p:spTree>
    <p:extLst>
      <p:ext uri="{BB962C8B-B14F-4D97-AF65-F5344CB8AC3E}">
        <p14:creationId xmlns:p14="http://schemas.microsoft.com/office/powerpoint/2010/main" val="1788183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D4C06-1290-8B72-336F-ECAF7288B62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FAC9102-1FA4-10CA-9666-7383674E85A8}"/>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F3E2BAA7-E6BC-6D8B-DDED-BBFD61B9732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6A58DA7F-4EBB-3BB6-609C-87C418931916}"/>
              </a:ext>
            </a:extLst>
          </p:cNvPr>
          <p:cNvSpPr>
            <a:spLocks noGrp="1"/>
          </p:cNvSpPr>
          <p:nvPr>
            <p:ph type="sldNum" sz="quarter" idx="5"/>
          </p:nvPr>
        </p:nvSpPr>
        <p:spPr/>
        <p:txBody>
          <a:bodyPr/>
          <a:lstStyle/>
          <a:p>
            <a:fld id="{7055822A-02BE-F24F-A6D0-77F35C182E95}" type="slidenum">
              <a:rPr lang="it-IT" smtClean="0"/>
              <a:t>7</a:t>
            </a:fld>
            <a:endParaRPr lang="it-IT" dirty="0"/>
          </a:p>
        </p:txBody>
      </p:sp>
    </p:spTree>
    <p:extLst>
      <p:ext uri="{BB962C8B-B14F-4D97-AF65-F5344CB8AC3E}">
        <p14:creationId xmlns:p14="http://schemas.microsoft.com/office/powerpoint/2010/main" val="2924274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5625C-EA71-CAD2-1F7A-0ECCBD88DFC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BB66B25-400A-F188-230C-39B0B847E520}"/>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5A7CA601-8DCA-6CA0-5F8B-9C9E55E40221}"/>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F36A5B02-B66F-4B09-A2FF-BD9774242E1F}"/>
              </a:ext>
            </a:extLst>
          </p:cNvPr>
          <p:cNvSpPr>
            <a:spLocks noGrp="1"/>
          </p:cNvSpPr>
          <p:nvPr>
            <p:ph type="sldNum" sz="quarter" idx="5"/>
          </p:nvPr>
        </p:nvSpPr>
        <p:spPr/>
        <p:txBody>
          <a:bodyPr/>
          <a:lstStyle/>
          <a:p>
            <a:fld id="{7055822A-02BE-F24F-A6D0-77F35C182E95}" type="slidenum">
              <a:rPr lang="it-IT" smtClean="0"/>
              <a:t>8</a:t>
            </a:fld>
            <a:endParaRPr lang="it-IT" dirty="0"/>
          </a:p>
        </p:txBody>
      </p:sp>
    </p:spTree>
    <p:extLst>
      <p:ext uri="{BB962C8B-B14F-4D97-AF65-F5344CB8AC3E}">
        <p14:creationId xmlns:p14="http://schemas.microsoft.com/office/powerpoint/2010/main" val="3804397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94930-808B-804A-1959-8E6029DEB0C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9049699-1F95-ED09-F2CE-6395B9F0384F}"/>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2CA6AE0A-D467-BF8B-B34C-3014DC7DD8BE}"/>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3B5F9B4C-E40B-5FA6-99A7-D82D99E7A892}"/>
              </a:ext>
            </a:extLst>
          </p:cNvPr>
          <p:cNvSpPr>
            <a:spLocks noGrp="1"/>
          </p:cNvSpPr>
          <p:nvPr>
            <p:ph type="sldNum" sz="quarter" idx="5"/>
          </p:nvPr>
        </p:nvSpPr>
        <p:spPr/>
        <p:txBody>
          <a:bodyPr/>
          <a:lstStyle/>
          <a:p>
            <a:fld id="{7055822A-02BE-F24F-A6D0-77F35C182E95}" type="slidenum">
              <a:rPr lang="it-IT" smtClean="0"/>
              <a:t>9</a:t>
            </a:fld>
            <a:endParaRPr lang="it-IT" dirty="0"/>
          </a:p>
        </p:txBody>
      </p:sp>
    </p:spTree>
    <p:extLst>
      <p:ext uri="{BB962C8B-B14F-4D97-AF65-F5344CB8AC3E}">
        <p14:creationId xmlns:p14="http://schemas.microsoft.com/office/powerpoint/2010/main" val="1579872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CC7A5-AE6A-2814-57E8-C7CF26792FF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33CECC6-183E-0223-79CA-238A4961D019}"/>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2863CF7C-F3B6-64CB-8807-19B7EDA83839}"/>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658AB2AE-9FE0-322B-44AE-9F331EFB5E53}"/>
              </a:ext>
            </a:extLst>
          </p:cNvPr>
          <p:cNvSpPr>
            <a:spLocks noGrp="1"/>
          </p:cNvSpPr>
          <p:nvPr>
            <p:ph type="sldNum" sz="quarter" idx="5"/>
          </p:nvPr>
        </p:nvSpPr>
        <p:spPr/>
        <p:txBody>
          <a:bodyPr/>
          <a:lstStyle/>
          <a:p>
            <a:fld id="{7055822A-02BE-F24F-A6D0-77F35C182E95}" type="slidenum">
              <a:rPr lang="it-IT" smtClean="0"/>
              <a:t>10</a:t>
            </a:fld>
            <a:endParaRPr lang="it-IT" dirty="0"/>
          </a:p>
        </p:txBody>
      </p:sp>
    </p:spTree>
    <p:extLst>
      <p:ext uri="{BB962C8B-B14F-4D97-AF65-F5344CB8AC3E}">
        <p14:creationId xmlns:p14="http://schemas.microsoft.com/office/powerpoint/2010/main" val="1952215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f"/><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7.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15.emf"/></Relationships>
</file>

<file path=ppt/slideLayouts/_rels/slideLayout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15.emf"/></Relationships>
</file>

<file path=ppt/slideLayouts/_rels/slideLayout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15.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70D635-83EC-42E3-4086-01A0F202C766}"/>
              </a:ext>
            </a:extLst>
          </p:cNvPr>
          <p:cNvSpPr>
            <a:spLocks noGrp="1"/>
          </p:cNvSpPr>
          <p:nvPr>
            <p:ph type="ctrTitle"/>
          </p:nvPr>
        </p:nvSpPr>
        <p:spPr>
          <a:xfrm>
            <a:off x="5429149" y="1941323"/>
            <a:ext cx="6449583" cy="1551707"/>
          </a:xfrm>
        </p:spPr>
        <p:txBody>
          <a:bodyPr vert="horz" wrap="square" lIns="0" tIns="12700" rIns="0" bIns="0" rtlCol="0">
            <a:spAutoFit/>
          </a:bodyPr>
          <a:lstStyle>
            <a:lvl1pPr>
              <a:defRPr lang="it-IT">
                <a:cs typeface="Arial Nova Cond Light" panose="020B0306020202020204" pitchFamily="34" charset="0"/>
              </a:defRPr>
            </a:lvl1pPr>
          </a:lstStyle>
          <a:p>
            <a:pPr marL="12700" lvl="0">
              <a:lnSpc>
                <a:spcPts val="4000"/>
              </a:lnSpc>
              <a:spcBef>
                <a:spcPts val="100"/>
              </a:spcBef>
            </a:pPr>
            <a:r>
              <a:rPr lang="it-IT"/>
              <a:t>Fare clic per modificare lo stile del titolo dello schema</a:t>
            </a:r>
          </a:p>
        </p:txBody>
      </p:sp>
      <p:sp>
        <p:nvSpPr>
          <p:cNvPr id="3" name="Sottotitolo 2">
            <a:extLst>
              <a:ext uri="{FF2B5EF4-FFF2-40B4-BE49-F238E27FC236}">
                <a16:creationId xmlns:a16="http://schemas.microsoft.com/office/drawing/2014/main" id="{B23FAC03-07F6-F351-22EB-E6AE01CF3AB2}"/>
              </a:ext>
            </a:extLst>
          </p:cNvPr>
          <p:cNvSpPr>
            <a:spLocks noGrp="1"/>
          </p:cNvSpPr>
          <p:nvPr>
            <p:ph type="subTitle" idx="1"/>
          </p:nvPr>
        </p:nvSpPr>
        <p:spPr>
          <a:xfrm>
            <a:off x="5429150" y="3585106"/>
            <a:ext cx="6449582" cy="240963"/>
          </a:xfrm>
          <a:prstGeom prst="rect">
            <a:avLst/>
          </a:prstGeom>
        </p:spPr>
        <p:txBody>
          <a:bodyPr vert="horz" wrap="square" lIns="0" tIns="2540" rIns="0" bIns="0" rtlCol="0">
            <a:spAutoFit/>
          </a:bodyPr>
          <a:lstStyle>
            <a:lvl1pPr marL="0" indent="0">
              <a:buNone/>
              <a:defRPr lang="it-IT" sz="1600" b="0" i="0" spc="-15">
                <a:solidFill>
                  <a:srgbClr val="4C4D4F"/>
                </a:solidFill>
                <a:latin typeface="Arial Nova Light" panose="020B0304020202020204" pitchFamily="34" charset="0"/>
                <a:cs typeface="Arial Nova Light" panose="020B0304020202020204" pitchFamily="34" charset="0"/>
              </a:defRPr>
            </a:lvl1pPr>
          </a:lstStyle>
          <a:p>
            <a:pPr marL="12700" marR="5080" lvl="0">
              <a:lnSpc>
                <a:spcPct val="104200"/>
              </a:lnSpc>
              <a:spcBef>
                <a:spcPts val="20"/>
              </a:spcBef>
            </a:pPr>
            <a:r>
              <a:rPr lang="it-IT"/>
              <a:t>Fare clic per modificare lo stile del sottotitolo dello schema</a:t>
            </a:r>
          </a:p>
        </p:txBody>
      </p:sp>
      <p:pic>
        <p:nvPicPr>
          <p:cNvPr id="7" name="Segnaposto immagine 25" descr="Immagine che contiene verde&#10;&#10;Descrizione generata automaticamente">
            <a:extLst>
              <a:ext uri="{FF2B5EF4-FFF2-40B4-BE49-F238E27FC236}">
                <a16:creationId xmlns:a16="http://schemas.microsoft.com/office/drawing/2014/main" id="{2884A134-0E6C-3895-4BBC-63EADD3D63BA}"/>
              </a:ext>
            </a:extLst>
          </p:cNvPr>
          <p:cNvPicPr>
            <a:picLocks noChangeAspect="1"/>
          </p:cNvPicPr>
          <p:nvPr/>
        </p:nvPicPr>
        <p:blipFill rotWithShape="1">
          <a:blip r:embed="rId2">
            <a:extLst>
              <a:ext uri="{28A0092B-C50C-407E-A947-70E740481C1C}">
                <a14:useLocalDpi xmlns:a14="http://schemas.microsoft.com/office/drawing/2010/main" val="0"/>
              </a:ext>
            </a:extLst>
          </a:blip>
          <a:srcRect t="595" b="595"/>
          <a:stretch/>
        </p:blipFill>
        <p:spPr>
          <a:xfrm>
            <a:off x="-36250" y="0"/>
            <a:ext cx="5465400" cy="6858000"/>
          </a:xfrm>
          <a:custGeom>
            <a:avLst/>
            <a:gdLst>
              <a:gd name="connsiteX0" fmla="*/ 0 w 5465400"/>
              <a:gd name="connsiteY0" fmla="*/ 0 h 6858000"/>
              <a:gd name="connsiteX1" fmla="*/ 5105400 w 5465400"/>
              <a:gd name="connsiteY1" fmla="*/ 0 h 6858000"/>
              <a:gd name="connsiteX2" fmla="*/ 5105400 w 5465400"/>
              <a:gd name="connsiteY2" fmla="*/ 2016124 h 6858000"/>
              <a:gd name="connsiteX3" fmla="*/ 5465400 w 5465400"/>
              <a:gd name="connsiteY3" fmla="*/ 2520124 h 6858000"/>
              <a:gd name="connsiteX4" fmla="*/ 5105400 w 5465400"/>
              <a:gd name="connsiteY4" fmla="*/ 3024124 h 6858000"/>
              <a:gd name="connsiteX5" fmla="*/ 5105400 w 5465400"/>
              <a:gd name="connsiteY5" fmla="*/ 6858000 h 6858000"/>
              <a:gd name="connsiteX6" fmla="*/ 0 w 54654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5400" h="6858000">
                <a:moveTo>
                  <a:pt x="0" y="0"/>
                </a:moveTo>
                <a:lnTo>
                  <a:pt x="5105400" y="0"/>
                </a:lnTo>
                <a:lnTo>
                  <a:pt x="5105400" y="2016124"/>
                </a:lnTo>
                <a:lnTo>
                  <a:pt x="5465400" y="2520124"/>
                </a:lnTo>
                <a:lnTo>
                  <a:pt x="5105400" y="3024124"/>
                </a:lnTo>
                <a:lnTo>
                  <a:pt x="5105400" y="6858000"/>
                </a:lnTo>
                <a:lnTo>
                  <a:pt x="0" y="6858000"/>
                </a:lnTo>
                <a:close/>
              </a:path>
            </a:pathLst>
          </a:custGeom>
          <a:ln>
            <a:noFill/>
          </a:ln>
        </p:spPr>
      </p:pic>
      <p:sp>
        <p:nvSpPr>
          <p:cNvPr id="8" name="Segnaposto testo 8">
            <a:extLst>
              <a:ext uri="{FF2B5EF4-FFF2-40B4-BE49-F238E27FC236}">
                <a16:creationId xmlns:a16="http://schemas.microsoft.com/office/drawing/2014/main" id="{7686CD3E-3341-9439-F9CC-00D9F45BDA6E}"/>
              </a:ext>
            </a:extLst>
          </p:cNvPr>
          <p:cNvSpPr>
            <a:spLocks noGrp="1"/>
          </p:cNvSpPr>
          <p:nvPr>
            <p:ph type="body" sz="quarter" idx="16" hasCustomPrompt="1"/>
          </p:nvPr>
        </p:nvSpPr>
        <p:spPr>
          <a:xfrm>
            <a:off x="9792004" y="6070663"/>
            <a:ext cx="2399996" cy="236924"/>
          </a:xfrm>
          <a:prstGeom prst="rect">
            <a:avLst/>
          </a:prstGeom>
          <a:solidFill>
            <a:srgbClr val="FBBC4A"/>
          </a:solidFill>
          <a:ln>
            <a:noFill/>
          </a:ln>
        </p:spPr>
        <p:txBody>
          <a:bodyPr wrap="none" lIns="72000" tIns="36000" rIns="72000" bIns="36000" rtlCol="0">
            <a:noAutofit/>
          </a:bodyPr>
          <a:lstStyle>
            <a:lvl1pPr marL="0" indent="0">
              <a:buNone/>
              <a:defRPr lang="it-IT" sz="1200" b="0" i="0" dirty="0">
                <a:solidFill>
                  <a:schemeClr val="bg1"/>
                </a:solidFill>
                <a:latin typeface="Arial Nova Light" panose="020B0304020202020204" pitchFamily="34" charset="0"/>
                <a:cs typeface="Arial Nova Light" panose="020B0304020202020204" pitchFamily="34" charset="0"/>
              </a:defRPr>
            </a:lvl1pPr>
          </a:lstStyle>
          <a:p>
            <a:pPr marL="0" lvl="0"/>
            <a:r>
              <a:rPr lang="it-IT"/>
              <a:t>Roma, xxx, </a:t>
            </a:r>
            <a:r>
              <a:rPr lang="it-IT" err="1"/>
              <a:t>xxxx</a:t>
            </a:r>
            <a:r>
              <a:rPr lang="it-IT"/>
              <a:t> 2022</a:t>
            </a:r>
          </a:p>
        </p:txBody>
      </p:sp>
      <p:pic>
        <p:nvPicPr>
          <p:cNvPr id="9" name="Immagine 8">
            <a:extLst>
              <a:ext uri="{FF2B5EF4-FFF2-40B4-BE49-F238E27FC236}">
                <a16:creationId xmlns:a16="http://schemas.microsoft.com/office/drawing/2014/main" id="{4441CAFE-3B07-0A42-685A-29B150D885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3262" y="4825092"/>
            <a:ext cx="1992388" cy="1222914"/>
          </a:xfrm>
          <a:prstGeom prst="rect">
            <a:avLst/>
          </a:prstGeom>
        </p:spPr>
      </p:pic>
      <p:sp>
        <p:nvSpPr>
          <p:cNvPr id="10" name="Segnaposto testo 39">
            <a:extLst>
              <a:ext uri="{FF2B5EF4-FFF2-40B4-BE49-F238E27FC236}">
                <a16:creationId xmlns:a16="http://schemas.microsoft.com/office/drawing/2014/main" id="{921CABB8-7ED9-3616-7C88-8F7CC6279C80}"/>
              </a:ext>
            </a:extLst>
          </p:cNvPr>
          <p:cNvSpPr>
            <a:spLocks noGrp="1"/>
          </p:cNvSpPr>
          <p:nvPr>
            <p:ph type="body" sz="quarter" idx="19" hasCustomPrompt="1"/>
          </p:nvPr>
        </p:nvSpPr>
        <p:spPr>
          <a:xfrm>
            <a:off x="5746750" y="6127245"/>
            <a:ext cx="3168650" cy="197490"/>
          </a:xfrm>
          <a:prstGeom prst="rect">
            <a:avLst/>
          </a:prstGeom>
        </p:spPr>
        <p:txBody>
          <a:bodyPr vert="horz" wrap="square" lIns="0" tIns="12700" rIns="0" bIns="0" rtlCol="0">
            <a:spAutoFit/>
          </a:bodyPr>
          <a:lstStyle>
            <a:lvl1pPr marL="0" indent="0">
              <a:buNone/>
              <a:defRPr lang="it-IT" sz="1200" kern="1200" spc="-5" dirty="0" smtClean="0">
                <a:latin typeface="Arial Nova Light" panose="020B0304020202020204" pitchFamily="34" charset="0"/>
                <a:cs typeface="Arial Nova Light" panose="020B0304020202020204" pitchFamily="34" charset="0"/>
              </a:defRPr>
            </a:lvl1pPr>
          </a:lstStyle>
          <a:p>
            <a:pPr marL="12700" lvl="0" algn="l" defTabSz="914400" rtl="0" eaLnBrk="1" latinLnBrk="0" hangingPunct="1">
              <a:lnSpc>
                <a:spcPct val="100000"/>
              </a:lnSpc>
              <a:spcBef>
                <a:spcPts val="100"/>
              </a:spcBef>
            </a:pPr>
            <a:r>
              <a:rPr lang="it-IT"/>
              <a:t>Direzione </a:t>
            </a:r>
            <a:r>
              <a:rPr lang="it-IT" err="1"/>
              <a:t>Xxxx</a:t>
            </a:r>
            <a:r>
              <a:rPr lang="it-IT"/>
              <a:t> </a:t>
            </a:r>
            <a:r>
              <a:rPr lang="it-IT" err="1"/>
              <a:t>Xxxx</a:t>
            </a:r>
            <a:endParaRPr lang="it-IT"/>
          </a:p>
        </p:txBody>
      </p:sp>
      <p:sp>
        <p:nvSpPr>
          <p:cNvPr id="11" name="object 6">
            <a:extLst>
              <a:ext uri="{FF2B5EF4-FFF2-40B4-BE49-F238E27FC236}">
                <a16:creationId xmlns:a16="http://schemas.microsoft.com/office/drawing/2014/main" id="{D728A80F-4E2E-6183-FD2E-C11D793A938D}"/>
              </a:ext>
            </a:extLst>
          </p:cNvPr>
          <p:cNvSpPr txBox="1"/>
          <p:nvPr/>
        </p:nvSpPr>
        <p:spPr>
          <a:xfrm>
            <a:off x="5465400" y="454663"/>
            <a:ext cx="4821599" cy="228268"/>
          </a:xfrm>
          <a:prstGeom prst="rect">
            <a:avLst/>
          </a:prstGeom>
        </p:spPr>
        <p:txBody>
          <a:bodyPr vert="horz" wrap="square" lIns="0" tIns="12700" rIns="0" bIns="0" rtlCol="0">
            <a:spAutoFit/>
          </a:bodyPr>
          <a:lstStyle/>
          <a:p>
            <a:pPr marL="12700">
              <a:lnSpc>
                <a:spcPct val="100000"/>
              </a:lnSpc>
              <a:spcBef>
                <a:spcPts val="100"/>
              </a:spcBef>
            </a:pPr>
            <a:r>
              <a:rPr sz="1400" spc="25">
                <a:solidFill>
                  <a:srgbClr val="4C4D4F"/>
                </a:solidFill>
                <a:latin typeface="Arial Nova" panose="020B0504020202020204" pitchFamily="34" charset="0"/>
                <a:cs typeface="Bahnschrift Light" panose="020F0302020204030204" pitchFamily="34" charset="0"/>
              </a:rPr>
              <a:t>Istituto</a:t>
            </a:r>
            <a:r>
              <a:rPr sz="1400" spc="-155">
                <a:solidFill>
                  <a:srgbClr val="4C4D4F"/>
                </a:solidFill>
                <a:latin typeface="Arial Nova" panose="020B0504020202020204" pitchFamily="34" charset="0"/>
                <a:cs typeface="Bahnschrift Light" panose="020F0302020204030204" pitchFamily="34" charset="0"/>
              </a:rPr>
              <a:t> </a:t>
            </a:r>
            <a:r>
              <a:rPr sz="1400" spc="5">
                <a:solidFill>
                  <a:srgbClr val="4C4D4F"/>
                </a:solidFill>
                <a:latin typeface="Arial Nova" panose="020B0504020202020204" pitchFamily="34" charset="0"/>
                <a:cs typeface="Bahnschrift Light" panose="020F0302020204030204" pitchFamily="34" charset="0"/>
              </a:rPr>
              <a:t>di</a:t>
            </a:r>
            <a:r>
              <a:rPr sz="1400" spc="-150">
                <a:solidFill>
                  <a:srgbClr val="4C4D4F"/>
                </a:solidFill>
                <a:latin typeface="Arial Nova" panose="020B0504020202020204" pitchFamily="34" charset="0"/>
                <a:cs typeface="Bahnschrift Light" panose="020F0302020204030204" pitchFamily="34" charset="0"/>
              </a:rPr>
              <a:t> </a:t>
            </a:r>
            <a:r>
              <a:rPr sz="1400" spc="10">
                <a:solidFill>
                  <a:srgbClr val="4C4D4F"/>
                </a:solidFill>
                <a:latin typeface="Arial Nova" panose="020B0504020202020204" pitchFamily="34" charset="0"/>
                <a:cs typeface="Bahnschrift Light" panose="020F0302020204030204" pitchFamily="34" charset="0"/>
              </a:rPr>
              <a:t>Servizi</a:t>
            </a:r>
            <a:r>
              <a:rPr sz="1400" spc="-150">
                <a:solidFill>
                  <a:srgbClr val="4C4D4F"/>
                </a:solidFill>
                <a:latin typeface="Arial Nova" panose="020B0504020202020204" pitchFamily="34" charset="0"/>
                <a:cs typeface="Bahnschrift Light" panose="020F0302020204030204" pitchFamily="34" charset="0"/>
              </a:rPr>
              <a:t> </a:t>
            </a:r>
            <a:r>
              <a:rPr sz="1400" spc="25">
                <a:solidFill>
                  <a:srgbClr val="4C4D4F"/>
                </a:solidFill>
                <a:latin typeface="Arial Nova" panose="020B0504020202020204" pitchFamily="34" charset="0"/>
                <a:cs typeface="Bahnschrift Light" panose="020F0302020204030204" pitchFamily="34" charset="0"/>
              </a:rPr>
              <a:t>per</a:t>
            </a:r>
            <a:r>
              <a:rPr sz="1400" spc="-150">
                <a:solidFill>
                  <a:srgbClr val="4C4D4F"/>
                </a:solidFill>
                <a:latin typeface="Arial Nova" panose="020B0504020202020204" pitchFamily="34" charset="0"/>
                <a:cs typeface="Bahnschrift Light" panose="020F0302020204030204" pitchFamily="34" charset="0"/>
              </a:rPr>
              <a:t> </a:t>
            </a:r>
            <a:r>
              <a:rPr sz="1400" spc="65">
                <a:solidFill>
                  <a:srgbClr val="4C4D4F"/>
                </a:solidFill>
                <a:latin typeface="Arial Nova" panose="020B0504020202020204" pitchFamily="34" charset="0"/>
                <a:cs typeface="Bahnschrift Light" panose="020F0302020204030204" pitchFamily="34" charset="0"/>
              </a:rPr>
              <a:t>il</a:t>
            </a:r>
            <a:r>
              <a:rPr sz="1400" spc="-150">
                <a:solidFill>
                  <a:srgbClr val="4C4D4F"/>
                </a:solidFill>
                <a:latin typeface="Arial Nova" panose="020B0504020202020204" pitchFamily="34" charset="0"/>
                <a:cs typeface="Bahnschrift Light" panose="020F0302020204030204" pitchFamily="34" charset="0"/>
              </a:rPr>
              <a:t> </a:t>
            </a:r>
            <a:r>
              <a:rPr sz="1400">
                <a:solidFill>
                  <a:srgbClr val="4C4D4F"/>
                </a:solidFill>
                <a:latin typeface="Arial Nova" panose="020B0504020202020204" pitchFamily="34" charset="0"/>
                <a:cs typeface="Bahnschrift Light" panose="020F0302020204030204" pitchFamily="34" charset="0"/>
              </a:rPr>
              <a:t>Mercato</a:t>
            </a:r>
            <a:r>
              <a:rPr sz="1400" spc="-150">
                <a:solidFill>
                  <a:srgbClr val="4C4D4F"/>
                </a:solidFill>
                <a:latin typeface="Arial Nova" panose="020B0504020202020204" pitchFamily="34" charset="0"/>
                <a:cs typeface="Bahnschrift Light" panose="020F0302020204030204" pitchFamily="34" charset="0"/>
              </a:rPr>
              <a:t> </a:t>
            </a:r>
            <a:r>
              <a:rPr sz="1400" spc="15">
                <a:solidFill>
                  <a:srgbClr val="4C4D4F"/>
                </a:solidFill>
                <a:latin typeface="Arial Nova" panose="020B0504020202020204" pitchFamily="34" charset="0"/>
                <a:cs typeface="Bahnschrift Light" panose="020F0302020204030204" pitchFamily="34" charset="0"/>
              </a:rPr>
              <a:t>Agricolo</a:t>
            </a:r>
            <a:r>
              <a:rPr sz="1400" spc="-155">
                <a:solidFill>
                  <a:srgbClr val="4C4D4F"/>
                </a:solidFill>
                <a:latin typeface="Arial Nova" panose="020B0504020202020204" pitchFamily="34" charset="0"/>
                <a:cs typeface="Bahnschrift Light" panose="020F0302020204030204" pitchFamily="34" charset="0"/>
              </a:rPr>
              <a:t> </a:t>
            </a:r>
            <a:r>
              <a:rPr sz="1400" spc="20">
                <a:solidFill>
                  <a:srgbClr val="4C4D4F"/>
                </a:solidFill>
                <a:latin typeface="Arial Nova" panose="020B0504020202020204" pitchFamily="34" charset="0"/>
                <a:cs typeface="Bahnschrift Light" panose="020F0302020204030204" pitchFamily="34" charset="0"/>
              </a:rPr>
              <a:t>Alimentare</a:t>
            </a:r>
            <a:endParaRPr sz="1400">
              <a:latin typeface="Arial Nova" panose="020B0504020202020204" pitchFamily="34" charset="0"/>
              <a:cs typeface="Bahnschrift Light" panose="020F0302020204030204" pitchFamily="34" charset="0"/>
            </a:endParaRPr>
          </a:p>
        </p:txBody>
      </p:sp>
    </p:spTree>
    <p:extLst>
      <p:ext uri="{BB962C8B-B14F-4D97-AF65-F5344CB8AC3E}">
        <p14:creationId xmlns:p14="http://schemas.microsoft.com/office/powerpoint/2010/main" val="257470538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62DF8D-1E0F-7B29-C2D2-E777B3DCD1F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A96B0FE-5378-28D4-D989-08D20F456126}"/>
              </a:ext>
            </a:extLst>
          </p:cNvPr>
          <p:cNvSpPr>
            <a:spLocks noGrp="1"/>
          </p:cNvSpPr>
          <p:nvPr>
            <p:ph idx="1"/>
          </p:nvPr>
        </p:nvSpPr>
        <p:spPr>
          <a:xfrm>
            <a:off x="5183188" y="987425"/>
            <a:ext cx="6172200" cy="4873625"/>
          </a:xfrm>
          <a:prstGeom prst="rect">
            <a:avLst/>
          </a:prstGeom>
        </p:spPr>
        <p:txBody>
          <a:bodyPr/>
          <a:lstStyle>
            <a:lvl1pPr>
              <a:defRPr sz="3200">
                <a:solidFill>
                  <a:schemeClr val="tx1">
                    <a:lumMod val="65000"/>
                    <a:lumOff val="35000"/>
                  </a:schemeClr>
                </a:solidFill>
              </a:defRPr>
            </a:lvl1pPr>
            <a:lvl2pPr>
              <a:defRPr sz="2800">
                <a:solidFill>
                  <a:schemeClr val="tx1">
                    <a:lumMod val="65000"/>
                    <a:lumOff val="35000"/>
                  </a:schemeClr>
                </a:solidFill>
              </a:defRPr>
            </a:lvl2pPr>
            <a:lvl3pPr>
              <a:defRPr sz="24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9FC59F4-C502-915F-33E6-BE9E84207CE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grpSp>
        <p:nvGrpSpPr>
          <p:cNvPr id="8" name="Gruppo 7">
            <a:extLst>
              <a:ext uri="{FF2B5EF4-FFF2-40B4-BE49-F238E27FC236}">
                <a16:creationId xmlns:a16="http://schemas.microsoft.com/office/drawing/2014/main" id="{9653FDED-33E7-6108-935B-2E3CFC88D7C6}"/>
              </a:ext>
            </a:extLst>
          </p:cNvPr>
          <p:cNvGrpSpPr/>
          <p:nvPr/>
        </p:nvGrpSpPr>
        <p:grpSpPr>
          <a:xfrm>
            <a:off x="0" y="0"/>
            <a:ext cx="640255" cy="6858001"/>
            <a:chOff x="0" y="0"/>
            <a:chExt cx="640255" cy="6858001"/>
          </a:xfrm>
        </p:grpSpPr>
        <p:sp>
          <p:nvSpPr>
            <p:cNvPr id="9" name="Rettangolo 8">
              <a:extLst>
                <a:ext uri="{FF2B5EF4-FFF2-40B4-BE49-F238E27FC236}">
                  <a16:creationId xmlns:a16="http://schemas.microsoft.com/office/drawing/2014/main" id="{30BC4316-02A5-F1D1-5358-E9040E14564A}"/>
                </a:ext>
              </a:extLst>
            </p:cNvPr>
            <p:cNvSpPr/>
            <p:nvPr/>
          </p:nvSpPr>
          <p:spPr>
            <a:xfrm>
              <a:off x="0" y="0"/>
              <a:ext cx="6096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descr="Immagine che contiene clipart&#10;&#10;Descrizione generata automaticamente">
              <a:extLst>
                <a:ext uri="{FF2B5EF4-FFF2-40B4-BE49-F238E27FC236}">
                  <a16:creationId xmlns:a16="http://schemas.microsoft.com/office/drawing/2014/main" id="{F253C712-2D46-BC5D-F1E7-633FF21C3805}"/>
                </a:ext>
              </a:extLst>
            </p:cNvPr>
            <p:cNvPicPr>
              <a:picLocks noChangeAspect="1"/>
            </p:cNvPicPr>
            <p:nvPr/>
          </p:nvPicPr>
          <p:blipFill rotWithShape="1">
            <a:blip r:embed="rId2" cstate="print">
              <a:alphaModFix amt="50000"/>
              <a:extLst>
                <a:ext uri="{28A0092B-C50C-407E-A947-70E740481C1C}">
                  <a14:useLocalDpi xmlns:a14="http://schemas.microsoft.com/office/drawing/2010/main" val="0"/>
                </a:ext>
              </a:extLst>
            </a:blip>
            <a:srcRect l="22076" r="53902"/>
            <a:stretch/>
          </p:blipFill>
          <p:spPr>
            <a:xfrm>
              <a:off x="1" y="1"/>
              <a:ext cx="640254" cy="6858000"/>
            </a:xfrm>
            <a:prstGeom prst="rect">
              <a:avLst/>
            </a:prstGeom>
          </p:spPr>
        </p:pic>
      </p:grpSp>
      <p:grpSp>
        <p:nvGrpSpPr>
          <p:cNvPr id="11" name="Gruppo 10">
            <a:extLst>
              <a:ext uri="{FF2B5EF4-FFF2-40B4-BE49-F238E27FC236}">
                <a16:creationId xmlns:a16="http://schemas.microsoft.com/office/drawing/2014/main" id="{05AE38AE-51F1-564A-23C5-E6C35A3285FB}"/>
              </a:ext>
            </a:extLst>
          </p:cNvPr>
          <p:cNvGrpSpPr/>
          <p:nvPr/>
        </p:nvGrpSpPr>
        <p:grpSpPr>
          <a:xfrm>
            <a:off x="725784" y="6190653"/>
            <a:ext cx="923925" cy="572694"/>
            <a:chOff x="4682837" y="5624741"/>
            <a:chExt cx="923925" cy="572694"/>
          </a:xfrm>
        </p:grpSpPr>
        <p:sp>
          <p:nvSpPr>
            <p:cNvPr id="12" name="object 3">
              <a:extLst>
                <a:ext uri="{FF2B5EF4-FFF2-40B4-BE49-F238E27FC236}">
                  <a16:creationId xmlns:a16="http://schemas.microsoft.com/office/drawing/2014/main" id="{F6163897-D760-20BD-BA74-80E88AC8BD8D}"/>
                </a:ext>
              </a:extLst>
            </p:cNvPr>
            <p:cNvSpPr/>
            <p:nvPr/>
          </p:nvSpPr>
          <p:spPr>
            <a:xfrm>
              <a:off x="4699838" y="5624741"/>
              <a:ext cx="314960" cy="334645"/>
            </a:xfrm>
            <a:custGeom>
              <a:avLst/>
              <a:gdLst/>
              <a:ahLst/>
              <a:cxnLst/>
              <a:rect l="l" t="t" r="r" b="b"/>
              <a:pathLst>
                <a:path w="314960" h="334645">
                  <a:moveTo>
                    <a:pt x="71983" y="298742"/>
                  </a:moveTo>
                  <a:lnTo>
                    <a:pt x="70675" y="290487"/>
                  </a:lnTo>
                  <a:lnTo>
                    <a:pt x="66370" y="283311"/>
                  </a:lnTo>
                  <a:lnTo>
                    <a:pt x="59397" y="278180"/>
                  </a:lnTo>
                  <a:lnTo>
                    <a:pt x="50977" y="276136"/>
                  </a:lnTo>
                  <a:lnTo>
                    <a:pt x="42710" y="277444"/>
                  </a:lnTo>
                  <a:lnTo>
                    <a:pt x="35547" y="281749"/>
                  </a:lnTo>
                  <a:lnTo>
                    <a:pt x="30403" y="288721"/>
                  </a:lnTo>
                  <a:lnTo>
                    <a:pt x="28371" y="297141"/>
                  </a:lnTo>
                  <a:lnTo>
                    <a:pt x="29679" y="305396"/>
                  </a:lnTo>
                  <a:lnTo>
                    <a:pt x="33985" y="312572"/>
                  </a:lnTo>
                  <a:lnTo>
                    <a:pt x="40957" y="317715"/>
                  </a:lnTo>
                  <a:lnTo>
                    <a:pt x="49377" y="319747"/>
                  </a:lnTo>
                  <a:lnTo>
                    <a:pt x="57645" y="318439"/>
                  </a:lnTo>
                  <a:lnTo>
                    <a:pt x="64808" y="314121"/>
                  </a:lnTo>
                  <a:lnTo>
                    <a:pt x="69951" y="307162"/>
                  </a:lnTo>
                  <a:lnTo>
                    <a:pt x="71983" y="298742"/>
                  </a:lnTo>
                  <a:close/>
                </a:path>
                <a:path w="314960" h="334645">
                  <a:moveTo>
                    <a:pt x="77774" y="131635"/>
                  </a:moveTo>
                  <a:lnTo>
                    <a:pt x="75819" y="124790"/>
                  </a:lnTo>
                  <a:lnTo>
                    <a:pt x="71069" y="118567"/>
                  </a:lnTo>
                  <a:lnTo>
                    <a:pt x="63931" y="113766"/>
                  </a:lnTo>
                  <a:lnTo>
                    <a:pt x="55676" y="111391"/>
                  </a:lnTo>
                  <a:lnTo>
                    <a:pt x="47853" y="111747"/>
                  </a:lnTo>
                  <a:lnTo>
                    <a:pt x="41338" y="114642"/>
                  </a:lnTo>
                  <a:lnTo>
                    <a:pt x="36995" y="119888"/>
                  </a:lnTo>
                  <a:lnTo>
                    <a:pt x="1244" y="196583"/>
                  </a:lnTo>
                  <a:lnTo>
                    <a:pt x="0" y="203288"/>
                  </a:lnTo>
                  <a:lnTo>
                    <a:pt x="1968" y="210146"/>
                  </a:lnTo>
                  <a:lnTo>
                    <a:pt x="6718" y="216357"/>
                  </a:lnTo>
                  <a:lnTo>
                    <a:pt x="13855" y="221145"/>
                  </a:lnTo>
                  <a:lnTo>
                    <a:pt x="22110" y="223532"/>
                  </a:lnTo>
                  <a:lnTo>
                    <a:pt x="29933" y="223177"/>
                  </a:lnTo>
                  <a:lnTo>
                    <a:pt x="36436" y="220268"/>
                  </a:lnTo>
                  <a:lnTo>
                    <a:pt x="40779" y="215023"/>
                  </a:lnTo>
                  <a:lnTo>
                    <a:pt x="76542" y="138328"/>
                  </a:lnTo>
                  <a:lnTo>
                    <a:pt x="77774" y="131635"/>
                  </a:lnTo>
                  <a:close/>
                </a:path>
                <a:path w="314960" h="334645">
                  <a:moveTo>
                    <a:pt x="163436" y="257454"/>
                  </a:moveTo>
                  <a:lnTo>
                    <a:pt x="162128" y="249199"/>
                  </a:lnTo>
                  <a:lnTo>
                    <a:pt x="157822" y="242023"/>
                  </a:lnTo>
                  <a:lnTo>
                    <a:pt x="150850" y="236893"/>
                  </a:lnTo>
                  <a:lnTo>
                    <a:pt x="142430" y="234848"/>
                  </a:lnTo>
                  <a:lnTo>
                    <a:pt x="134162" y="236156"/>
                  </a:lnTo>
                  <a:lnTo>
                    <a:pt x="127000" y="240461"/>
                  </a:lnTo>
                  <a:lnTo>
                    <a:pt x="121856" y="247434"/>
                  </a:lnTo>
                  <a:lnTo>
                    <a:pt x="119824" y="255866"/>
                  </a:lnTo>
                  <a:lnTo>
                    <a:pt x="121119" y="264121"/>
                  </a:lnTo>
                  <a:lnTo>
                    <a:pt x="125437" y="271297"/>
                  </a:lnTo>
                  <a:lnTo>
                    <a:pt x="132410" y="276440"/>
                  </a:lnTo>
                  <a:lnTo>
                    <a:pt x="140830" y="278472"/>
                  </a:lnTo>
                  <a:lnTo>
                    <a:pt x="149085" y="277164"/>
                  </a:lnTo>
                  <a:lnTo>
                    <a:pt x="156248" y="272846"/>
                  </a:lnTo>
                  <a:lnTo>
                    <a:pt x="161404" y="265874"/>
                  </a:lnTo>
                  <a:lnTo>
                    <a:pt x="163436" y="257454"/>
                  </a:lnTo>
                  <a:close/>
                </a:path>
                <a:path w="314960" h="334645">
                  <a:moveTo>
                    <a:pt x="169151" y="90652"/>
                  </a:moveTo>
                  <a:lnTo>
                    <a:pt x="167119" y="83921"/>
                  </a:lnTo>
                  <a:lnTo>
                    <a:pt x="162331" y="77787"/>
                  </a:lnTo>
                  <a:lnTo>
                    <a:pt x="155181" y="73025"/>
                  </a:lnTo>
                  <a:lnTo>
                    <a:pt x="146939" y="70612"/>
                  </a:lnTo>
                  <a:lnTo>
                    <a:pt x="139166" y="70891"/>
                  </a:lnTo>
                  <a:lnTo>
                    <a:pt x="132715" y="73660"/>
                  </a:lnTo>
                  <a:lnTo>
                    <a:pt x="128447" y="78752"/>
                  </a:lnTo>
                  <a:lnTo>
                    <a:pt x="83096" y="176009"/>
                  </a:lnTo>
                  <a:lnTo>
                    <a:pt x="81940" y="182549"/>
                  </a:lnTo>
                  <a:lnTo>
                    <a:pt x="83959" y="189280"/>
                  </a:lnTo>
                  <a:lnTo>
                    <a:pt x="88734" y="195414"/>
                  </a:lnTo>
                  <a:lnTo>
                    <a:pt x="95885" y="200177"/>
                  </a:lnTo>
                  <a:lnTo>
                    <a:pt x="104127" y="202590"/>
                  </a:lnTo>
                  <a:lnTo>
                    <a:pt x="111912" y="202311"/>
                  </a:lnTo>
                  <a:lnTo>
                    <a:pt x="118364" y="199529"/>
                  </a:lnTo>
                  <a:lnTo>
                    <a:pt x="122643" y="194437"/>
                  </a:lnTo>
                  <a:lnTo>
                    <a:pt x="167995" y="97193"/>
                  </a:lnTo>
                  <a:lnTo>
                    <a:pt x="169151" y="90652"/>
                  </a:lnTo>
                  <a:close/>
                </a:path>
                <a:path w="314960" h="334645">
                  <a:moveTo>
                    <a:pt x="273646" y="21069"/>
                  </a:moveTo>
                  <a:lnTo>
                    <a:pt x="271919" y="13716"/>
                  </a:lnTo>
                  <a:lnTo>
                    <a:pt x="267322" y="7175"/>
                  </a:lnTo>
                  <a:lnTo>
                    <a:pt x="260248" y="2260"/>
                  </a:lnTo>
                  <a:lnTo>
                    <a:pt x="251929" y="0"/>
                  </a:lnTo>
                  <a:lnTo>
                    <a:pt x="243967" y="685"/>
                  </a:lnTo>
                  <a:lnTo>
                    <a:pt x="237223" y="4076"/>
                  </a:lnTo>
                  <a:lnTo>
                    <a:pt x="232600" y="9931"/>
                  </a:lnTo>
                  <a:lnTo>
                    <a:pt x="161683" y="162001"/>
                  </a:lnTo>
                  <a:lnTo>
                    <a:pt x="160172" y="169303"/>
                  </a:lnTo>
                  <a:lnTo>
                    <a:pt x="161899" y="176657"/>
                  </a:lnTo>
                  <a:lnTo>
                    <a:pt x="166497" y="183197"/>
                  </a:lnTo>
                  <a:lnTo>
                    <a:pt x="173570" y="188112"/>
                  </a:lnTo>
                  <a:lnTo>
                    <a:pt x="181889" y="190385"/>
                  </a:lnTo>
                  <a:lnTo>
                    <a:pt x="189865" y="189687"/>
                  </a:lnTo>
                  <a:lnTo>
                    <a:pt x="196608" y="186296"/>
                  </a:lnTo>
                  <a:lnTo>
                    <a:pt x="201218" y="180441"/>
                  </a:lnTo>
                  <a:lnTo>
                    <a:pt x="272135" y="28371"/>
                  </a:lnTo>
                  <a:lnTo>
                    <a:pt x="273646" y="21069"/>
                  </a:lnTo>
                  <a:close/>
                </a:path>
                <a:path w="314960" h="334645">
                  <a:moveTo>
                    <a:pt x="287680" y="145935"/>
                  </a:moveTo>
                  <a:lnTo>
                    <a:pt x="285661" y="139204"/>
                  </a:lnTo>
                  <a:lnTo>
                    <a:pt x="280860" y="133070"/>
                  </a:lnTo>
                  <a:lnTo>
                    <a:pt x="273723" y="128308"/>
                  </a:lnTo>
                  <a:lnTo>
                    <a:pt x="265480" y="125895"/>
                  </a:lnTo>
                  <a:lnTo>
                    <a:pt x="257695" y="126174"/>
                  </a:lnTo>
                  <a:lnTo>
                    <a:pt x="251244" y="128943"/>
                  </a:lnTo>
                  <a:lnTo>
                    <a:pt x="246989" y="134048"/>
                  </a:lnTo>
                  <a:lnTo>
                    <a:pt x="201637" y="231279"/>
                  </a:lnTo>
                  <a:lnTo>
                    <a:pt x="200482" y="237820"/>
                  </a:lnTo>
                  <a:lnTo>
                    <a:pt x="202501" y="244551"/>
                  </a:lnTo>
                  <a:lnTo>
                    <a:pt x="207276" y="250698"/>
                  </a:lnTo>
                  <a:lnTo>
                    <a:pt x="214426" y="255460"/>
                  </a:lnTo>
                  <a:lnTo>
                    <a:pt x="222669" y="257873"/>
                  </a:lnTo>
                  <a:lnTo>
                    <a:pt x="230454" y="257594"/>
                  </a:lnTo>
                  <a:lnTo>
                    <a:pt x="236905" y="254812"/>
                  </a:lnTo>
                  <a:lnTo>
                    <a:pt x="241173" y="249720"/>
                  </a:lnTo>
                  <a:lnTo>
                    <a:pt x="286524" y="152488"/>
                  </a:lnTo>
                  <a:lnTo>
                    <a:pt x="287680" y="145935"/>
                  </a:lnTo>
                  <a:close/>
                </a:path>
                <a:path w="314960" h="334645">
                  <a:moveTo>
                    <a:pt x="314833" y="242189"/>
                  </a:moveTo>
                  <a:lnTo>
                    <a:pt x="312864" y="235331"/>
                  </a:lnTo>
                  <a:lnTo>
                    <a:pt x="308114" y="229120"/>
                  </a:lnTo>
                  <a:lnTo>
                    <a:pt x="300990" y="224320"/>
                  </a:lnTo>
                  <a:lnTo>
                    <a:pt x="292735" y="221932"/>
                  </a:lnTo>
                  <a:lnTo>
                    <a:pt x="284911" y="222288"/>
                  </a:lnTo>
                  <a:lnTo>
                    <a:pt x="278396" y="225196"/>
                  </a:lnTo>
                  <a:lnTo>
                    <a:pt x="274053" y="230441"/>
                  </a:lnTo>
                  <a:lnTo>
                    <a:pt x="238302" y="307136"/>
                  </a:lnTo>
                  <a:lnTo>
                    <a:pt x="237070" y="313829"/>
                  </a:lnTo>
                  <a:lnTo>
                    <a:pt x="239026" y="320687"/>
                  </a:lnTo>
                  <a:lnTo>
                    <a:pt x="243776" y="326898"/>
                  </a:lnTo>
                  <a:lnTo>
                    <a:pt x="250913" y="331698"/>
                  </a:lnTo>
                  <a:lnTo>
                    <a:pt x="259181" y="334073"/>
                  </a:lnTo>
                  <a:lnTo>
                    <a:pt x="266992" y="333717"/>
                  </a:lnTo>
                  <a:lnTo>
                    <a:pt x="273507" y="330822"/>
                  </a:lnTo>
                  <a:lnTo>
                    <a:pt x="277837" y="325577"/>
                  </a:lnTo>
                  <a:lnTo>
                    <a:pt x="313601" y="248881"/>
                  </a:lnTo>
                  <a:lnTo>
                    <a:pt x="314833" y="242189"/>
                  </a:lnTo>
                  <a:close/>
                </a:path>
              </a:pathLst>
            </a:custGeom>
            <a:solidFill>
              <a:srgbClr val="FEC352"/>
            </a:solidFill>
          </p:spPr>
          <p:txBody>
            <a:bodyPr wrap="square" lIns="0" tIns="0" rIns="0" bIns="0" rtlCol="0"/>
            <a:lstStyle/>
            <a:p>
              <a:endParaRPr>
                <a:latin typeface="Bahnschrift Light" panose="020B0502040204020203" pitchFamily="34" charset="0"/>
              </a:endParaRPr>
            </a:p>
          </p:txBody>
        </p:sp>
        <p:grpSp>
          <p:nvGrpSpPr>
            <p:cNvPr id="13" name="object 4">
              <a:extLst>
                <a:ext uri="{FF2B5EF4-FFF2-40B4-BE49-F238E27FC236}">
                  <a16:creationId xmlns:a16="http://schemas.microsoft.com/office/drawing/2014/main" id="{DE9810DC-D0E3-32E3-1EEA-E3A74F57F57C}"/>
                </a:ext>
              </a:extLst>
            </p:cNvPr>
            <p:cNvGrpSpPr/>
            <p:nvPr/>
          </p:nvGrpSpPr>
          <p:grpSpPr>
            <a:xfrm>
              <a:off x="4682837" y="5956135"/>
              <a:ext cx="923925" cy="241300"/>
              <a:chOff x="4682837" y="5851233"/>
              <a:chExt cx="923925" cy="241300"/>
            </a:xfrm>
          </p:grpSpPr>
          <p:sp>
            <p:nvSpPr>
              <p:cNvPr id="14" name="object 5">
                <a:extLst>
                  <a:ext uri="{FF2B5EF4-FFF2-40B4-BE49-F238E27FC236}">
                    <a16:creationId xmlns:a16="http://schemas.microsoft.com/office/drawing/2014/main" id="{82161B39-C659-0B5B-A769-13C6CF149A00}"/>
                  </a:ext>
                </a:extLst>
              </p:cNvPr>
              <p:cNvSpPr/>
              <p:nvPr/>
            </p:nvSpPr>
            <p:spPr>
              <a:xfrm>
                <a:off x="4846749" y="5851233"/>
                <a:ext cx="43815" cy="43815"/>
              </a:xfrm>
              <a:custGeom>
                <a:avLst/>
                <a:gdLst/>
                <a:ahLst/>
                <a:cxnLst/>
                <a:rect l="l" t="t" r="r" b="b"/>
                <a:pathLst>
                  <a:path w="43814" h="43814">
                    <a:moveTo>
                      <a:pt x="22607" y="0"/>
                    </a:moveTo>
                    <a:lnTo>
                      <a:pt x="14346" y="1305"/>
                    </a:lnTo>
                    <a:lnTo>
                      <a:pt x="7178" y="5611"/>
                    </a:lnTo>
                    <a:lnTo>
                      <a:pt x="2035" y="12576"/>
                    </a:lnTo>
                    <a:lnTo>
                      <a:pt x="0" y="21000"/>
                    </a:lnTo>
                    <a:lnTo>
                      <a:pt x="1306" y="29264"/>
                    </a:lnTo>
                    <a:lnTo>
                      <a:pt x="5616" y="36433"/>
                    </a:lnTo>
                    <a:lnTo>
                      <a:pt x="12589" y="41570"/>
                    </a:lnTo>
                    <a:lnTo>
                      <a:pt x="21010" y="43606"/>
                    </a:lnTo>
                    <a:lnTo>
                      <a:pt x="29272" y="42299"/>
                    </a:lnTo>
                    <a:lnTo>
                      <a:pt x="36440" y="37989"/>
                    </a:lnTo>
                    <a:lnTo>
                      <a:pt x="41583" y="31016"/>
                    </a:lnTo>
                    <a:lnTo>
                      <a:pt x="43613" y="22600"/>
                    </a:lnTo>
                    <a:lnTo>
                      <a:pt x="42307" y="14340"/>
                    </a:lnTo>
                    <a:lnTo>
                      <a:pt x="38000" y="7172"/>
                    </a:lnTo>
                    <a:lnTo>
                      <a:pt x="31029" y="2035"/>
                    </a:lnTo>
                    <a:lnTo>
                      <a:pt x="22607" y="0"/>
                    </a:lnTo>
                    <a:close/>
                  </a:path>
                </a:pathLst>
              </a:custGeom>
              <a:solidFill>
                <a:srgbClr val="FEC352"/>
              </a:solidFill>
            </p:spPr>
            <p:txBody>
              <a:bodyPr wrap="square" lIns="0" tIns="0" rIns="0" bIns="0" rtlCol="0"/>
              <a:lstStyle/>
              <a:p>
                <a:endParaRPr>
                  <a:latin typeface="Bahnschrift Light" panose="020B0502040204020203" pitchFamily="34" charset="0"/>
                </a:endParaRPr>
              </a:p>
            </p:txBody>
          </p:sp>
          <p:pic>
            <p:nvPicPr>
              <p:cNvPr id="15" name="object 6">
                <a:extLst>
                  <a:ext uri="{FF2B5EF4-FFF2-40B4-BE49-F238E27FC236}">
                    <a16:creationId xmlns:a16="http://schemas.microsoft.com/office/drawing/2014/main" id="{8D29C1F6-C8B0-C10A-7ACA-B2F6ADA8DCF4}"/>
                  </a:ext>
                </a:extLst>
              </p:cNvPr>
              <p:cNvPicPr/>
              <p:nvPr/>
            </p:nvPicPr>
            <p:blipFill>
              <a:blip r:embed="rId3" cstate="print"/>
              <a:stretch>
                <a:fillRect/>
              </a:stretch>
            </p:blipFill>
            <p:spPr>
              <a:xfrm>
                <a:off x="4682837" y="5899778"/>
                <a:ext cx="113493" cy="190394"/>
              </a:xfrm>
              <a:prstGeom prst="rect">
                <a:avLst/>
              </a:prstGeom>
            </p:spPr>
          </p:pic>
          <p:sp>
            <p:nvSpPr>
              <p:cNvPr id="16" name="object 7">
                <a:extLst>
                  <a:ext uri="{FF2B5EF4-FFF2-40B4-BE49-F238E27FC236}">
                    <a16:creationId xmlns:a16="http://schemas.microsoft.com/office/drawing/2014/main" id="{404AC9AA-85F7-70DA-FDDE-2C47CEDEE802}"/>
                  </a:ext>
                </a:extLst>
              </p:cNvPr>
              <p:cNvSpPr/>
              <p:nvPr/>
            </p:nvSpPr>
            <p:spPr>
              <a:xfrm>
                <a:off x="4808658" y="5899745"/>
                <a:ext cx="797560" cy="192405"/>
              </a:xfrm>
              <a:custGeom>
                <a:avLst/>
                <a:gdLst/>
                <a:ahLst/>
                <a:cxnLst/>
                <a:rect l="l" t="t" r="r" b="b"/>
                <a:pathLst>
                  <a:path w="797560" h="192404">
                    <a:moveTo>
                      <a:pt x="57105" y="177275"/>
                    </a:moveTo>
                    <a:lnTo>
                      <a:pt x="16014" y="177275"/>
                    </a:lnTo>
                    <a:lnTo>
                      <a:pt x="25041" y="183859"/>
                    </a:lnTo>
                    <a:lnTo>
                      <a:pt x="35914" y="188512"/>
                    </a:lnTo>
                    <a:lnTo>
                      <a:pt x="48670" y="191273"/>
                    </a:lnTo>
                    <a:lnTo>
                      <a:pt x="63347" y="192185"/>
                    </a:lnTo>
                    <a:lnTo>
                      <a:pt x="86134" y="188459"/>
                    </a:lnTo>
                    <a:lnTo>
                      <a:pt x="103905" y="178037"/>
                    </a:lnTo>
                    <a:lnTo>
                      <a:pt x="62167" y="178026"/>
                    </a:lnTo>
                    <a:lnTo>
                      <a:pt x="57105" y="177275"/>
                    </a:lnTo>
                    <a:close/>
                  </a:path>
                  <a:path w="797560" h="192404">
                    <a:moveTo>
                      <a:pt x="489661" y="91944"/>
                    </a:moveTo>
                    <a:lnTo>
                      <a:pt x="459752" y="91944"/>
                    </a:lnTo>
                    <a:lnTo>
                      <a:pt x="459315" y="96046"/>
                    </a:lnTo>
                    <a:lnTo>
                      <a:pt x="459105" y="100047"/>
                    </a:lnTo>
                    <a:lnTo>
                      <a:pt x="459105" y="104238"/>
                    </a:lnTo>
                    <a:lnTo>
                      <a:pt x="465087" y="139678"/>
                    </a:lnTo>
                    <a:lnTo>
                      <a:pt x="481798" y="167499"/>
                    </a:lnTo>
                    <a:lnTo>
                      <a:pt x="507384" y="185676"/>
                    </a:lnTo>
                    <a:lnTo>
                      <a:pt x="539991" y="192185"/>
                    </a:lnTo>
                    <a:lnTo>
                      <a:pt x="554957" y="191238"/>
                    </a:lnTo>
                    <a:lnTo>
                      <a:pt x="568915" y="187951"/>
                    </a:lnTo>
                    <a:lnTo>
                      <a:pt x="584064" y="181657"/>
                    </a:lnTo>
                    <a:lnTo>
                      <a:pt x="596344" y="175053"/>
                    </a:lnTo>
                    <a:lnTo>
                      <a:pt x="549681" y="175053"/>
                    </a:lnTo>
                    <a:lnTo>
                      <a:pt x="525360" y="169261"/>
                    </a:lnTo>
                    <a:lnTo>
                      <a:pt x="506388" y="153023"/>
                    </a:lnTo>
                    <a:lnTo>
                      <a:pt x="494058" y="128049"/>
                    </a:lnTo>
                    <a:lnTo>
                      <a:pt x="489661" y="96046"/>
                    </a:lnTo>
                    <a:lnTo>
                      <a:pt x="489661" y="91944"/>
                    </a:lnTo>
                    <a:close/>
                  </a:path>
                  <a:path w="797560" h="192404">
                    <a:moveTo>
                      <a:pt x="18262" y="137778"/>
                    </a:moveTo>
                    <a:lnTo>
                      <a:pt x="1117" y="137778"/>
                    </a:lnTo>
                    <a:lnTo>
                      <a:pt x="1117" y="190699"/>
                    </a:lnTo>
                    <a:lnTo>
                      <a:pt x="16014" y="190699"/>
                    </a:lnTo>
                    <a:lnTo>
                      <a:pt x="16014" y="177275"/>
                    </a:lnTo>
                    <a:lnTo>
                      <a:pt x="57105" y="177275"/>
                    </a:lnTo>
                    <a:lnTo>
                      <a:pt x="45624" y="175572"/>
                    </a:lnTo>
                    <a:lnTo>
                      <a:pt x="31589" y="168949"/>
                    </a:lnTo>
                    <a:lnTo>
                      <a:pt x="21885" y="159322"/>
                    </a:lnTo>
                    <a:lnTo>
                      <a:pt x="18262" y="147849"/>
                    </a:lnTo>
                    <a:lnTo>
                      <a:pt x="18262" y="137778"/>
                    </a:lnTo>
                    <a:close/>
                  </a:path>
                  <a:path w="797560" h="192404">
                    <a:moveTo>
                      <a:pt x="763348" y="91944"/>
                    </a:moveTo>
                    <a:lnTo>
                      <a:pt x="715200" y="91944"/>
                    </a:lnTo>
                    <a:lnTo>
                      <a:pt x="756475" y="180450"/>
                    </a:lnTo>
                    <a:lnTo>
                      <a:pt x="761091" y="186308"/>
                    </a:lnTo>
                    <a:lnTo>
                      <a:pt x="767832" y="189701"/>
                    </a:lnTo>
                    <a:lnTo>
                      <a:pt x="775806" y="190385"/>
                    </a:lnTo>
                    <a:lnTo>
                      <a:pt x="784123" y="188121"/>
                    </a:lnTo>
                    <a:lnTo>
                      <a:pt x="791203" y="183212"/>
                    </a:lnTo>
                    <a:lnTo>
                      <a:pt x="795802" y="176666"/>
                    </a:lnTo>
                    <a:lnTo>
                      <a:pt x="797537" y="169319"/>
                    </a:lnTo>
                    <a:lnTo>
                      <a:pt x="796020" y="162004"/>
                    </a:lnTo>
                    <a:lnTo>
                      <a:pt x="763348" y="91944"/>
                    </a:lnTo>
                    <a:close/>
                  </a:path>
                  <a:path w="797560" h="192404">
                    <a:moveTo>
                      <a:pt x="226110" y="173567"/>
                    </a:moveTo>
                    <a:lnTo>
                      <a:pt x="141516" y="173567"/>
                    </a:lnTo>
                    <a:lnTo>
                      <a:pt x="141516" y="187359"/>
                    </a:lnTo>
                    <a:lnTo>
                      <a:pt x="226110" y="187359"/>
                    </a:lnTo>
                    <a:lnTo>
                      <a:pt x="226110" y="173567"/>
                    </a:lnTo>
                    <a:close/>
                  </a:path>
                  <a:path w="797560" h="192404">
                    <a:moveTo>
                      <a:pt x="338277" y="173567"/>
                    </a:moveTo>
                    <a:lnTo>
                      <a:pt x="254050" y="173567"/>
                    </a:lnTo>
                    <a:lnTo>
                      <a:pt x="254050" y="187359"/>
                    </a:lnTo>
                    <a:lnTo>
                      <a:pt x="338277" y="187359"/>
                    </a:lnTo>
                    <a:lnTo>
                      <a:pt x="338277" y="173567"/>
                    </a:lnTo>
                    <a:close/>
                  </a:path>
                  <a:path w="797560" h="192404">
                    <a:moveTo>
                      <a:pt x="450469" y="173567"/>
                    </a:moveTo>
                    <a:lnTo>
                      <a:pt x="366242" y="173567"/>
                    </a:lnTo>
                    <a:lnTo>
                      <a:pt x="366242" y="187359"/>
                    </a:lnTo>
                    <a:lnTo>
                      <a:pt x="450469" y="187359"/>
                    </a:lnTo>
                    <a:lnTo>
                      <a:pt x="450469" y="173567"/>
                    </a:lnTo>
                    <a:close/>
                  </a:path>
                  <a:path w="797560" h="192404">
                    <a:moveTo>
                      <a:pt x="665784" y="173567"/>
                    </a:moveTo>
                    <a:lnTo>
                      <a:pt x="613638" y="173567"/>
                    </a:lnTo>
                    <a:lnTo>
                      <a:pt x="613638" y="187359"/>
                    </a:lnTo>
                    <a:lnTo>
                      <a:pt x="665784" y="187359"/>
                    </a:lnTo>
                    <a:lnTo>
                      <a:pt x="665784" y="173567"/>
                    </a:lnTo>
                    <a:close/>
                  </a:path>
                  <a:path w="797560" h="192404">
                    <a:moveTo>
                      <a:pt x="57772" y="14055"/>
                    </a:moveTo>
                    <a:lnTo>
                      <a:pt x="34279" y="17595"/>
                    </a:lnTo>
                    <a:lnTo>
                      <a:pt x="16027" y="27561"/>
                    </a:lnTo>
                    <a:lnTo>
                      <a:pt x="4204" y="42976"/>
                    </a:lnTo>
                    <a:lnTo>
                      <a:pt x="0" y="62861"/>
                    </a:lnTo>
                    <a:lnTo>
                      <a:pt x="2537" y="78813"/>
                    </a:lnTo>
                    <a:lnTo>
                      <a:pt x="10802" y="92033"/>
                    </a:lnTo>
                    <a:lnTo>
                      <a:pt x="25776" y="103434"/>
                    </a:lnTo>
                    <a:lnTo>
                      <a:pt x="48437" y="113928"/>
                    </a:lnTo>
                    <a:lnTo>
                      <a:pt x="72699" y="124273"/>
                    </a:lnTo>
                    <a:lnTo>
                      <a:pt x="87912" y="133255"/>
                    </a:lnTo>
                    <a:lnTo>
                      <a:pt x="95786" y="142169"/>
                    </a:lnTo>
                    <a:lnTo>
                      <a:pt x="98031" y="152307"/>
                    </a:lnTo>
                    <a:lnTo>
                      <a:pt x="95320" y="162623"/>
                    </a:lnTo>
                    <a:lnTo>
                      <a:pt x="87818" y="170768"/>
                    </a:lnTo>
                    <a:lnTo>
                      <a:pt x="76476" y="176115"/>
                    </a:lnTo>
                    <a:lnTo>
                      <a:pt x="62242" y="178037"/>
                    </a:lnTo>
                    <a:lnTo>
                      <a:pt x="103924" y="178026"/>
                    </a:lnTo>
                    <a:lnTo>
                      <a:pt x="115493" y="162004"/>
                    </a:lnTo>
                    <a:lnTo>
                      <a:pt x="119621" y="141512"/>
                    </a:lnTo>
                    <a:lnTo>
                      <a:pt x="117245" y="125574"/>
                    </a:lnTo>
                    <a:lnTo>
                      <a:pt x="109280" y="112674"/>
                    </a:lnTo>
                    <a:lnTo>
                      <a:pt x="94471" y="101521"/>
                    </a:lnTo>
                    <a:lnTo>
                      <a:pt x="71564" y="90826"/>
                    </a:lnTo>
                    <a:lnTo>
                      <a:pt x="45078" y="79726"/>
                    </a:lnTo>
                    <a:lnTo>
                      <a:pt x="30791" y="71910"/>
                    </a:lnTo>
                    <a:lnTo>
                      <a:pt x="24962" y="64512"/>
                    </a:lnTo>
                    <a:lnTo>
                      <a:pt x="23850" y="54669"/>
                    </a:lnTo>
                    <a:lnTo>
                      <a:pt x="26131" y="43774"/>
                    </a:lnTo>
                    <a:lnTo>
                      <a:pt x="32604" y="35432"/>
                    </a:lnTo>
                    <a:lnTo>
                      <a:pt x="42710" y="30095"/>
                    </a:lnTo>
                    <a:lnTo>
                      <a:pt x="55892" y="28215"/>
                    </a:lnTo>
                    <a:lnTo>
                      <a:pt x="98801" y="28215"/>
                    </a:lnTo>
                    <a:lnTo>
                      <a:pt x="97281" y="26717"/>
                    </a:lnTo>
                    <a:lnTo>
                      <a:pt x="88999" y="21122"/>
                    </a:lnTo>
                    <a:lnTo>
                      <a:pt x="79751" y="17171"/>
                    </a:lnTo>
                    <a:lnTo>
                      <a:pt x="69391" y="14828"/>
                    </a:lnTo>
                    <a:lnTo>
                      <a:pt x="57772" y="14055"/>
                    </a:lnTo>
                    <a:close/>
                  </a:path>
                  <a:path w="797560" h="192404">
                    <a:moveTo>
                      <a:pt x="595515" y="157908"/>
                    </a:moveTo>
                    <a:lnTo>
                      <a:pt x="581647" y="166244"/>
                    </a:lnTo>
                    <a:lnTo>
                      <a:pt x="570364" y="171509"/>
                    </a:lnTo>
                    <a:lnTo>
                      <a:pt x="560198" y="174260"/>
                    </a:lnTo>
                    <a:lnTo>
                      <a:pt x="549681" y="175053"/>
                    </a:lnTo>
                    <a:lnTo>
                      <a:pt x="596344" y="175053"/>
                    </a:lnTo>
                    <a:lnTo>
                      <a:pt x="602602" y="171687"/>
                    </a:lnTo>
                    <a:lnTo>
                      <a:pt x="595515" y="157908"/>
                    </a:lnTo>
                    <a:close/>
                  </a:path>
                  <a:path w="797560" h="192404">
                    <a:moveTo>
                      <a:pt x="197802" y="39379"/>
                    </a:moveTo>
                    <a:lnTo>
                      <a:pt x="169837" y="39379"/>
                    </a:lnTo>
                    <a:lnTo>
                      <a:pt x="169837" y="173567"/>
                    </a:lnTo>
                    <a:lnTo>
                      <a:pt x="197802" y="173567"/>
                    </a:lnTo>
                    <a:lnTo>
                      <a:pt x="197802" y="76653"/>
                    </a:lnTo>
                    <a:lnTo>
                      <a:pt x="215953" y="56536"/>
                    </a:lnTo>
                    <a:lnTo>
                      <a:pt x="197802" y="56536"/>
                    </a:lnTo>
                    <a:lnTo>
                      <a:pt x="197802" y="39379"/>
                    </a:lnTo>
                    <a:close/>
                  </a:path>
                  <a:path w="797560" h="192404">
                    <a:moveTo>
                      <a:pt x="301792" y="32317"/>
                    </a:moveTo>
                    <a:lnTo>
                      <a:pt x="255562" y="32317"/>
                    </a:lnTo>
                    <a:lnTo>
                      <a:pt x="266612" y="34547"/>
                    </a:lnTo>
                    <a:lnTo>
                      <a:pt x="274937" y="40933"/>
                    </a:lnTo>
                    <a:lnTo>
                      <a:pt x="280136" y="50922"/>
                    </a:lnTo>
                    <a:lnTo>
                      <a:pt x="280229" y="51324"/>
                    </a:lnTo>
                    <a:lnTo>
                      <a:pt x="282016" y="64360"/>
                    </a:lnTo>
                    <a:lnTo>
                      <a:pt x="282016" y="173567"/>
                    </a:lnTo>
                    <a:lnTo>
                      <a:pt x="310349" y="173567"/>
                    </a:lnTo>
                    <a:lnTo>
                      <a:pt x="310349" y="76653"/>
                    </a:lnTo>
                    <a:lnTo>
                      <a:pt x="329046" y="56536"/>
                    </a:lnTo>
                    <a:lnTo>
                      <a:pt x="310349" y="56536"/>
                    </a:lnTo>
                    <a:lnTo>
                      <a:pt x="305507" y="37790"/>
                    </a:lnTo>
                    <a:lnTo>
                      <a:pt x="301792" y="32317"/>
                    </a:lnTo>
                    <a:close/>
                  </a:path>
                  <a:path w="797560" h="192404">
                    <a:moveTo>
                      <a:pt x="414254" y="32673"/>
                    </a:moveTo>
                    <a:lnTo>
                      <a:pt x="368109" y="32673"/>
                    </a:lnTo>
                    <a:lnTo>
                      <a:pt x="379159" y="34795"/>
                    </a:lnTo>
                    <a:lnTo>
                      <a:pt x="387431" y="40933"/>
                    </a:lnTo>
                    <a:lnTo>
                      <a:pt x="387549" y="41096"/>
                    </a:lnTo>
                    <a:lnTo>
                      <a:pt x="392735" y="50922"/>
                    </a:lnTo>
                    <a:lnTo>
                      <a:pt x="394563" y="64360"/>
                    </a:lnTo>
                    <a:lnTo>
                      <a:pt x="394563" y="173567"/>
                    </a:lnTo>
                    <a:lnTo>
                      <a:pt x="422516" y="173567"/>
                    </a:lnTo>
                    <a:lnTo>
                      <a:pt x="422516" y="91944"/>
                    </a:lnTo>
                    <a:lnTo>
                      <a:pt x="489661" y="91944"/>
                    </a:lnTo>
                    <a:lnTo>
                      <a:pt x="763342" y="91931"/>
                    </a:lnTo>
                    <a:lnTo>
                      <a:pt x="756395" y="77034"/>
                    </a:lnTo>
                    <a:lnTo>
                      <a:pt x="490042" y="77034"/>
                    </a:lnTo>
                    <a:lnTo>
                      <a:pt x="422516" y="77021"/>
                    </a:lnTo>
                    <a:lnTo>
                      <a:pt x="422516" y="60270"/>
                    </a:lnTo>
                    <a:lnTo>
                      <a:pt x="419408" y="41096"/>
                    </a:lnTo>
                    <a:lnTo>
                      <a:pt x="414254" y="32673"/>
                    </a:lnTo>
                    <a:close/>
                  </a:path>
                  <a:path w="797560" h="192404">
                    <a:moveTo>
                      <a:pt x="763342" y="91931"/>
                    </a:moveTo>
                    <a:lnTo>
                      <a:pt x="489661" y="91931"/>
                    </a:lnTo>
                    <a:lnTo>
                      <a:pt x="663397" y="91944"/>
                    </a:lnTo>
                    <a:lnTo>
                      <a:pt x="627786" y="173567"/>
                    </a:lnTo>
                    <a:lnTo>
                      <a:pt x="644550" y="173567"/>
                    </a:lnTo>
                    <a:lnTo>
                      <a:pt x="681621" y="91944"/>
                    </a:lnTo>
                    <a:lnTo>
                      <a:pt x="763348" y="91944"/>
                    </a:lnTo>
                    <a:close/>
                  </a:path>
                  <a:path w="797560" h="192404">
                    <a:moveTo>
                      <a:pt x="583928" y="29701"/>
                    </a:moveTo>
                    <a:lnTo>
                      <a:pt x="539584" y="29701"/>
                    </a:lnTo>
                    <a:lnTo>
                      <a:pt x="554487" y="32553"/>
                    </a:lnTo>
                    <a:lnTo>
                      <a:pt x="566174" y="40507"/>
                    </a:lnTo>
                    <a:lnTo>
                      <a:pt x="573799" y="52649"/>
                    </a:lnTo>
                    <a:lnTo>
                      <a:pt x="576529" y="68081"/>
                    </a:lnTo>
                    <a:lnTo>
                      <a:pt x="576529" y="77034"/>
                    </a:lnTo>
                    <a:lnTo>
                      <a:pt x="756395" y="77034"/>
                    </a:lnTo>
                    <a:lnTo>
                      <a:pt x="606933" y="77021"/>
                    </a:lnTo>
                    <a:lnTo>
                      <a:pt x="600868" y="51297"/>
                    </a:lnTo>
                    <a:lnTo>
                      <a:pt x="586770" y="31441"/>
                    </a:lnTo>
                    <a:lnTo>
                      <a:pt x="583928" y="29701"/>
                    </a:lnTo>
                    <a:close/>
                  </a:path>
                  <a:path w="797560" h="192404">
                    <a:moveTo>
                      <a:pt x="539241" y="14055"/>
                    </a:moveTo>
                    <a:lnTo>
                      <a:pt x="512656" y="18607"/>
                    </a:lnTo>
                    <a:lnTo>
                      <a:pt x="490255" y="31441"/>
                    </a:lnTo>
                    <a:lnTo>
                      <a:pt x="473142" y="51324"/>
                    </a:lnTo>
                    <a:lnTo>
                      <a:pt x="462406" y="77021"/>
                    </a:lnTo>
                    <a:lnTo>
                      <a:pt x="490045" y="77021"/>
                    </a:lnTo>
                    <a:lnTo>
                      <a:pt x="495379" y="57369"/>
                    </a:lnTo>
                    <a:lnTo>
                      <a:pt x="505879" y="42462"/>
                    </a:lnTo>
                    <a:lnTo>
                      <a:pt x="520846" y="33007"/>
                    </a:lnTo>
                    <a:lnTo>
                      <a:pt x="539584" y="29701"/>
                    </a:lnTo>
                    <a:lnTo>
                      <a:pt x="583928" y="29701"/>
                    </a:lnTo>
                    <a:lnTo>
                      <a:pt x="565811" y="18607"/>
                    </a:lnTo>
                    <a:lnTo>
                      <a:pt x="539241" y="14055"/>
                    </a:lnTo>
                    <a:close/>
                  </a:path>
                  <a:path w="797560" h="192404">
                    <a:moveTo>
                      <a:pt x="705768" y="0"/>
                    </a:moveTo>
                    <a:lnTo>
                      <a:pt x="697458" y="2269"/>
                    </a:lnTo>
                    <a:lnTo>
                      <a:pt x="690378" y="7178"/>
                    </a:lnTo>
                    <a:lnTo>
                      <a:pt x="685779" y="13723"/>
                    </a:lnTo>
                    <a:lnTo>
                      <a:pt x="684044" y="21066"/>
                    </a:lnTo>
                    <a:lnTo>
                      <a:pt x="685558" y="28368"/>
                    </a:lnTo>
                    <a:lnTo>
                      <a:pt x="708240" y="77021"/>
                    </a:lnTo>
                    <a:lnTo>
                      <a:pt x="756389" y="77021"/>
                    </a:lnTo>
                    <a:lnTo>
                      <a:pt x="725106" y="9940"/>
                    </a:lnTo>
                    <a:lnTo>
                      <a:pt x="720482" y="4080"/>
                    </a:lnTo>
                    <a:lnTo>
                      <a:pt x="713740" y="685"/>
                    </a:lnTo>
                    <a:lnTo>
                      <a:pt x="705768" y="0"/>
                    </a:lnTo>
                    <a:close/>
                  </a:path>
                  <a:path w="797560" h="192404">
                    <a:moveTo>
                      <a:pt x="98801" y="28215"/>
                    </a:moveTo>
                    <a:lnTo>
                      <a:pt x="55892" y="28215"/>
                    </a:lnTo>
                    <a:lnTo>
                      <a:pt x="70151" y="30306"/>
                    </a:lnTo>
                    <a:lnTo>
                      <a:pt x="81894" y="35994"/>
                    </a:lnTo>
                    <a:lnTo>
                      <a:pt x="89863" y="44407"/>
                    </a:lnTo>
                    <a:lnTo>
                      <a:pt x="92798" y="54669"/>
                    </a:lnTo>
                    <a:lnTo>
                      <a:pt x="92798" y="58010"/>
                    </a:lnTo>
                    <a:lnTo>
                      <a:pt x="92062" y="62861"/>
                    </a:lnTo>
                    <a:lnTo>
                      <a:pt x="90550" y="66976"/>
                    </a:lnTo>
                    <a:lnTo>
                      <a:pt x="106591" y="66976"/>
                    </a:lnTo>
                    <a:lnTo>
                      <a:pt x="113017" y="39379"/>
                    </a:lnTo>
                    <a:lnTo>
                      <a:pt x="197802" y="39379"/>
                    </a:lnTo>
                    <a:lnTo>
                      <a:pt x="197802" y="30336"/>
                    </a:lnTo>
                    <a:lnTo>
                      <a:pt x="100952" y="30336"/>
                    </a:lnTo>
                    <a:lnTo>
                      <a:pt x="98801" y="28215"/>
                    </a:lnTo>
                    <a:close/>
                  </a:path>
                  <a:path w="797560" h="192404">
                    <a:moveTo>
                      <a:pt x="265595" y="14055"/>
                    </a:moveTo>
                    <a:lnTo>
                      <a:pt x="248874" y="16133"/>
                    </a:lnTo>
                    <a:lnTo>
                      <a:pt x="233237" y="23137"/>
                    </a:lnTo>
                    <a:lnTo>
                      <a:pt x="216830" y="36220"/>
                    </a:lnTo>
                    <a:lnTo>
                      <a:pt x="197802" y="56536"/>
                    </a:lnTo>
                    <a:lnTo>
                      <a:pt x="215953" y="56536"/>
                    </a:lnTo>
                    <a:lnTo>
                      <a:pt x="218241" y="54000"/>
                    </a:lnTo>
                    <a:lnTo>
                      <a:pt x="232826" y="40504"/>
                    </a:lnTo>
                    <a:lnTo>
                      <a:pt x="244331" y="34003"/>
                    </a:lnTo>
                    <a:lnTo>
                      <a:pt x="255562" y="32317"/>
                    </a:lnTo>
                    <a:lnTo>
                      <a:pt x="301792" y="32317"/>
                    </a:lnTo>
                    <a:lnTo>
                      <a:pt x="296506" y="24532"/>
                    </a:lnTo>
                    <a:lnTo>
                      <a:pt x="283239" y="16656"/>
                    </a:lnTo>
                    <a:lnTo>
                      <a:pt x="265595" y="14055"/>
                    </a:lnTo>
                    <a:close/>
                  </a:path>
                  <a:path w="797560" h="192404">
                    <a:moveTo>
                      <a:pt x="377786" y="14055"/>
                    </a:moveTo>
                    <a:lnTo>
                      <a:pt x="361286" y="16133"/>
                    </a:lnTo>
                    <a:lnTo>
                      <a:pt x="345749" y="23137"/>
                    </a:lnTo>
                    <a:lnTo>
                      <a:pt x="329371" y="36220"/>
                    </a:lnTo>
                    <a:lnTo>
                      <a:pt x="310349" y="56536"/>
                    </a:lnTo>
                    <a:lnTo>
                      <a:pt x="329046" y="56536"/>
                    </a:lnTo>
                    <a:lnTo>
                      <a:pt x="330085" y="55419"/>
                    </a:lnTo>
                    <a:lnTo>
                      <a:pt x="341057" y="44632"/>
                    </a:lnTo>
                    <a:lnTo>
                      <a:pt x="350493" y="37617"/>
                    </a:lnTo>
                    <a:lnTo>
                      <a:pt x="359230" y="33816"/>
                    </a:lnTo>
                    <a:lnTo>
                      <a:pt x="368109" y="32673"/>
                    </a:lnTo>
                    <a:lnTo>
                      <a:pt x="414254" y="32673"/>
                    </a:lnTo>
                    <a:lnTo>
                      <a:pt x="410500" y="26537"/>
                    </a:lnTo>
                    <a:lnTo>
                      <a:pt x="396418" y="17292"/>
                    </a:lnTo>
                    <a:lnTo>
                      <a:pt x="377786" y="14055"/>
                    </a:lnTo>
                    <a:close/>
                  </a:path>
                  <a:path w="797560" h="192404">
                    <a:moveTo>
                      <a:pt x="197802" y="14804"/>
                    </a:moveTo>
                    <a:lnTo>
                      <a:pt x="191084" y="14804"/>
                    </a:lnTo>
                    <a:lnTo>
                      <a:pt x="100952" y="30336"/>
                    </a:lnTo>
                    <a:lnTo>
                      <a:pt x="197802" y="30336"/>
                    </a:lnTo>
                    <a:lnTo>
                      <a:pt x="197802" y="14804"/>
                    </a:lnTo>
                    <a:close/>
                  </a:path>
                </a:pathLst>
              </a:custGeom>
              <a:solidFill>
                <a:srgbClr val="717073"/>
              </a:solidFill>
            </p:spPr>
            <p:txBody>
              <a:bodyPr wrap="square" lIns="0" tIns="0" rIns="0" bIns="0" rtlCol="0"/>
              <a:lstStyle/>
              <a:p>
                <a:endParaRPr>
                  <a:latin typeface="Bahnschrift Light" panose="020B0502040204020203" pitchFamily="34" charset="0"/>
                </a:endParaRPr>
              </a:p>
            </p:txBody>
          </p:sp>
        </p:grpSp>
      </p:grpSp>
      <p:sp>
        <p:nvSpPr>
          <p:cNvPr id="17" name="object 10">
            <a:extLst>
              <a:ext uri="{FF2B5EF4-FFF2-40B4-BE49-F238E27FC236}">
                <a16:creationId xmlns:a16="http://schemas.microsoft.com/office/drawing/2014/main" id="{BE1EBC58-4B49-6006-CDCB-9DB2EDE40D3E}"/>
              </a:ext>
            </a:extLst>
          </p:cNvPr>
          <p:cNvSpPr/>
          <p:nvPr/>
        </p:nvSpPr>
        <p:spPr>
          <a:xfrm>
            <a:off x="11728691" y="61178"/>
            <a:ext cx="360000" cy="360000"/>
          </a:xfrm>
          <a:custGeom>
            <a:avLst/>
            <a:gdLst/>
            <a:ahLst/>
            <a:cxnLst/>
            <a:rect l="l" t="t" r="r" b="b"/>
            <a:pathLst>
              <a:path w="445134" h="445134">
                <a:moveTo>
                  <a:pt x="222351" y="444715"/>
                </a:moveTo>
                <a:lnTo>
                  <a:pt x="267165" y="440198"/>
                </a:lnTo>
                <a:lnTo>
                  <a:pt x="308904" y="427241"/>
                </a:lnTo>
                <a:lnTo>
                  <a:pt x="346673" y="406740"/>
                </a:lnTo>
                <a:lnTo>
                  <a:pt x="379580" y="379588"/>
                </a:lnTo>
                <a:lnTo>
                  <a:pt x="406731" y="346680"/>
                </a:lnTo>
                <a:lnTo>
                  <a:pt x="427230" y="308911"/>
                </a:lnTo>
                <a:lnTo>
                  <a:pt x="440186" y="267174"/>
                </a:lnTo>
                <a:lnTo>
                  <a:pt x="444703" y="222364"/>
                </a:lnTo>
                <a:lnTo>
                  <a:pt x="440186" y="177549"/>
                </a:lnTo>
                <a:lnTo>
                  <a:pt x="427230" y="135809"/>
                </a:lnTo>
                <a:lnTo>
                  <a:pt x="406731" y="98038"/>
                </a:lnTo>
                <a:lnTo>
                  <a:pt x="379580" y="65128"/>
                </a:lnTo>
                <a:lnTo>
                  <a:pt x="346673" y="37976"/>
                </a:lnTo>
                <a:lnTo>
                  <a:pt x="308904" y="17474"/>
                </a:lnTo>
                <a:lnTo>
                  <a:pt x="267165" y="4517"/>
                </a:lnTo>
                <a:lnTo>
                  <a:pt x="222351" y="0"/>
                </a:lnTo>
                <a:lnTo>
                  <a:pt x="177537" y="4517"/>
                </a:lnTo>
                <a:lnTo>
                  <a:pt x="135799" y="17474"/>
                </a:lnTo>
                <a:lnTo>
                  <a:pt x="98029" y="37976"/>
                </a:lnTo>
                <a:lnTo>
                  <a:pt x="65122" y="65128"/>
                </a:lnTo>
                <a:lnTo>
                  <a:pt x="37972" y="98038"/>
                </a:lnTo>
                <a:lnTo>
                  <a:pt x="17472" y="135809"/>
                </a:lnTo>
                <a:lnTo>
                  <a:pt x="4517" y="177549"/>
                </a:lnTo>
                <a:lnTo>
                  <a:pt x="0" y="222364"/>
                </a:lnTo>
                <a:lnTo>
                  <a:pt x="4517" y="267174"/>
                </a:lnTo>
                <a:lnTo>
                  <a:pt x="17472" y="308911"/>
                </a:lnTo>
                <a:lnTo>
                  <a:pt x="37972" y="346680"/>
                </a:lnTo>
                <a:lnTo>
                  <a:pt x="65122" y="379588"/>
                </a:lnTo>
                <a:lnTo>
                  <a:pt x="98029" y="406740"/>
                </a:lnTo>
                <a:lnTo>
                  <a:pt x="135799" y="427241"/>
                </a:lnTo>
                <a:lnTo>
                  <a:pt x="177537" y="440198"/>
                </a:lnTo>
                <a:lnTo>
                  <a:pt x="222351" y="444715"/>
                </a:lnTo>
                <a:close/>
              </a:path>
            </a:pathLst>
          </a:custGeom>
          <a:ln w="8890">
            <a:solidFill>
              <a:srgbClr val="FDBE56"/>
            </a:solidFill>
          </a:ln>
        </p:spPr>
        <p:txBody>
          <a:bodyPr wrap="square" lIns="0" tIns="0" rIns="0" bIns="0" rtlCol="0"/>
          <a:lstStyle/>
          <a:p>
            <a:pPr algn="ctr"/>
            <a:endParaRPr>
              <a:latin typeface="Bahnschrift Light" panose="020B0502040204020203" pitchFamily="34" charset="0"/>
            </a:endParaRPr>
          </a:p>
        </p:txBody>
      </p:sp>
      <p:sp>
        <p:nvSpPr>
          <p:cNvPr id="18" name="CasellaDiTesto 17">
            <a:extLst>
              <a:ext uri="{FF2B5EF4-FFF2-40B4-BE49-F238E27FC236}">
                <a16:creationId xmlns:a16="http://schemas.microsoft.com/office/drawing/2014/main" id="{3FD0C7D2-CE8B-1532-BD8F-BB8E723CD7C8}"/>
              </a:ext>
            </a:extLst>
          </p:cNvPr>
          <p:cNvSpPr txBox="1"/>
          <p:nvPr/>
        </p:nvSpPr>
        <p:spPr>
          <a:xfrm>
            <a:off x="11722582" y="148845"/>
            <a:ext cx="372218" cy="184666"/>
          </a:xfrm>
          <a:prstGeom prst="rect">
            <a:avLst/>
          </a:prstGeom>
          <a:noFill/>
        </p:spPr>
        <p:txBody>
          <a:bodyPr wrap="square" lIns="0" tIns="0" rIns="0" bIns="0" rtlCol="0" anchor="ctr" anchorCtr="1">
            <a:spAutoFit/>
          </a:bodyPr>
          <a:lstStyle>
            <a:defPPr>
              <a:defRPr lang="it-IT"/>
            </a:defPPr>
            <a:lvl1pPr>
              <a:defRPr sz="1200">
                <a:solidFill>
                  <a:schemeClr val="tx1">
                    <a:lumMod val="50000"/>
                    <a:lumOff val="50000"/>
                  </a:schemeClr>
                </a:solidFill>
                <a:latin typeface="Arial Nova Cond Light" panose="020B0306020202020204" pitchFamily="34" charset="0"/>
              </a:defRPr>
            </a:lvl1pPr>
          </a:lstStyle>
          <a:p>
            <a:pPr lvl="0"/>
            <a:fld id="{2FCF48F2-A5B0-4625-BE61-E03E8FD626E4}" type="slidenum">
              <a:rPr lang="it-IT" smtClean="0"/>
              <a:pPr lvl="0"/>
              <a:t>‹N›</a:t>
            </a:fld>
            <a:endParaRPr lang="it-IT"/>
          </a:p>
        </p:txBody>
      </p:sp>
    </p:spTree>
    <p:extLst>
      <p:ext uri="{BB962C8B-B14F-4D97-AF65-F5344CB8AC3E}">
        <p14:creationId xmlns:p14="http://schemas.microsoft.com/office/powerpoint/2010/main" val="248284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D4E75C-493C-D2DC-A336-1B3024C5F0A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D141E97-CF26-DF4A-4C72-997CD58E445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a:extLst>
              <a:ext uri="{FF2B5EF4-FFF2-40B4-BE49-F238E27FC236}">
                <a16:creationId xmlns:a16="http://schemas.microsoft.com/office/drawing/2014/main" id="{AA7E1673-5322-4EC7-AC3B-DE38EE56384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grpSp>
        <p:nvGrpSpPr>
          <p:cNvPr id="8" name="Gruppo 7">
            <a:extLst>
              <a:ext uri="{FF2B5EF4-FFF2-40B4-BE49-F238E27FC236}">
                <a16:creationId xmlns:a16="http://schemas.microsoft.com/office/drawing/2014/main" id="{4A847F85-B72B-D0D6-7F12-FFAC3577C291}"/>
              </a:ext>
            </a:extLst>
          </p:cNvPr>
          <p:cNvGrpSpPr/>
          <p:nvPr/>
        </p:nvGrpSpPr>
        <p:grpSpPr>
          <a:xfrm>
            <a:off x="0" y="0"/>
            <a:ext cx="640255" cy="6858001"/>
            <a:chOff x="0" y="0"/>
            <a:chExt cx="640255" cy="6858001"/>
          </a:xfrm>
        </p:grpSpPr>
        <p:sp>
          <p:nvSpPr>
            <p:cNvPr id="9" name="Rettangolo 8">
              <a:extLst>
                <a:ext uri="{FF2B5EF4-FFF2-40B4-BE49-F238E27FC236}">
                  <a16:creationId xmlns:a16="http://schemas.microsoft.com/office/drawing/2014/main" id="{634FDD33-856C-CE2E-3738-60ADDEEAFABC}"/>
                </a:ext>
              </a:extLst>
            </p:cNvPr>
            <p:cNvSpPr/>
            <p:nvPr/>
          </p:nvSpPr>
          <p:spPr>
            <a:xfrm>
              <a:off x="0" y="0"/>
              <a:ext cx="6096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descr="Immagine che contiene clipart&#10;&#10;Descrizione generata automaticamente">
              <a:extLst>
                <a:ext uri="{FF2B5EF4-FFF2-40B4-BE49-F238E27FC236}">
                  <a16:creationId xmlns:a16="http://schemas.microsoft.com/office/drawing/2014/main" id="{18725C04-1EA2-E1C2-94B5-6092F76F1B97}"/>
                </a:ext>
              </a:extLst>
            </p:cNvPr>
            <p:cNvPicPr>
              <a:picLocks noChangeAspect="1"/>
            </p:cNvPicPr>
            <p:nvPr/>
          </p:nvPicPr>
          <p:blipFill rotWithShape="1">
            <a:blip r:embed="rId2" cstate="print">
              <a:alphaModFix amt="50000"/>
              <a:extLst>
                <a:ext uri="{28A0092B-C50C-407E-A947-70E740481C1C}">
                  <a14:useLocalDpi xmlns:a14="http://schemas.microsoft.com/office/drawing/2010/main" val="0"/>
                </a:ext>
              </a:extLst>
            </a:blip>
            <a:srcRect l="22076" r="53902"/>
            <a:stretch/>
          </p:blipFill>
          <p:spPr>
            <a:xfrm>
              <a:off x="1" y="1"/>
              <a:ext cx="640254" cy="6858000"/>
            </a:xfrm>
            <a:prstGeom prst="rect">
              <a:avLst/>
            </a:prstGeom>
          </p:spPr>
        </p:pic>
      </p:grpSp>
      <p:grpSp>
        <p:nvGrpSpPr>
          <p:cNvPr id="11" name="Gruppo 10">
            <a:extLst>
              <a:ext uri="{FF2B5EF4-FFF2-40B4-BE49-F238E27FC236}">
                <a16:creationId xmlns:a16="http://schemas.microsoft.com/office/drawing/2014/main" id="{40E7CD02-3453-DAF3-FD91-9D5D7A20EEFE}"/>
              </a:ext>
            </a:extLst>
          </p:cNvPr>
          <p:cNvGrpSpPr/>
          <p:nvPr/>
        </p:nvGrpSpPr>
        <p:grpSpPr>
          <a:xfrm>
            <a:off x="725784" y="6190653"/>
            <a:ext cx="923925" cy="572694"/>
            <a:chOff x="4682837" y="5624741"/>
            <a:chExt cx="923925" cy="572694"/>
          </a:xfrm>
        </p:grpSpPr>
        <p:sp>
          <p:nvSpPr>
            <p:cNvPr id="12" name="object 3">
              <a:extLst>
                <a:ext uri="{FF2B5EF4-FFF2-40B4-BE49-F238E27FC236}">
                  <a16:creationId xmlns:a16="http://schemas.microsoft.com/office/drawing/2014/main" id="{A531CE90-D009-AEC2-BD20-343A7141A9B0}"/>
                </a:ext>
              </a:extLst>
            </p:cNvPr>
            <p:cNvSpPr/>
            <p:nvPr/>
          </p:nvSpPr>
          <p:spPr>
            <a:xfrm>
              <a:off x="4699838" y="5624741"/>
              <a:ext cx="314960" cy="334645"/>
            </a:xfrm>
            <a:custGeom>
              <a:avLst/>
              <a:gdLst/>
              <a:ahLst/>
              <a:cxnLst/>
              <a:rect l="l" t="t" r="r" b="b"/>
              <a:pathLst>
                <a:path w="314960" h="334645">
                  <a:moveTo>
                    <a:pt x="71983" y="298742"/>
                  </a:moveTo>
                  <a:lnTo>
                    <a:pt x="70675" y="290487"/>
                  </a:lnTo>
                  <a:lnTo>
                    <a:pt x="66370" y="283311"/>
                  </a:lnTo>
                  <a:lnTo>
                    <a:pt x="59397" y="278180"/>
                  </a:lnTo>
                  <a:lnTo>
                    <a:pt x="50977" y="276136"/>
                  </a:lnTo>
                  <a:lnTo>
                    <a:pt x="42710" y="277444"/>
                  </a:lnTo>
                  <a:lnTo>
                    <a:pt x="35547" y="281749"/>
                  </a:lnTo>
                  <a:lnTo>
                    <a:pt x="30403" y="288721"/>
                  </a:lnTo>
                  <a:lnTo>
                    <a:pt x="28371" y="297141"/>
                  </a:lnTo>
                  <a:lnTo>
                    <a:pt x="29679" y="305396"/>
                  </a:lnTo>
                  <a:lnTo>
                    <a:pt x="33985" y="312572"/>
                  </a:lnTo>
                  <a:lnTo>
                    <a:pt x="40957" y="317715"/>
                  </a:lnTo>
                  <a:lnTo>
                    <a:pt x="49377" y="319747"/>
                  </a:lnTo>
                  <a:lnTo>
                    <a:pt x="57645" y="318439"/>
                  </a:lnTo>
                  <a:lnTo>
                    <a:pt x="64808" y="314121"/>
                  </a:lnTo>
                  <a:lnTo>
                    <a:pt x="69951" y="307162"/>
                  </a:lnTo>
                  <a:lnTo>
                    <a:pt x="71983" y="298742"/>
                  </a:lnTo>
                  <a:close/>
                </a:path>
                <a:path w="314960" h="334645">
                  <a:moveTo>
                    <a:pt x="77774" y="131635"/>
                  </a:moveTo>
                  <a:lnTo>
                    <a:pt x="75819" y="124790"/>
                  </a:lnTo>
                  <a:lnTo>
                    <a:pt x="71069" y="118567"/>
                  </a:lnTo>
                  <a:lnTo>
                    <a:pt x="63931" y="113766"/>
                  </a:lnTo>
                  <a:lnTo>
                    <a:pt x="55676" y="111391"/>
                  </a:lnTo>
                  <a:lnTo>
                    <a:pt x="47853" y="111747"/>
                  </a:lnTo>
                  <a:lnTo>
                    <a:pt x="41338" y="114642"/>
                  </a:lnTo>
                  <a:lnTo>
                    <a:pt x="36995" y="119888"/>
                  </a:lnTo>
                  <a:lnTo>
                    <a:pt x="1244" y="196583"/>
                  </a:lnTo>
                  <a:lnTo>
                    <a:pt x="0" y="203288"/>
                  </a:lnTo>
                  <a:lnTo>
                    <a:pt x="1968" y="210146"/>
                  </a:lnTo>
                  <a:lnTo>
                    <a:pt x="6718" y="216357"/>
                  </a:lnTo>
                  <a:lnTo>
                    <a:pt x="13855" y="221145"/>
                  </a:lnTo>
                  <a:lnTo>
                    <a:pt x="22110" y="223532"/>
                  </a:lnTo>
                  <a:lnTo>
                    <a:pt x="29933" y="223177"/>
                  </a:lnTo>
                  <a:lnTo>
                    <a:pt x="36436" y="220268"/>
                  </a:lnTo>
                  <a:lnTo>
                    <a:pt x="40779" y="215023"/>
                  </a:lnTo>
                  <a:lnTo>
                    <a:pt x="76542" y="138328"/>
                  </a:lnTo>
                  <a:lnTo>
                    <a:pt x="77774" y="131635"/>
                  </a:lnTo>
                  <a:close/>
                </a:path>
                <a:path w="314960" h="334645">
                  <a:moveTo>
                    <a:pt x="163436" y="257454"/>
                  </a:moveTo>
                  <a:lnTo>
                    <a:pt x="162128" y="249199"/>
                  </a:lnTo>
                  <a:lnTo>
                    <a:pt x="157822" y="242023"/>
                  </a:lnTo>
                  <a:lnTo>
                    <a:pt x="150850" y="236893"/>
                  </a:lnTo>
                  <a:lnTo>
                    <a:pt x="142430" y="234848"/>
                  </a:lnTo>
                  <a:lnTo>
                    <a:pt x="134162" y="236156"/>
                  </a:lnTo>
                  <a:lnTo>
                    <a:pt x="127000" y="240461"/>
                  </a:lnTo>
                  <a:lnTo>
                    <a:pt x="121856" y="247434"/>
                  </a:lnTo>
                  <a:lnTo>
                    <a:pt x="119824" y="255866"/>
                  </a:lnTo>
                  <a:lnTo>
                    <a:pt x="121119" y="264121"/>
                  </a:lnTo>
                  <a:lnTo>
                    <a:pt x="125437" y="271297"/>
                  </a:lnTo>
                  <a:lnTo>
                    <a:pt x="132410" y="276440"/>
                  </a:lnTo>
                  <a:lnTo>
                    <a:pt x="140830" y="278472"/>
                  </a:lnTo>
                  <a:lnTo>
                    <a:pt x="149085" y="277164"/>
                  </a:lnTo>
                  <a:lnTo>
                    <a:pt x="156248" y="272846"/>
                  </a:lnTo>
                  <a:lnTo>
                    <a:pt x="161404" y="265874"/>
                  </a:lnTo>
                  <a:lnTo>
                    <a:pt x="163436" y="257454"/>
                  </a:lnTo>
                  <a:close/>
                </a:path>
                <a:path w="314960" h="334645">
                  <a:moveTo>
                    <a:pt x="169151" y="90652"/>
                  </a:moveTo>
                  <a:lnTo>
                    <a:pt x="167119" y="83921"/>
                  </a:lnTo>
                  <a:lnTo>
                    <a:pt x="162331" y="77787"/>
                  </a:lnTo>
                  <a:lnTo>
                    <a:pt x="155181" y="73025"/>
                  </a:lnTo>
                  <a:lnTo>
                    <a:pt x="146939" y="70612"/>
                  </a:lnTo>
                  <a:lnTo>
                    <a:pt x="139166" y="70891"/>
                  </a:lnTo>
                  <a:lnTo>
                    <a:pt x="132715" y="73660"/>
                  </a:lnTo>
                  <a:lnTo>
                    <a:pt x="128447" y="78752"/>
                  </a:lnTo>
                  <a:lnTo>
                    <a:pt x="83096" y="176009"/>
                  </a:lnTo>
                  <a:lnTo>
                    <a:pt x="81940" y="182549"/>
                  </a:lnTo>
                  <a:lnTo>
                    <a:pt x="83959" y="189280"/>
                  </a:lnTo>
                  <a:lnTo>
                    <a:pt x="88734" y="195414"/>
                  </a:lnTo>
                  <a:lnTo>
                    <a:pt x="95885" y="200177"/>
                  </a:lnTo>
                  <a:lnTo>
                    <a:pt x="104127" y="202590"/>
                  </a:lnTo>
                  <a:lnTo>
                    <a:pt x="111912" y="202311"/>
                  </a:lnTo>
                  <a:lnTo>
                    <a:pt x="118364" y="199529"/>
                  </a:lnTo>
                  <a:lnTo>
                    <a:pt x="122643" y="194437"/>
                  </a:lnTo>
                  <a:lnTo>
                    <a:pt x="167995" y="97193"/>
                  </a:lnTo>
                  <a:lnTo>
                    <a:pt x="169151" y="90652"/>
                  </a:lnTo>
                  <a:close/>
                </a:path>
                <a:path w="314960" h="334645">
                  <a:moveTo>
                    <a:pt x="273646" y="21069"/>
                  </a:moveTo>
                  <a:lnTo>
                    <a:pt x="271919" y="13716"/>
                  </a:lnTo>
                  <a:lnTo>
                    <a:pt x="267322" y="7175"/>
                  </a:lnTo>
                  <a:lnTo>
                    <a:pt x="260248" y="2260"/>
                  </a:lnTo>
                  <a:lnTo>
                    <a:pt x="251929" y="0"/>
                  </a:lnTo>
                  <a:lnTo>
                    <a:pt x="243967" y="685"/>
                  </a:lnTo>
                  <a:lnTo>
                    <a:pt x="237223" y="4076"/>
                  </a:lnTo>
                  <a:lnTo>
                    <a:pt x="232600" y="9931"/>
                  </a:lnTo>
                  <a:lnTo>
                    <a:pt x="161683" y="162001"/>
                  </a:lnTo>
                  <a:lnTo>
                    <a:pt x="160172" y="169303"/>
                  </a:lnTo>
                  <a:lnTo>
                    <a:pt x="161899" y="176657"/>
                  </a:lnTo>
                  <a:lnTo>
                    <a:pt x="166497" y="183197"/>
                  </a:lnTo>
                  <a:lnTo>
                    <a:pt x="173570" y="188112"/>
                  </a:lnTo>
                  <a:lnTo>
                    <a:pt x="181889" y="190385"/>
                  </a:lnTo>
                  <a:lnTo>
                    <a:pt x="189865" y="189687"/>
                  </a:lnTo>
                  <a:lnTo>
                    <a:pt x="196608" y="186296"/>
                  </a:lnTo>
                  <a:lnTo>
                    <a:pt x="201218" y="180441"/>
                  </a:lnTo>
                  <a:lnTo>
                    <a:pt x="272135" y="28371"/>
                  </a:lnTo>
                  <a:lnTo>
                    <a:pt x="273646" y="21069"/>
                  </a:lnTo>
                  <a:close/>
                </a:path>
                <a:path w="314960" h="334645">
                  <a:moveTo>
                    <a:pt x="287680" y="145935"/>
                  </a:moveTo>
                  <a:lnTo>
                    <a:pt x="285661" y="139204"/>
                  </a:lnTo>
                  <a:lnTo>
                    <a:pt x="280860" y="133070"/>
                  </a:lnTo>
                  <a:lnTo>
                    <a:pt x="273723" y="128308"/>
                  </a:lnTo>
                  <a:lnTo>
                    <a:pt x="265480" y="125895"/>
                  </a:lnTo>
                  <a:lnTo>
                    <a:pt x="257695" y="126174"/>
                  </a:lnTo>
                  <a:lnTo>
                    <a:pt x="251244" y="128943"/>
                  </a:lnTo>
                  <a:lnTo>
                    <a:pt x="246989" y="134048"/>
                  </a:lnTo>
                  <a:lnTo>
                    <a:pt x="201637" y="231279"/>
                  </a:lnTo>
                  <a:lnTo>
                    <a:pt x="200482" y="237820"/>
                  </a:lnTo>
                  <a:lnTo>
                    <a:pt x="202501" y="244551"/>
                  </a:lnTo>
                  <a:lnTo>
                    <a:pt x="207276" y="250698"/>
                  </a:lnTo>
                  <a:lnTo>
                    <a:pt x="214426" y="255460"/>
                  </a:lnTo>
                  <a:lnTo>
                    <a:pt x="222669" y="257873"/>
                  </a:lnTo>
                  <a:lnTo>
                    <a:pt x="230454" y="257594"/>
                  </a:lnTo>
                  <a:lnTo>
                    <a:pt x="236905" y="254812"/>
                  </a:lnTo>
                  <a:lnTo>
                    <a:pt x="241173" y="249720"/>
                  </a:lnTo>
                  <a:lnTo>
                    <a:pt x="286524" y="152488"/>
                  </a:lnTo>
                  <a:lnTo>
                    <a:pt x="287680" y="145935"/>
                  </a:lnTo>
                  <a:close/>
                </a:path>
                <a:path w="314960" h="334645">
                  <a:moveTo>
                    <a:pt x="314833" y="242189"/>
                  </a:moveTo>
                  <a:lnTo>
                    <a:pt x="312864" y="235331"/>
                  </a:lnTo>
                  <a:lnTo>
                    <a:pt x="308114" y="229120"/>
                  </a:lnTo>
                  <a:lnTo>
                    <a:pt x="300990" y="224320"/>
                  </a:lnTo>
                  <a:lnTo>
                    <a:pt x="292735" y="221932"/>
                  </a:lnTo>
                  <a:lnTo>
                    <a:pt x="284911" y="222288"/>
                  </a:lnTo>
                  <a:lnTo>
                    <a:pt x="278396" y="225196"/>
                  </a:lnTo>
                  <a:lnTo>
                    <a:pt x="274053" y="230441"/>
                  </a:lnTo>
                  <a:lnTo>
                    <a:pt x="238302" y="307136"/>
                  </a:lnTo>
                  <a:lnTo>
                    <a:pt x="237070" y="313829"/>
                  </a:lnTo>
                  <a:lnTo>
                    <a:pt x="239026" y="320687"/>
                  </a:lnTo>
                  <a:lnTo>
                    <a:pt x="243776" y="326898"/>
                  </a:lnTo>
                  <a:lnTo>
                    <a:pt x="250913" y="331698"/>
                  </a:lnTo>
                  <a:lnTo>
                    <a:pt x="259181" y="334073"/>
                  </a:lnTo>
                  <a:lnTo>
                    <a:pt x="266992" y="333717"/>
                  </a:lnTo>
                  <a:lnTo>
                    <a:pt x="273507" y="330822"/>
                  </a:lnTo>
                  <a:lnTo>
                    <a:pt x="277837" y="325577"/>
                  </a:lnTo>
                  <a:lnTo>
                    <a:pt x="313601" y="248881"/>
                  </a:lnTo>
                  <a:lnTo>
                    <a:pt x="314833" y="242189"/>
                  </a:lnTo>
                  <a:close/>
                </a:path>
              </a:pathLst>
            </a:custGeom>
            <a:solidFill>
              <a:srgbClr val="FEC352"/>
            </a:solidFill>
          </p:spPr>
          <p:txBody>
            <a:bodyPr wrap="square" lIns="0" tIns="0" rIns="0" bIns="0" rtlCol="0"/>
            <a:lstStyle/>
            <a:p>
              <a:endParaRPr>
                <a:latin typeface="Bahnschrift Light" panose="020B0502040204020203" pitchFamily="34" charset="0"/>
              </a:endParaRPr>
            </a:p>
          </p:txBody>
        </p:sp>
        <p:grpSp>
          <p:nvGrpSpPr>
            <p:cNvPr id="13" name="object 4">
              <a:extLst>
                <a:ext uri="{FF2B5EF4-FFF2-40B4-BE49-F238E27FC236}">
                  <a16:creationId xmlns:a16="http://schemas.microsoft.com/office/drawing/2014/main" id="{B1994068-1281-F60F-FF96-00FFB7D6F1DD}"/>
                </a:ext>
              </a:extLst>
            </p:cNvPr>
            <p:cNvGrpSpPr/>
            <p:nvPr/>
          </p:nvGrpSpPr>
          <p:grpSpPr>
            <a:xfrm>
              <a:off x="4682837" y="5956135"/>
              <a:ext cx="923925" cy="241300"/>
              <a:chOff x="4682837" y="5851233"/>
              <a:chExt cx="923925" cy="241300"/>
            </a:xfrm>
          </p:grpSpPr>
          <p:sp>
            <p:nvSpPr>
              <p:cNvPr id="14" name="object 5">
                <a:extLst>
                  <a:ext uri="{FF2B5EF4-FFF2-40B4-BE49-F238E27FC236}">
                    <a16:creationId xmlns:a16="http://schemas.microsoft.com/office/drawing/2014/main" id="{D680A526-673C-4E7A-FBE7-B939F8554571}"/>
                  </a:ext>
                </a:extLst>
              </p:cNvPr>
              <p:cNvSpPr/>
              <p:nvPr/>
            </p:nvSpPr>
            <p:spPr>
              <a:xfrm>
                <a:off x="4846749" y="5851233"/>
                <a:ext cx="43815" cy="43815"/>
              </a:xfrm>
              <a:custGeom>
                <a:avLst/>
                <a:gdLst/>
                <a:ahLst/>
                <a:cxnLst/>
                <a:rect l="l" t="t" r="r" b="b"/>
                <a:pathLst>
                  <a:path w="43814" h="43814">
                    <a:moveTo>
                      <a:pt x="22607" y="0"/>
                    </a:moveTo>
                    <a:lnTo>
                      <a:pt x="14346" y="1305"/>
                    </a:lnTo>
                    <a:lnTo>
                      <a:pt x="7178" y="5611"/>
                    </a:lnTo>
                    <a:lnTo>
                      <a:pt x="2035" y="12576"/>
                    </a:lnTo>
                    <a:lnTo>
                      <a:pt x="0" y="21000"/>
                    </a:lnTo>
                    <a:lnTo>
                      <a:pt x="1306" y="29264"/>
                    </a:lnTo>
                    <a:lnTo>
                      <a:pt x="5616" y="36433"/>
                    </a:lnTo>
                    <a:lnTo>
                      <a:pt x="12589" y="41570"/>
                    </a:lnTo>
                    <a:lnTo>
                      <a:pt x="21010" y="43606"/>
                    </a:lnTo>
                    <a:lnTo>
                      <a:pt x="29272" y="42299"/>
                    </a:lnTo>
                    <a:lnTo>
                      <a:pt x="36440" y="37989"/>
                    </a:lnTo>
                    <a:lnTo>
                      <a:pt x="41583" y="31016"/>
                    </a:lnTo>
                    <a:lnTo>
                      <a:pt x="43613" y="22600"/>
                    </a:lnTo>
                    <a:lnTo>
                      <a:pt x="42307" y="14340"/>
                    </a:lnTo>
                    <a:lnTo>
                      <a:pt x="38000" y="7172"/>
                    </a:lnTo>
                    <a:lnTo>
                      <a:pt x="31029" y="2035"/>
                    </a:lnTo>
                    <a:lnTo>
                      <a:pt x="22607" y="0"/>
                    </a:lnTo>
                    <a:close/>
                  </a:path>
                </a:pathLst>
              </a:custGeom>
              <a:solidFill>
                <a:srgbClr val="FEC352"/>
              </a:solidFill>
            </p:spPr>
            <p:txBody>
              <a:bodyPr wrap="square" lIns="0" tIns="0" rIns="0" bIns="0" rtlCol="0"/>
              <a:lstStyle/>
              <a:p>
                <a:endParaRPr>
                  <a:latin typeface="Bahnschrift Light" panose="020B0502040204020203" pitchFamily="34" charset="0"/>
                </a:endParaRPr>
              </a:p>
            </p:txBody>
          </p:sp>
          <p:pic>
            <p:nvPicPr>
              <p:cNvPr id="15" name="object 6">
                <a:extLst>
                  <a:ext uri="{FF2B5EF4-FFF2-40B4-BE49-F238E27FC236}">
                    <a16:creationId xmlns:a16="http://schemas.microsoft.com/office/drawing/2014/main" id="{DBA93BF4-D407-982F-6187-8CE04364360E}"/>
                  </a:ext>
                </a:extLst>
              </p:cNvPr>
              <p:cNvPicPr/>
              <p:nvPr/>
            </p:nvPicPr>
            <p:blipFill>
              <a:blip r:embed="rId3" cstate="print"/>
              <a:stretch>
                <a:fillRect/>
              </a:stretch>
            </p:blipFill>
            <p:spPr>
              <a:xfrm>
                <a:off x="4682837" y="5899778"/>
                <a:ext cx="113493" cy="190394"/>
              </a:xfrm>
              <a:prstGeom prst="rect">
                <a:avLst/>
              </a:prstGeom>
            </p:spPr>
          </p:pic>
          <p:sp>
            <p:nvSpPr>
              <p:cNvPr id="16" name="object 7">
                <a:extLst>
                  <a:ext uri="{FF2B5EF4-FFF2-40B4-BE49-F238E27FC236}">
                    <a16:creationId xmlns:a16="http://schemas.microsoft.com/office/drawing/2014/main" id="{6EAA088E-B33C-557E-C5C6-FB6158B78B8B}"/>
                  </a:ext>
                </a:extLst>
              </p:cNvPr>
              <p:cNvSpPr/>
              <p:nvPr/>
            </p:nvSpPr>
            <p:spPr>
              <a:xfrm>
                <a:off x="4808658" y="5899745"/>
                <a:ext cx="797560" cy="192405"/>
              </a:xfrm>
              <a:custGeom>
                <a:avLst/>
                <a:gdLst/>
                <a:ahLst/>
                <a:cxnLst/>
                <a:rect l="l" t="t" r="r" b="b"/>
                <a:pathLst>
                  <a:path w="797560" h="192404">
                    <a:moveTo>
                      <a:pt x="57105" y="177275"/>
                    </a:moveTo>
                    <a:lnTo>
                      <a:pt x="16014" y="177275"/>
                    </a:lnTo>
                    <a:lnTo>
                      <a:pt x="25041" y="183859"/>
                    </a:lnTo>
                    <a:lnTo>
                      <a:pt x="35914" y="188512"/>
                    </a:lnTo>
                    <a:lnTo>
                      <a:pt x="48670" y="191273"/>
                    </a:lnTo>
                    <a:lnTo>
                      <a:pt x="63347" y="192185"/>
                    </a:lnTo>
                    <a:lnTo>
                      <a:pt x="86134" y="188459"/>
                    </a:lnTo>
                    <a:lnTo>
                      <a:pt x="103905" y="178037"/>
                    </a:lnTo>
                    <a:lnTo>
                      <a:pt x="62167" y="178026"/>
                    </a:lnTo>
                    <a:lnTo>
                      <a:pt x="57105" y="177275"/>
                    </a:lnTo>
                    <a:close/>
                  </a:path>
                  <a:path w="797560" h="192404">
                    <a:moveTo>
                      <a:pt x="489661" y="91944"/>
                    </a:moveTo>
                    <a:lnTo>
                      <a:pt x="459752" y="91944"/>
                    </a:lnTo>
                    <a:lnTo>
                      <a:pt x="459315" y="96046"/>
                    </a:lnTo>
                    <a:lnTo>
                      <a:pt x="459105" y="100047"/>
                    </a:lnTo>
                    <a:lnTo>
                      <a:pt x="459105" y="104238"/>
                    </a:lnTo>
                    <a:lnTo>
                      <a:pt x="465087" y="139678"/>
                    </a:lnTo>
                    <a:lnTo>
                      <a:pt x="481798" y="167499"/>
                    </a:lnTo>
                    <a:lnTo>
                      <a:pt x="507384" y="185676"/>
                    </a:lnTo>
                    <a:lnTo>
                      <a:pt x="539991" y="192185"/>
                    </a:lnTo>
                    <a:lnTo>
                      <a:pt x="554957" y="191238"/>
                    </a:lnTo>
                    <a:lnTo>
                      <a:pt x="568915" y="187951"/>
                    </a:lnTo>
                    <a:lnTo>
                      <a:pt x="584064" y="181657"/>
                    </a:lnTo>
                    <a:lnTo>
                      <a:pt x="596344" y="175053"/>
                    </a:lnTo>
                    <a:lnTo>
                      <a:pt x="549681" y="175053"/>
                    </a:lnTo>
                    <a:lnTo>
                      <a:pt x="525360" y="169261"/>
                    </a:lnTo>
                    <a:lnTo>
                      <a:pt x="506388" y="153023"/>
                    </a:lnTo>
                    <a:lnTo>
                      <a:pt x="494058" y="128049"/>
                    </a:lnTo>
                    <a:lnTo>
                      <a:pt x="489661" y="96046"/>
                    </a:lnTo>
                    <a:lnTo>
                      <a:pt x="489661" y="91944"/>
                    </a:lnTo>
                    <a:close/>
                  </a:path>
                  <a:path w="797560" h="192404">
                    <a:moveTo>
                      <a:pt x="18262" y="137778"/>
                    </a:moveTo>
                    <a:lnTo>
                      <a:pt x="1117" y="137778"/>
                    </a:lnTo>
                    <a:lnTo>
                      <a:pt x="1117" y="190699"/>
                    </a:lnTo>
                    <a:lnTo>
                      <a:pt x="16014" y="190699"/>
                    </a:lnTo>
                    <a:lnTo>
                      <a:pt x="16014" y="177275"/>
                    </a:lnTo>
                    <a:lnTo>
                      <a:pt x="57105" y="177275"/>
                    </a:lnTo>
                    <a:lnTo>
                      <a:pt x="45624" y="175572"/>
                    </a:lnTo>
                    <a:lnTo>
                      <a:pt x="31589" y="168949"/>
                    </a:lnTo>
                    <a:lnTo>
                      <a:pt x="21885" y="159322"/>
                    </a:lnTo>
                    <a:lnTo>
                      <a:pt x="18262" y="147849"/>
                    </a:lnTo>
                    <a:lnTo>
                      <a:pt x="18262" y="137778"/>
                    </a:lnTo>
                    <a:close/>
                  </a:path>
                  <a:path w="797560" h="192404">
                    <a:moveTo>
                      <a:pt x="763348" y="91944"/>
                    </a:moveTo>
                    <a:lnTo>
                      <a:pt x="715200" y="91944"/>
                    </a:lnTo>
                    <a:lnTo>
                      <a:pt x="756475" y="180450"/>
                    </a:lnTo>
                    <a:lnTo>
                      <a:pt x="761091" y="186308"/>
                    </a:lnTo>
                    <a:lnTo>
                      <a:pt x="767832" y="189701"/>
                    </a:lnTo>
                    <a:lnTo>
                      <a:pt x="775806" y="190385"/>
                    </a:lnTo>
                    <a:lnTo>
                      <a:pt x="784123" y="188121"/>
                    </a:lnTo>
                    <a:lnTo>
                      <a:pt x="791203" y="183212"/>
                    </a:lnTo>
                    <a:lnTo>
                      <a:pt x="795802" y="176666"/>
                    </a:lnTo>
                    <a:lnTo>
                      <a:pt x="797537" y="169319"/>
                    </a:lnTo>
                    <a:lnTo>
                      <a:pt x="796020" y="162004"/>
                    </a:lnTo>
                    <a:lnTo>
                      <a:pt x="763348" y="91944"/>
                    </a:lnTo>
                    <a:close/>
                  </a:path>
                  <a:path w="797560" h="192404">
                    <a:moveTo>
                      <a:pt x="226110" y="173567"/>
                    </a:moveTo>
                    <a:lnTo>
                      <a:pt x="141516" y="173567"/>
                    </a:lnTo>
                    <a:lnTo>
                      <a:pt x="141516" y="187359"/>
                    </a:lnTo>
                    <a:lnTo>
                      <a:pt x="226110" y="187359"/>
                    </a:lnTo>
                    <a:lnTo>
                      <a:pt x="226110" y="173567"/>
                    </a:lnTo>
                    <a:close/>
                  </a:path>
                  <a:path w="797560" h="192404">
                    <a:moveTo>
                      <a:pt x="338277" y="173567"/>
                    </a:moveTo>
                    <a:lnTo>
                      <a:pt x="254050" y="173567"/>
                    </a:lnTo>
                    <a:lnTo>
                      <a:pt x="254050" y="187359"/>
                    </a:lnTo>
                    <a:lnTo>
                      <a:pt x="338277" y="187359"/>
                    </a:lnTo>
                    <a:lnTo>
                      <a:pt x="338277" y="173567"/>
                    </a:lnTo>
                    <a:close/>
                  </a:path>
                  <a:path w="797560" h="192404">
                    <a:moveTo>
                      <a:pt x="450469" y="173567"/>
                    </a:moveTo>
                    <a:lnTo>
                      <a:pt x="366242" y="173567"/>
                    </a:lnTo>
                    <a:lnTo>
                      <a:pt x="366242" y="187359"/>
                    </a:lnTo>
                    <a:lnTo>
                      <a:pt x="450469" y="187359"/>
                    </a:lnTo>
                    <a:lnTo>
                      <a:pt x="450469" y="173567"/>
                    </a:lnTo>
                    <a:close/>
                  </a:path>
                  <a:path w="797560" h="192404">
                    <a:moveTo>
                      <a:pt x="665784" y="173567"/>
                    </a:moveTo>
                    <a:lnTo>
                      <a:pt x="613638" y="173567"/>
                    </a:lnTo>
                    <a:lnTo>
                      <a:pt x="613638" y="187359"/>
                    </a:lnTo>
                    <a:lnTo>
                      <a:pt x="665784" y="187359"/>
                    </a:lnTo>
                    <a:lnTo>
                      <a:pt x="665784" y="173567"/>
                    </a:lnTo>
                    <a:close/>
                  </a:path>
                  <a:path w="797560" h="192404">
                    <a:moveTo>
                      <a:pt x="57772" y="14055"/>
                    </a:moveTo>
                    <a:lnTo>
                      <a:pt x="34279" y="17595"/>
                    </a:lnTo>
                    <a:lnTo>
                      <a:pt x="16027" y="27561"/>
                    </a:lnTo>
                    <a:lnTo>
                      <a:pt x="4204" y="42976"/>
                    </a:lnTo>
                    <a:lnTo>
                      <a:pt x="0" y="62861"/>
                    </a:lnTo>
                    <a:lnTo>
                      <a:pt x="2537" y="78813"/>
                    </a:lnTo>
                    <a:lnTo>
                      <a:pt x="10802" y="92033"/>
                    </a:lnTo>
                    <a:lnTo>
                      <a:pt x="25776" y="103434"/>
                    </a:lnTo>
                    <a:lnTo>
                      <a:pt x="48437" y="113928"/>
                    </a:lnTo>
                    <a:lnTo>
                      <a:pt x="72699" y="124273"/>
                    </a:lnTo>
                    <a:lnTo>
                      <a:pt x="87912" y="133255"/>
                    </a:lnTo>
                    <a:lnTo>
                      <a:pt x="95786" y="142169"/>
                    </a:lnTo>
                    <a:lnTo>
                      <a:pt x="98031" y="152307"/>
                    </a:lnTo>
                    <a:lnTo>
                      <a:pt x="95320" y="162623"/>
                    </a:lnTo>
                    <a:lnTo>
                      <a:pt x="87818" y="170768"/>
                    </a:lnTo>
                    <a:lnTo>
                      <a:pt x="76476" y="176115"/>
                    </a:lnTo>
                    <a:lnTo>
                      <a:pt x="62242" y="178037"/>
                    </a:lnTo>
                    <a:lnTo>
                      <a:pt x="103924" y="178026"/>
                    </a:lnTo>
                    <a:lnTo>
                      <a:pt x="115493" y="162004"/>
                    </a:lnTo>
                    <a:lnTo>
                      <a:pt x="119621" y="141512"/>
                    </a:lnTo>
                    <a:lnTo>
                      <a:pt x="117245" y="125574"/>
                    </a:lnTo>
                    <a:lnTo>
                      <a:pt x="109280" y="112674"/>
                    </a:lnTo>
                    <a:lnTo>
                      <a:pt x="94471" y="101521"/>
                    </a:lnTo>
                    <a:lnTo>
                      <a:pt x="71564" y="90826"/>
                    </a:lnTo>
                    <a:lnTo>
                      <a:pt x="45078" y="79726"/>
                    </a:lnTo>
                    <a:lnTo>
                      <a:pt x="30791" y="71910"/>
                    </a:lnTo>
                    <a:lnTo>
                      <a:pt x="24962" y="64512"/>
                    </a:lnTo>
                    <a:lnTo>
                      <a:pt x="23850" y="54669"/>
                    </a:lnTo>
                    <a:lnTo>
                      <a:pt x="26131" y="43774"/>
                    </a:lnTo>
                    <a:lnTo>
                      <a:pt x="32604" y="35432"/>
                    </a:lnTo>
                    <a:lnTo>
                      <a:pt x="42710" y="30095"/>
                    </a:lnTo>
                    <a:lnTo>
                      <a:pt x="55892" y="28215"/>
                    </a:lnTo>
                    <a:lnTo>
                      <a:pt x="98801" y="28215"/>
                    </a:lnTo>
                    <a:lnTo>
                      <a:pt x="97281" y="26717"/>
                    </a:lnTo>
                    <a:lnTo>
                      <a:pt x="88999" y="21122"/>
                    </a:lnTo>
                    <a:lnTo>
                      <a:pt x="79751" y="17171"/>
                    </a:lnTo>
                    <a:lnTo>
                      <a:pt x="69391" y="14828"/>
                    </a:lnTo>
                    <a:lnTo>
                      <a:pt x="57772" y="14055"/>
                    </a:lnTo>
                    <a:close/>
                  </a:path>
                  <a:path w="797560" h="192404">
                    <a:moveTo>
                      <a:pt x="595515" y="157908"/>
                    </a:moveTo>
                    <a:lnTo>
                      <a:pt x="581647" y="166244"/>
                    </a:lnTo>
                    <a:lnTo>
                      <a:pt x="570364" y="171509"/>
                    </a:lnTo>
                    <a:lnTo>
                      <a:pt x="560198" y="174260"/>
                    </a:lnTo>
                    <a:lnTo>
                      <a:pt x="549681" y="175053"/>
                    </a:lnTo>
                    <a:lnTo>
                      <a:pt x="596344" y="175053"/>
                    </a:lnTo>
                    <a:lnTo>
                      <a:pt x="602602" y="171687"/>
                    </a:lnTo>
                    <a:lnTo>
                      <a:pt x="595515" y="157908"/>
                    </a:lnTo>
                    <a:close/>
                  </a:path>
                  <a:path w="797560" h="192404">
                    <a:moveTo>
                      <a:pt x="197802" y="39379"/>
                    </a:moveTo>
                    <a:lnTo>
                      <a:pt x="169837" y="39379"/>
                    </a:lnTo>
                    <a:lnTo>
                      <a:pt x="169837" y="173567"/>
                    </a:lnTo>
                    <a:lnTo>
                      <a:pt x="197802" y="173567"/>
                    </a:lnTo>
                    <a:lnTo>
                      <a:pt x="197802" y="76653"/>
                    </a:lnTo>
                    <a:lnTo>
                      <a:pt x="215953" y="56536"/>
                    </a:lnTo>
                    <a:lnTo>
                      <a:pt x="197802" y="56536"/>
                    </a:lnTo>
                    <a:lnTo>
                      <a:pt x="197802" y="39379"/>
                    </a:lnTo>
                    <a:close/>
                  </a:path>
                  <a:path w="797560" h="192404">
                    <a:moveTo>
                      <a:pt x="301792" y="32317"/>
                    </a:moveTo>
                    <a:lnTo>
                      <a:pt x="255562" y="32317"/>
                    </a:lnTo>
                    <a:lnTo>
                      <a:pt x="266612" y="34547"/>
                    </a:lnTo>
                    <a:lnTo>
                      <a:pt x="274937" y="40933"/>
                    </a:lnTo>
                    <a:lnTo>
                      <a:pt x="280136" y="50922"/>
                    </a:lnTo>
                    <a:lnTo>
                      <a:pt x="280229" y="51324"/>
                    </a:lnTo>
                    <a:lnTo>
                      <a:pt x="282016" y="64360"/>
                    </a:lnTo>
                    <a:lnTo>
                      <a:pt x="282016" y="173567"/>
                    </a:lnTo>
                    <a:lnTo>
                      <a:pt x="310349" y="173567"/>
                    </a:lnTo>
                    <a:lnTo>
                      <a:pt x="310349" y="76653"/>
                    </a:lnTo>
                    <a:lnTo>
                      <a:pt x="329046" y="56536"/>
                    </a:lnTo>
                    <a:lnTo>
                      <a:pt x="310349" y="56536"/>
                    </a:lnTo>
                    <a:lnTo>
                      <a:pt x="305507" y="37790"/>
                    </a:lnTo>
                    <a:lnTo>
                      <a:pt x="301792" y="32317"/>
                    </a:lnTo>
                    <a:close/>
                  </a:path>
                  <a:path w="797560" h="192404">
                    <a:moveTo>
                      <a:pt x="414254" y="32673"/>
                    </a:moveTo>
                    <a:lnTo>
                      <a:pt x="368109" y="32673"/>
                    </a:lnTo>
                    <a:lnTo>
                      <a:pt x="379159" y="34795"/>
                    </a:lnTo>
                    <a:lnTo>
                      <a:pt x="387431" y="40933"/>
                    </a:lnTo>
                    <a:lnTo>
                      <a:pt x="387549" y="41096"/>
                    </a:lnTo>
                    <a:lnTo>
                      <a:pt x="392735" y="50922"/>
                    </a:lnTo>
                    <a:lnTo>
                      <a:pt x="394563" y="64360"/>
                    </a:lnTo>
                    <a:lnTo>
                      <a:pt x="394563" y="173567"/>
                    </a:lnTo>
                    <a:lnTo>
                      <a:pt x="422516" y="173567"/>
                    </a:lnTo>
                    <a:lnTo>
                      <a:pt x="422516" y="91944"/>
                    </a:lnTo>
                    <a:lnTo>
                      <a:pt x="489661" y="91944"/>
                    </a:lnTo>
                    <a:lnTo>
                      <a:pt x="763342" y="91931"/>
                    </a:lnTo>
                    <a:lnTo>
                      <a:pt x="756395" y="77034"/>
                    </a:lnTo>
                    <a:lnTo>
                      <a:pt x="490042" y="77034"/>
                    </a:lnTo>
                    <a:lnTo>
                      <a:pt x="422516" y="77021"/>
                    </a:lnTo>
                    <a:lnTo>
                      <a:pt x="422516" y="60270"/>
                    </a:lnTo>
                    <a:lnTo>
                      <a:pt x="419408" y="41096"/>
                    </a:lnTo>
                    <a:lnTo>
                      <a:pt x="414254" y="32673"/>
                    </a:lnTo>
                    <a:close/>
                  </a:path>
                  <a:path w="797560" h="192404">
                    <a:moveTo>
                      <a:pt x="763342" y="91931"/>
                    </a:moveTo>
                    <a:lnTo>
                      <a:pt x="489661" y="91931"/>
                    </a:lnTo>
                    <a:lnTo>
                      <a:pt x="663397" y="91944"/>
                    </a:lnTo>
                    <a:lnTo>
                      <a:pt x="627786" y="173567"/>
                    </a:lnTo>
                    <a:lnTo>
                      <a:pt x="644550" y="173567"/>
                    </a:lnTo>
                    <a:lnTo>
                      <a:pt x="681621" y="91944"/>
                    </a:lnTo>
                    <a:lnTo>
                      <a:pt x="763348" y="91944"/>
                    </a:lnTo>
                    <a:close/>
                  </a:path>
                  <a:path w="797560" h="192404">
                    <a:moveTo>
                      <a:pt x="583928" y="29701"/>
                    </a:moveTo>
                    <a:lnTo>
                      <a:pt x="539584" y="29701"/>
                    </a:lnTo>
                    <a:lnTo>
                      <a:pt x="554487" y="32553"/>
                    </a:lnTo>
                    <a:lnTo>
                      <a:pt x="566174" y="40507"/>
                    </a:lnTo>
                    <a:lnTo>
                      <a:pt x="573799" y="52649"/>
                    </a:lnTo>
                    <a:lnTo>
                      <a:pt x="576529" y="68081"/>
                    </a:lnTo>
                    <a:lnTo>
                      <a:pt x="576529" y="77034"/>
                    </a:lnTo>
                    <a:lnTo>
                      <a:pt x="756395" y="77034"/>
                    </a:lnTo>
                    <a:lnTo>
                      <a:pt x="606933" y="77021"/>
                    </a:lnTo>
                    <a:lnTo>
                      <a:pt x="600868" y="51297"/>
                    </a:lnTo>
                    <a:lnTo>
                      <a:pt x="586770" y="31441"/>
                    </a:lnTo>
                    <a:lnTo>
                      <a:pt x="583928" y="29701"/>
                    </a:lnTo>
                    <a:close/>
                  </a:path>
                  <a:path w="797560" h="192404">
                    <a:moveTo>
                      <a:pt x="539241" y="14055"/>
                    </a:moveTo>
                    <a:lnTo>
                      <a:pt x="512656" y="18607"/>
                    </a:lnTo>
                    <a:lnTo>
                      <a:pt x="490255" y="31441"/>
                    </a:lnTo>
                    <a:lnTo>
                      <a:pt x="473142" y="51324"/>
                    </a:lnTo>
                    <a:lnTo>
                      <a:pt x="462406" y="77021"/>
                    </a:lnTo>
                    <a:lnTo>
                      <a:pt x="490045" y="77021"/>
                    </a:lnTo>
                    <a:lnTo>
                      <a:pt x="495379" y="57369"/>
                    </a:lnTo>
                    <a:lnTo>
                      <a:pt x="505879" y="42462"/>
                    </a:lnTo>
                    <a:lnTo>
                      <a:pt x="520846" y="33007"/>
                    </a:lnTo>
                    <a:lnTo>
                      <a:pt x="539584" y="29701"/>
                    </a:lnTo>
                    <a:lnTo>
                      <a:pt x="583928" y="29701"/>
                    </a:lnTo>
                    <a:lnTo>
                      <a:pt x="565811" y="18607"/>
                    </a:lnTo>
                    <a:lnTo>
                      <a:pt x="539241" y="14055"/>
                    </a:lnTo>
                    <a:close/>
                  </a:path>
                  <a:path w="797560" h="192404">
                    <a:moveTo>
                      <a:pt x="705768" y="0"/>
                    </a:moveTo>
                    <a:lnTo>
                      <a:pt x="697458" y="2269"/>
                    </a:lnTo>
                    <a:lnTo>
                      <a:pt x="690378" y="7178"/>
                    </a:lnTo>
                    <a:lnTo>
                      <a:pt x="685779" y="13723"/>
                    </a:lnTo>
                    <a:lnTo>
                      <a:pt x="684044" y="21066"/>
                    </a:lnTo>
                    <a:lnTo>
                      <a:pt x="685558" y="28368"/>
                    </a:lnTo>
                    <a:lnTo>
                      <a:pt x="708240" y="77021"/>
                    </a:lnTo>
                    <a:lnTo>
                      <a:pt x="756389" y="77021"/>
                    </a:lnTo>
                    <a:lnTo>
                      <a:pt x="725106" y="9940"/>
                    </a:lnTo>
                    <a:lnTo>
                      <a:pt x="720482" y="4080"/>
                    </a:lnTo>
                    <a:lnTo>
                      <a:pt x="713740" y="685"/>
                    </a:lnTo>
                    <a:lnTo>
                      <a:pt x="705768" y="0"/>
                    </a:lnTo>
                    <a:close/>
                  </a:path>
                  <a:path w="797560" h="192404">
                    <a:moveTo>
                      <a:pt x="98801" y="28215"/>
                    </a:moveTo>
                    <a:lnTo>
                      <a:pt x="55892" y="28215"/>
                    </a:lnTo>
                    <a:lnTo>
                      <a:pt x="70151" y="30306"/>
                    </a:lnTo>
                    <a:lnTo>
                      <a:pt x="81894" y="35994"/>
                    </a:lnTo>
                    <a:lnTo>
                      <a:pt x="89863" y="44407"/>
                    </a:lnTo>
                    <a:lnTo>
                      <a:pt x="92798" y="54669"/>
                    </a:lnTo>
                    <a:lnTo>
                      <a:pt x="92798" y="58010"/>
                    </a:lnTo>
                    <a:lnTo>
                      <a:pt x="92062" y="62861"/>
                    </a:lnTo>
                    <a:lnTo>
                      <a:pt x="90550" y="66976"/>
                    </a:lnTo>
                    <a:lnTo>
                      <a:pt x="106591" y="66976"/>
                    </a:lnTo>
                    <a:lnTo>
                      <a:pt x="113017" y="39379"/>
                    </a:lnTo>
                    <a:lnTo>
                      <a:pt x="197802" y="39379"/>
                    </a:lnTo>
                    <a:lnTo>
                      <a:pt x="197802" y="30336"/>
                    </a:lnTo>
                    <a:lnTo>
                      <a:pt x="100952" y="30336"/>
                    </a:lnTo>
                    <a:lnTo>
                      <a:pt x="98801" y="28215"/>
                    </a:lnTo>
                    <a:close/>
                  </a:path>
                  <a:path w="797560" h="192404">
                    <a:moveTo>
                      <a:pt x="265595" y="14055"/>
                    </a:moveTo>
                    <a:lnTo>
                      <a:pt x="248874" y="16133"/>
                    </a:lnTo>
                    <a:lnTo>
                      <a:pt x="233237" y="23137"/>
                    </a:lnTo>
                    <a:lnTo>
                      <a:pt x="216830" y="36220"/>
                    </a:lnTo>
                    <a:lnTo>
                      <a:pt x="197802" y="56536"/>
                    </a:lnTo>
                    <a:lnTo>
                      <a:pt x="215953" y="56536"/>
                    </a:lnTo>
                    <a:lnTo>
                      <a:pt x="218241" y="54000"/>
                    </a:lnTo>
                    <a:lnTo>
                      <a:pt x="232826" y="40504"/>
                    </a:lnTo>
                    <a:lnTo>
                      <a:pt x="244331" y="34003"/>
                    </a:lnTo>
                    <a:lnTo>
                      <a:pt x="255562" y="32317"/>
                    </a:lnTo>
                    <a:lnTo>
                      <a:pt x="301792" y="32317"/>
                    </a:lnTo>
                    <a:lnTo>
                      <a:pt x="296506" y="24532"/>
                    </a:lnTo>
                    <a:lnTo>
                      <a:pt x="283239" y="16656"/>
                    </a:lnTo>
                    <a:lnTo>
                      <a:pt x="265595" y="14055"/>
                    </a:lnTo>
                    <a:close/>
                  </a:path>
                  <a:path w="797560" h="192404">
                    <a:moveTo>
                      <a:pt x="377786" y="14055"/>
                    </a:moveTo>
                    <a:lnTo>
                      <a:pt x="361286" y="16133"/>
                    </a:lnTo>
                    <a:lnTo>
                      <a:pt x="345749" y="23137"/>
                    </a:lnTo>
                    <a:lnTo>
                      <a:pt x="329371" y="36220"/>
                    </a:lnTo>
                    <a:lnTo>
                      <a:pt x="310349" y="56536"/>
                    </a:lnTo>
                    <a:lnTo>
                      <a:pt x="329046" y="56536"/>
                    </a:lnTo>
                    <a:lnTo>
                      <a:pt x="330085" y="55419"/>
                    </a:lnTo>
                    <a:lnTo>
                      <a:pt x="341057" y="44632"/>
                    </a:lnTo>
                    <a:lnTo>
                      <a:pt x="350493" y="37617"/>
                    </a:lnTo>
                    <a:lnTo>
                      <a:pt x="359230" y="33816"/>
                    </a:lnTo>
                    <a:lnTo>
                      <a:pt x="368109" y="32673"/>
                    </a:lnTo>
                    <a:lnTo>
                      <a:pt x="414254" y="32673"/>
                    </a:lnTo>
                    <a:lnTo>
                      <a:pt x="410500" y="26537"/>
                    </a:lnTo>
                    <a:lnTo>
                      <a:pt x="396418" y="17292"/>
                    </a:lnTo>
                    <a:lnTo>
                      <a:pt x="377786" y="14055"/>
                    </a:lnTo>
                    <a:close/>
                  </a:path>
                  <a:path w="797560" h="192404">
                    <a:moveTo>
                      <a:pt x="197802" y="14804"/>
                    </a:moveTo>
                    <a:lnTo>
                      <a:pt x="191084" y="14804"/>
                    </a:lnTo>
                    <a:lnTo>
                      <a:pt x="100952" y="30336"/>
                    </a:lnTo>
                    <a:lnTo>
                      <a:pt x="197802" y="30336"/>
                    </a:lnTo>
                    <a:lnTo>
                      <a:pt x="197802" y="14804"/>
                    </a:lnTo>
                    <a:close/>
                  </a:path>
                </a:pathLst>
              </a:custGeom>
              <a:solidFill>
                <a:srgbClr val="717073"/>
              </a:solidFill>
            </p:spPr>
            <p:txBody>
              <a:bodyPr wrap="square" lIns="0" tIns="0" rIns="0" bIns="0" rtlCol="0"/>
              <a:lstStyle/>
              <a:p>
                <a:endParaRPr>
                  <a:latin typeface="Bahnschrift Light" panose="020B0502040204020203" pitchFamily="34" charset="0"/>
                </a:endParaRPr>
              </a:p>
            </p:txBody>
          </p:sp>
        </p:grpSp>
      </p:grpSp>
      <p:sp>
        <p:nvSpPr>
          <p:cNvPr id="17" name="object 10">
            <a:extLst>
              <a:ext uri="{FF2B5EF4-FFF2-40B4-BE49-F238E27FC236}">
                <a16:creationId xmlns:a16="http://schemas.microsoft.com/office/drawing/2014/main" id="{AA5258F5-B8AA-44E5-0B02-3BE83B825414}"/>
              </a:ext>
            </a:extLst>
          </p:cNvPr>
          <p:cNvSpPr/>
          <p:nvPr/>
        </p:nvSpPr>
        <p:spPr>
          <a:xfrm>
            <a:off x="11728691" y="61178"/>
            <a:ext cx="360000" cy="360000"/>
          </a:xfrm>
          <a:custGeom>
            <a:avLst/>
            <a:gdLst/>
            <a:ahLst/>
            <a:cxnLst/>
            <a:rect l="l" t="t" r="r" b="b"/>
            <a:pathLst>
              <a:path w="445134" h="445134">
                <a:moveTo>
                  <a:pt x="222351" y="444715"/>
                </a:moveTo>
                <a:lnTo>
                  <a:pt x="267165" y="440198"/>
                </a:lnTo>
                <a:lnTo>
                  <a:pt x="308904" y="427241"/>
                </a:lnTo>
                <a:lnTo>
                  <a:pt x="346673" y="406740"/>
                </a:lnTo>
                <a:lnTo>
                  <a:pt x="379580" y="379588"/>
                </a:lnTo>
                <a:lnTo>
                  <a:pt x="406731" y="346680"/>
                </a:lnTo>
                <a:lnTo>
                  <a:pt x="427230" y="308911"/>
                </a:lnTo>
                <a:lnTo>
                  <a:pt x="440186" y="267174"/>
                </a:lnTo>
                <a:lnTo>
                  <a:pt x="444703" y="222364"/>
                </a:lnTo>
                <a:lnTo>
                  <a:pt x="440186" y="177549"/>
                </a:lnTo>
                <a:lnTo>
                  <a:pt x="427230" y="135809"/>
                </a:lnTo>
                <a:lnTo>
                  <a:pt x="406731" y="98038"/>
                </a:lnTo>
                <a:lnTo>
                  <a:pt x="379580" y="65128"/>
                </a:lnTo>
                <a:lnTo>
                  <a:pt x="346673" y="37976"/>
                </a:lnTo>
                <a:lnTo>
                  <a:pt x="308904" y="17474"/>
                </a:lnTo>
                <a:lnTo>
                  <a:pt x="267165" y="4517"/>
                </a:lnTo>
                <a:lnTo>
                  <a:pt x="222351" y="0"/>
                </a:lnTo>
                <a:lnTo>
                  <a:pt x="177537" y="4517"/>
                </a:lnTo>
                <a:lnTo>
                  <a:pt x="135799" y="17474"/>
                </a:lnTo>
                <a:lnTo>
                  <a:pt x="98029" y="37976"/>
                </a:lnTo>
                <a:lnTo>
                  <a:pt x="65122" y="65128"/>
                </a:lnTo>
                <a:lnTo>
                  <a:pt x="37972" y="98038"/>
                </a:lnTo>
                <a:lnTo>
                  <a:pt x="17472" y="135809"/>
                </a:lnTo>
                <a:lnTo>
                  <a:pt x="4517" y="177549"/>
                </a:lnTo>
                <a:lnTo>
                  <a:pt x="0" y="222364"/>
                </a:lnTo>
                <a:lnTo>
                  <a:pt x="4517" y="267174"/>
                </a:lnTo>
                <a:lnTo>
                  <a:pt x="17472" y="308911"/>
                </a:lnTo>
                <a:lnTo>
                  <a:pt x="37972" y="346680"/>
                </a:lnTo>
                <a:lnTo>
                  <a:pt x="65122" y="379588"/>
                </a:lnTo>
                <a:lnTo>
                  <a:pt x="98029" y="406740"/>
                </a:lnTo>
                <a:lnTo>
                  <a:pt x="135799" y="427241"/>
                </a:lnTo>
                <a:lnTo>
                  <a:pt x="177537" y="440198"/>
                </a:lnTo>
                <a:lnTo>
                  <a:pt x="222351" y="444715"/>
                </a:lnTo>
                <a:close/>
              </a:path>
            </a:pathLst>
          </a:custGeom>
          <a:ln w="8890">
            <a:solidFill>
              <a:srgbClr val="FDBE56"/>
            </a:solidFill>
          </a:ln>
        </p:spPr>
        <p:txBody>
          <a:bodyPr wrap="square" lIns="0" tIns="0" rIns="0" bIns="0" rtlCol="0"/>
          <a:lstStyle/>
          <a:p>
            <a:pPr algn="ctr"/>
            <a:endParaRPr>
              <a:latin typeface="Bahnschrift Light" panose="020B0502040204020203" pitchFamily="34" charset="0"/>
            </a:endParaRPr>
          </a:p>
        </p:txBody>
      </p:sp>
      <p:sp>
        <p:nvSpPr>
          <p:cNvPr id="18" name="CasellaDiTesto 17">
            <a:extLst>
              <a:ext uri="{FF2B5EF4-FFF2-40B4-BE49-F238E27FC236}">
                <a16:creationId xmlns:a16="http://schemas.microsoft.com/office/drawing/2014/main" id="{CF69EF49-EE37-4163-18A3-10950B6A9C42}"/>
              </a:ext>
            </a:extLst>
          </p:cNvPr>
          <p:cNvSpPr txBox="1"/>
          <p:nvPr/>
        </p:nvSpPr>
        <p:spPr>
          <a:xfrm>
            <a:off x="11722582" y="148845"/>
            <a:ext cx="372218" cy="184666"/>
          </a:xfrm>
          <a:prstGeom prst="rect">
            <a:avLst/>
          </a:prstGeom>
          <a:noFill/>
        </p:spPr>
        <p:txBody>
          <a:bodyPr wrap="square" lIns="0" tIns="0" rIns="0" bIns="0" rtlCol="0" anchor="ctr" anchorCtr="1">
            <a:spAutoFit/>
          </a:bodyPr>
          <a:lstStyle>
            <a:defPPr>
              <a:defRPr lang="it-IT"/>
            </a:defPPr>
            <a:lvl1pPr>
              <a:defRPr sz="1200">
                <a:solidFill>
                  <a:schemeClr val="tx1">
                    <a:lumMod val="50000"/>
                    <a:lumOff val="50000"/>
                  </a:schemeClr>
                </a:solidFill>
                <a:latin typeface="Arial Nova Cond Light" panose="020B0306020202020204" pitchFamily="34" charset="0"/>
              </a:defRPr>
            </a:lvl1pPr>
          </a:lstStyle>
          <a:p>
            <a:pPr lvl="0"/>
            <a:fld id="{2FCF48F2-A5B0-4625-BE61-E03E8FD626E4}" type="slidenum">
              <a:rPr lang="it-IT" smtClean="0"/>
              <a:pPr lvl="0"/>
              <a:t>‹N›</a:t>
            </a:fld>
            <a:endParaRPr lang="it-IT"/>
          </a:p>
        </p:txBody>
      </p:sp>
    </p:spTree>
    <p:extLst>
      <p:ext uri="{BB962C8B-B14F-4D97-AF65-F5344CB8AC3E}">
        <p14:creationId xmlns:p14="http://schemas.microsoft.com/office/powerpoint/2010/main" val="4200438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0F831C-4C65-C237-4775-53639347996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AB76BF8-DEE1-5179-6157-C88B39910D28}"/>
              </a:ext>
            </a:extLst>
          </p:cNvPr>
          <p:cNvSpPr>
            <a:spLocks noGrp="1"/>
          </p:cNvSpPr>
          <p:nvPr>
            <p:ph type="body" orient="vert" idx="1"/>
          </p:nvPr>
        </p:nvSpPr>
        <p:spPr>
          <a:xfrm>
            <a:off x="838200" y="1825625"/>
            <a:ext cx="10515600" cy="4351338"/>
          </a:xfrm>
          <a:prstGeom prst="rect">
            <a:avLst/>
          </a:prstGeom>
        </p:spPr>
        <p:txBody>
          <a:bodyPr vert="eaVert"/>
          <a:lstStyle>
            <a:lvl1pPr>
              <a:defRPr sz="4000">
                <a:solidFill>
                  <a:schemeClr val="tx1">
                    <a:lumMod val="65000"/>
                    <a:lumOff val="35000"/>
                  </a:schemeClr>
                </a:solidFill>
              </a:defRPr>
            </a:lvl1pPr>
            <a:lvl2pPr>
              <a:defRPr sz="3600">
                <a:solidFill>
                  <a:schemeClr val="tx1">
                    <a:lumMod val="65000"/>
                    <a:lumOff val="35000"/>
                  </a:schemeClr>
                </a:solidFill>
              </a:defRPr>
            </a:lvl2pPr>
            <a:lvl3pPr>
              <a:defRPr sz="3200">
                <a:solidFill>
                  <a:schemeClr val="tx1">
                    <a:lumMod val="65000"/>
                    <a:lumOff val="35000"/>
                  </a:schemeClr>
                </a:solidFill>
              </a:defRPr>
            </a:lvl3pPr>
            <a:lvl4pPr>
              <a:defRPr sz="2800">
                <a:solidFill>
                  <a:schemeClr val="tx1">
                    <a:lumMod val="65000"/>
                    <a:lumOff val="35000"/>
                  </a:schemeClr>
                </a:solidFill>
              </a:defRPr>
            </a:lvl4pPr>
            <a:lvl5pPr>
              <a:defRPr sz="2800">
                <a:solidFill>
                  <a:schemeClr val="tx1">
                    <a:lumMod val="65000"/>
                    <a:lumOff val="35000"/>
                  </a:schemeClr>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grpSp>
        <p:nvGrpSpPr>
          <p:cNvPr id="7" name="Gruppo 6">
            <a:extLst>
              <a:ext uri="{FF2B5EF4-FFF2-40B4-BE49-F238E27FC236}">
                <a16:creationId xmlns:a16="http://schemas.microsoft.com/office/drawing/2014/main" id="{C12CEA4F-D7F0-633D-738A-3F3C38C853EC}"/>
              </a:ext>
            </a:extLst>
          </p:cNvPr>
          <p:cNvGrpSpPr/>
          <p:nvPr/>
        </p:nvGrpSpPr>
        <p:grpSpPr>
          <a:xfrm>
            <a:off x="0" y="0"/>
            <a:ext cx="640255" cy="6858001"/>
            <a:chOff x="0" y="0"/>
            <a:chExt cx="640255" cy="6858001"/>
          </a:xfrm>
        </p:grpSpPr>
        <p:sp>
          <p:nvSpPr>
            <p:cNvPr id="8" name="Rettangolo 7">
              <a:extLst>
                <a:ext uri="{FF2B5EF4-FFF2-40B4-BE49-F238E27FC236}">
                  <a16:creationId xmlns:a16="http://schemas.microsoft.com/office/drawing/2014/main" id="{CB31FF00-A882-7736-8D6F-C7264235B38B}"/>
                </a:ext>
              </a:extLst>
            </p:cNvPr>
            <p:cNvSpPr/>
            <p:nvPr/>
          </p:nvSpPr>
          <p:spPr>
            <a:xfrm>
              <a:off x="0" y="0"/>
              <a:ext cx="6096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descr="Immagine che contiene clipart&#10;&#10;Descrizione generata automaticamente">
              <a:extLst>
                <a:ext uri="{FF2B5EF4-FFF2-40B4-BE49-F238E27FC236}">
                  <a16:creationId xmlns:a16="http://schemas.microsoft.com/office/drawing/2014/main" id="{9DA987BF-8431-6E1F-22E2-D7C27C09ABDD}"/>
                </a:ext>
              </a:extLst>
            </p:cNvPr>
            <p:cNvPicPr>
              <a:picLocks noChangeAspect="1"/>
            </p:cNvPicPr>
            <p:nvPr/>
          </p:nvPicPr>
          <p:blipFill rotWithShape="1">
            <a:blip r:embed="rId2" cstate="print">
              <a:alphaModFix amt="50000"/>
              <a:extLst>
                <a:ext uri="{28A0092B-C50C-407E-A947-70E740481C1C}">
                  <a14:useLocalDpi xmlns:a14="http://schemas.microsoft.com/office/drawing/2010/main" val="0"/>
                </a:ext>
              </a:extLst>
            </a:blip>
            <a:srcRect l="22076" r="53902"/>
            <a:stretch/>
          </p:blipFill>
          <p:spPr>
            <a:xfrm>
              <a:off x="1" y="1"/>
              <a:ext cx="640254" cy="6858000"/>
            </a:xfrm>
            <a:prstGeom prst="rect">
              <a:avLst/>
            </a:prstGeom>
          </p:spPr>
        </p:pic>
      </p:grpSp>
      <p:grpSp>
        <p:nvGrpSpPr>
          <p:cNvPr id="10" name="Gruppo 9">
            <a:extLst>
              <a:ext uri="{FF2B5EF4-FFF2-40B4-BE49-F238E27FC236}">
                <a16:creationId xmlns:a16="http://schemas.microsoft.com/office/drawing/2014/main" id="{AC8CFF9E-7BEF-3889-1387-9153702E6DC4}"/>
              </a:ext>
            </a:extLst>
          </p:cNvPr>
          <p:cNvGrpSpPr/>
          <p:nvPr/>
        </p:nvGrpSpPr>
        <p:grpSpPr>
          <a:xfrm>
            <a:off x="725784" y="6190653"/>
            <a:ext cx="923925" cy="572694"/>
            <a:chOff x="4682837" y="5624741"/>
            <a:chExt cx="923925" cy="572694"/>
          </a:xfrm>
        </p:grpSpPr>
        <p:sp>
          <p:nvSpPr>
            <p:cNvPr id="11" name="object 3">
              <a:extLst>
                <a:ext uri="{FF2B5EF4-FFF2-40B4-BE49-F238E27FC236}">
                  <a16:creationId xmlns:a16="http://schemas.microsoft.com/office/drawing/2014/main" id="{B71E75ED-1526-1E9C-DA1C-8A8D3B77C2B3}"/>
                </a:ext>
              </a:extLst>
            </p:cNvPr>
            <p:cNvSpPr/>
            <p:nvPr/>
          </p:nvSpPr>
          <p:spPr>
            <a:xfrm>
              <a:off x="4699838" y="5624741"/>
              <a:ext cx="314960" cy="334645"/>
            </a:xfrm>
            <a:custGeom>
              <a:avLst/>
              <a:gdLst/>
              <a:ahLst/>
              <a:cxnLst/>
              <a:rect l="l" t="t" r="r" b="b"/>
              <a:pathLst>
                <a:path w="314960" h="334645">
                  <a:moveTo>
                    <a:pt x="71983" y="298742"/>
                  </a:moveTo>
                  <a:lnTo>
                    <a:pt x="70675" y="290487"/>
                  </a:lnTo>
                  <a:lnTo>
                    <a:pt x="66370" y="283311"/>
                  </a:lnTo>
                  <a:lnTo>
                    <a:pt x="59397" y="278180"/>
                  </a:lnTo>
                  <a:lnTo>
                    <a:pt x="50977" y="276136"/>
                  </a:lnTo>
                  <a:lnTo>
                    <a:pt x="42710" y="277444"/>
                  </a:lnTo>
                  <a:lnTo>
                    <a:pt x="35547" y="281749"/>
                  </a:lnTo>
                  <a:lnTo>
                    <a:pt x="30403" y="288721"/>
                  </a:lnTo>
                  <a:lnTo>
                    <a:pt x="28371" y="297141"/>
                  </a:lnTo>
                  <a:lnTo>
                    <a:pt x="29679" y="305396"/>
                  </a:lnTo>
                  <a:lnTo>
                    <a:pt x="33985" y="312572"/>
                  </a:lnTo>
                  <a:lnTo>
                    <a:pt x="40957" y="317715"/>
                  </a:lnTo>
                  <a:lnTo>
                    <a:pt x="49377" y="319747"/>
                  </a:lnTo>
                  <a:lnTo>
                    <a:pt x="57645" y="318439"/>
                  </a:lnTo>
                  <a:lnTo>
                    <a:pt x="64808" y="314121"/>
                  </a:lnTo>
                  <a:lnTo>
                    <a:pt x="69951" y="307162"/>
                  </a:lnTo>
                  <a:lnTo>
                    <a:pt x="71983" y="298742"/>
                  </a:lnTo>
                  <a:close/>
                </a:path>
                <a:path w="314960" h="334645">
                  <a:moveTo>
                    <a:pt x="77774" y="131635"/>
                  </a:moveTo>
                  <a:lnTo>
                    <a:pt x="75819" y="124790"/>
                  </a:lnTo>
                  <a:lnTo>
                    <a:pt x="71069" y="118567"/>
                  </a:lnTo>
                  <a:lnTo>
                    <a:pt x="63931" y="113766"/>
                  </a:lnTo>
                  <a:lnTo>
                    <a:pt x="55676" y="111391"/>
                  </a:lnTo>
                  <a:lnTo>
                    <a:pt x="47853" y="111747"/>
                  </a:lnTo>
                  <a:lnTo>
                    <a:pt x="41338" y="114642"/>
                  </a:lnTo>
                  <a:lnTo>
                    <a:pt x="36995" y="119888"/>
                  </a:lnTo>
                  <a:lnTo>
                    <a:pt x="1244" y="196583"/>
                  </a:lnTo>
                  <a:lnTo>
                    <a:pt x="0" y="203288"/>
                  </a:lnTo>
                  <a:lnTo>
                    <a:pt x="1968" y="210146"/>
                  </a:lnTo>
                  <a:lnTo>
                    <a:pt x="6718" y="216357"/>
                  </a:lnTo>
                  <a:lnTo>
                    <a:pt x="13855" y="221145"/>
                  </a:lnTo>
                  <a:lnTo>
                    <a:pt x="22110" y="223532"/>
                  </a:lnTo>
                  <a:lnTo>
                    <a:pt x="29933" y="223177"/>
                  </a:lnTo>
                  <a:lnTo>
                    <a:pt x="36436" y="220268"/>
                  </a:lnTo>
                  <a:lnTo>
                    <a:pt x="40779" y="215023"/>
                  </a:lnTo>
                  <a:lnTo>
                    <a:pt x="76542" y="138328"/>
                  </a:lnTo>
                  <a:lnTo>
                    <a:pt x="77774" y="131635"/>
                  </a:lnTo>
                  <a:close/>
                </a:path>
                <a:path w="314960" h="334645">
                  <a:moveTo>
                    <a:pt x="163436" y="257454"/>
                  </a:moveTo>
                  <a:lnTo>
                    <a:pt x="162128" y="249199"/>
                  </a:lnTo>
                  <a:lnTo>
                    <a:pt x="157822" y="242023"/>
                  </a:lnTo>
                  <a:lnTo>
                    <a:pt x="150850" y="236893"/>
                  </a:lnTo>
                  <a:lnTo>
                    <a:pt x="142430" y="234848"/>
                  </a:lnTo>
                  <a:lnTo>
                    <a:pt x="134162" y="236156"/>
                  </a:lnTo>
                  <a:lnTo>
                    <a:pt x="127000" y="240461"/>
                  </a:lnTo>
                  <a:lnTo>
                    <a:pt x="121856" y="247434"/>
                  </a:lnTo>
                  <a:lnTo>
                    <a:pt x="119824" y="255866"/>
                  </a:lnTo>
                  <a:lnTo>
                    <a:pt x="121119" y="264121"/>
                  </a:lnTo>
                  <a:lnTo>
                    <a:pt x="125437" y="271297"/>
                  </a:lnTo>
                  <a:lnTo>
                    <a:pt x="132410" y="276440"/>
                  </a:lnTo>
                  <a:lnTo>
                    <a:pt x="140830" y="278472"/>
                  </a:lnTo>
                  <a:lnTo>
                    <a:pt x="149085" y="277164"/>
                  </a:lnTo>
                  <a:lnTo>
                    <a:pt x="156248" y="272846"/>
                  </a:lnTo>
                  <a:lnTo>
                    <a:pt x="161404" y="265874"/>
                  </a:lnTo>
                  <a:lnTo>
                    <a:pt x="163436" y="257454"/>
                  </a:lnTo>
                  <a:close/>
                </a:path>
                <a:path w="314960" h="334645">
                  <a:moveTo>
                    <a:pt x="169151" y="90652"/>
                  </a:moveTo>
                  <a:lnTo>
                    <a:pt x="167119" y="83921"/>
                  </a:lnTo>
                  <a:lnTo>
                    <a:pt x="162331" y="77787"/>
                  </a:lnTo>
                  <a:lnTo>
                    <a:pt x="155181" y="73025"/>
                  </a:lnTo>
                  <a:lnTo>
                    <a:pt x="146939" y="70612"/>
                  </a:lnTo>
                  <a:lnTo>
                    <a:pt x="139166" y="70891"/>
                  </a:lnTo>
                  <a:lnTo>
                    <a:pt x="132715" y="73660"/>
                  </a:lnTo>
                  <a:lnTo>
                    <a:pt x="128447" y="78752"/>
                  </a:lnTo>
                  <a:lnTo>
                    <a:pt x="83096" y="176009"/>
                  </a:lnTo>
                  <a:lnTo>
                    <a:pt x="81940" y="182549"/>
                  </a:lnTo>
                  <a:lnTo>
                    <a:pt x="83959" y="189280"/>
                  </a:lnTo>
                  <a:lnTo>
                    <a:pt x="88734" y="195414"/>
                  </a:lnTo>
                  <a:lnTo>
                    <a:pt x="95885" y="200177"/>
                  </a:lnTo>
                  <a:lnTo>
                    <a:pt x="104127" y="202590"/>
                  </a:lnTo>
                  <a:lnTo>
                    <a:pt x="111912" y="202311"/>
                  </a:lnTo>
                  <a:lnTo>
                    <a:pt x="118364" y="199529"/>
                  </a:lnTo>
                  <a:lnTo>
                    <a:pt x="122643" y="194437"/>
                  </a:lnTo>
                  <a:lnTo>
                    <a:pt x="167995" y="97193"/>
                  </a:lnTo>
                  <a:lnTo>
                    <a:pt x="169151" y="90652"/>
                  </a:lnTo>
                  <a:close/>
                </a:path>
                <a:path w="314960" h="334645">
                  <a:moveTo>
                    <a:pt x="273646" y="21069"/>
                  </a:moveTo>
                  <a:lnTo>
                    <a:pt x="271919" y="13716"/>
                  </a:lnTo>
                  <a:lnTo>
                    <a:pt x="267322" y="7175"/>
                  </a:lnTo>
                  <a:lnTo>
                    <a:pt x="260248" y="2260"/>
                  </a:lnTo>
                  <a:lnTo>
                    <a:pt x="251929" y="0"/>
                  </a:lnTo>
                  <a:lnTo>
                    <a:pt x="243967" y="685"/>
                  </a:lnTo>
                  <a:lnTo>
                    <a:pt x="237223" y="4076"/>
                  </a:lnTo>
                  <a:lnTo>
                    <a:pt x="232600" y="9931"/>
                  </a:lnTo>
                  <a:lnTo>
                    <a:pt x="161683" y="162001"/>
                  </a:lnTo>
                  <a:lnTo>
                    <a:pt x="160172" y="169303"/>
                  </a:lnTo>
                  <a:lnTo>
                    <a:pt x="161899" y="176657"/>
                  </a:lnTo>
                  <a:lnTo>
                    <a:pt x="166497" y="183197"/>
                  </a:lnTo>
                  <a:lnTo>
                    <a:pt x="173570" y="188112"/>
                  </a:lnTo>
                  <a:lnTo>
                    <a:pt x="181889" y="190385"/>
                  </a:lnTo>
                  <a:lnTo>
                    <a:pt x="189865" y="189687"/>
                  </a:lnTo>
                  <a:lnTo>
                    <a:pt x="196608" y="186296"/>
                  </a:lnTo>
                  <a:lnTo>
                    <a:pt x="201218" y="180441"/>
                  </a:lnTo>
                  <a:lnTo>
                    <a:pt x="272135" y="28371"/>
                  </a:lnTo>
                  <a:lnTo>
                    <a:pt x="273646" y="21069"/>
                  </a:lnTo>
                  <a:close/>
                </a:path>
                <a:path w="314960" h="334645">
                  <a:moveTo>
                    <a:pt x="287680" y="145935"/>
                  </a:moveTo>
                  <a:lnTo>
                    <a:pt x="285661" y="139204"/>
                  </a:lnTo>
                  <a:lnTo>
                    <a:pt x="280860" y="133070"/>
                  </a:lnTo>
                  <a:lnTo>
                    <a:pt x="273723" y="128308"/>
                  </a:lnTo>
                  <a:lnTo>
                    <a:pt x="265480" y="125895"/>
                  </a:lnTo>
                  <a:lnTo>
                    <a:pt x="257695" y="126174"/>
                  </a:lnTo>
                  <a:lnTo>
                    <a:pt x="251244" y="128943"/>
                  </a:lnTo>
                  <a:lnTo>
                    <a:pt x="246989" y="134048"/>
                  </a:lnTo>
                  <a:lnTo>
                    <a:pt x="201637" y="231279"/>
                  </a:lnTo>
                  <a:lnTo>
                    <a:pt x="200482" y="237820"/>
                  </a:lnTo>
                  <a:lnTo>
                    <a:pt x="202501" y="244551"/>
                  </a:lnTo>
                  <a:lnTo>
                    <a:pt x="207276" y="250698"/>
                  </a:lnTo>
                  <a:lnTo>
                    <a:pt x="214426" y="255460"/>
                  </a:lnTo>
                  <a:lnTo>
                    <a:pt x="222669" y="257873"/>
                  </a:lnTo>
                  <a:lnTo>
                    <a:pt x="230454" y="257594"/>
                  </a:lnTo>
                  <a:lnTo>
                    <a:pt x="236905" y="254812"/>
                  </a:lnTo>
                  <a:lnTo>
                    <a:pt x="241173" y="249720"/>
                  </a:lnTo>
                  <a:lnTo>
                    <a:pt x="286524" y="152488"/>
                  </a:lnTo>
                  <a:lnTo>
                    <a:pt x="287680" y="145935"/>
                  </a:lnTo>
                  <a:close/>
                </a:path>
                <a:path w="314960" h="334645">
                  <a:moveTo>
                    <a:pt x="314833" y="242189"/>
                  </a:moveTo>
                  <a:lnTo>
                    <a:pt x="312864" y="235331"/>
                  </a:lnTo>
                  <a:lnTo>
                    <a:pt x="308114" y="229120"/>
                  </a:lnTo>
                  <a:lnTo>
                    <a:pt x="300990" y="224320"/>
                  </a:lnTo>
                  <a:lnTo>
                    <a:pt x="292735" y="221932"/>
                  </a:lnTo>
                  <a:lnTo>
                    <a:pt x="284911" y="222288"/>
                  </a:lnTo>
                  <a:lnTo>
                    <a:pt x="278396" y="225196"/>
                  </a:lnTo>
                  <a:lnTo>
                    <a:pt x="274053" y="230441"/>
                  </a:lnTo>
                  <a:lnTo>
                    <a:pt x="238302" y="307136"/>
                  </a:lnTo>
                  <a:lnTo>
                    <a:pt x="237070" y="313829"/>
                  </a:lnTo>
                  <a:lnTo>
                    <a:pt x="239026" y="320687"/>
                  </a:lnTo>
                  <a:lnTo>
                    <a:pt x="243776" y="326898"/>
                  </a:lnTo>
                  <a:lnTo>
                    <a:pt x="250913" y="331698"/>
                  </a:lnTo>
                  <a:lnTo>
                    <a:pt x="259181" y="334073"/>
                  </a:lnTo>
                  <a:lnTo>
                    <a:pt x="266992" y="333717"/>
                  </a:lnTo>
                  <a:lnTo>
                    <a:pt x="273507" y="330822"/>
                  </a:lnTo>
                  <a:lnTo>
                    <a:pt x="277837" y="325577"/>
                  </a:lnTo>
                  <a:lnTo>
                    <a:pt x="313601" y="248881"/>
                  </a:lnTo>
                  <a:lnTo>
                    <a:pt x="314833" y="242189"/>
                  </a:lnTo>
                  <a:close/>
                </a:path>
              </a:pathLst>
            </a:custGeom>
            <a:solidFill>
              <a:srgbClr val="FEC352"/>
            </a:solidFill>
          </p:spPr>
          <p:txBody>
            <a:bodyPr wrap="square" lIns="0" tIns="0" rIns="0" bIns="0" rtlCol="0"/>
            <a:lstStyle/>
            <a:p>
              <a:endParaRPr>
                <a:latin typeface="Bahnschrift Light" panose="020B0502040204020203" pitchFamily="34" charset="0"/>
              </a:endParaRPr>
            </a:p>
          </p:txBody>
        </p:sp>
        <p:grpSp>
          <p:nvGrpSpPr>
            <p:cNvPr id="12" name="object 4">
              <a:extLst>
                <a:ext uri="{FF2B5EF4-FFF2-40B4-BE49-F238E27FC236}">
                  <a16:creationId xmlns:a16="http://schemas.microsoft.com/office/drawing/2014/main" id="{A08FBAA6-35DD-740F-C66D-2397A80D828F}"/>
                </a:ext>
              </a:extLst>
            </p:cNvPr>
            <p:cNvGrpSpPr/>
            <p:nvPr/>
          </p:nvGrpSpPr>
          <p:grpSpPr>
            <a:xfrm>
              <a:off x="4682837" y="5956135"/>
              <a:ext cx="923925" cy="241300"/>
              <a:chOff x="4682837" y="5851233"/>
              <a:chExt cx="923925" cy="241300"/>
            </a:xfrm>
          </p:grpSpPr>
          <p:sp>
            <p:nvSpPr>
              <p:cNvPr id="13" name="object 5">
                <a:extLst>
                  <a:ext uri="{FF2B5EF4-FFF2-40B4-BE49-F238E27FC236}">
                    <a16:creationId xmlns:a16="http://schemas.microsoft.com/office/drawing/2014/main" id="{BD1F8E86-876D-A2B9-4B07-B119A34D5E93}"/>
                  </a:ext>
                </a:extLst>
              </p:cNvPr>
              <p:cNvSpPr/>
              <p:nvPr/>
            </p:nvSpPr>
            <p:spPr>
              <a:xfrm>
                <a:off x="4846749" y="5851233"/>
                <a:ext cx="43815" cy="43815"/>
              </a:xfrm>
              <a:custGeom>
                <a:avLst/>
                <a:gdLst/>
                <a:ahLst/>
                <a:cxnLst/>
                <a:rect l="l" t="t" r="r" b="b"/>
                <a:pathLst>
                  <a:path w="43814" h="43814">
                    <a:moveTo>
                      <a:pt x="22607" y="0"/>
                    </a:moveTo>
                    <a:lnTo>
                      <a:pt x="14346" y="1305"/>
                    </a:lnTo>
                    <a:lnTo>
                      <a:pt x="7178" y="5611"/>
                    </a:lnTo>
                    <a:lnTo>
                      <a:pt x="2035" y="12576"/>
                    </a:lnTo>
                    <a:lnTo>
                      <a:pt x="0" y="21000"/>
                    </a:lnTo>
                    <a:lnTo>
                      <a:pt x="1306" y="29264"/>
                    </a:lnTo>
                    <a:lnTo>
                      <a:pt x="5616" y="36433"/>
                    </a:lnTo>
                    <a:lnTo>
                      <a:pt x="12589" y="41570"/>
                    </a:lnTo>
                    <a:lnTo>
                      <a:pt x="21010" y="43606"/>
                    </a:lnTo>
                    <a:lnTo>
                      <a:pt x="29272" y="42299"/>
                    </a:lnTo>
                    <a:lnTo>
                      <a:pt x="36440" y="37989"/>
                    </a:lnTo>
                    <a:lnTo>
                      <a:pt x="41583" y="31016"/>
                    </a:lnTo>
                    <a:lnTo>
                      <a:pt x="43613" y="22600"/>
                    </a:lnTo>
                    <a:lnTo>
                      <a:pt x="42307" y="14340"/>
                    </a:lnTo>
                    <a:lnTo>
                      <a:pt x="38000" y="7172"/>
                    </a:lnTo>
                    <a:lnTo>
                      <a:pt x="31029" y="2035"/>
                    </a:lnTo>
                    <a:lnTo>
                      <a:pt x="22607" y="0"/>
                    </a:lnTo>
                    <a:close/>
                  </a:path>
                </a:pathLst>
              </a:custGeom>
              <a:solidFill>
                <a:srgbClr val="FEC352"/>
              </a:solidFill>
            </p:spPr>
            <p:txBody>
              <a:bodyPr wrap="square" lIns="0" tIns="0" rIns="0" bIns="0" rtlCol="0"/>
              <a:lstStyle/>
              <a:p>
                <a:endParaRPr>
                  <a:latin typeface="Bahnschrift Light" panose="020B0502040204020203" pitchFamily="34" charset="0"/>
                </a:endParaRPr>
              </a:p>
            </p:txBody>
          </p:sp>
          <p:pic>
            <p:nvPicPr>
              <p:cNvPr id="14" name="object 6">
                <a:extLst>
                  <a:ext uri="{FF2B5EF4-FFF2-40B4-BE49-F238E27FC236}">
                    <a16:creationId xmlns:a16="http://schemas.microsoft.com/office/drawing/2014/main" id="{6BF8AFD3-D890-ABBD-4783-75102CA79B3E}"/>
                  </a:ext>
                </a:extLst>
              </p:cNvPr>
              <p:cNvPicPr/>
              <p:nvPr/>
            </p:nvPicPr>
            <p:blipFill>
              <a:blip r:embed="rId3" cstate="print"/>
              <a:stretch>
                <a:fillRect/>
              </a:stretch>
            </p:blipFill>
            <p:spPr>
              <a:xfrm>
                <a:off x="4682837" y="5899778"/>
                <a:ext cx="113493" cy="190394"/>
              </a:xfrm>
              <a:prstGeom prst="rect">
                <a:avLst/>
              </a:prstGeom>
            </p:spPr>
          </p:pic>
          <p:sp>
            <p:nvSpPr>
              <p:cNvPr id="15" name="object 7">
                <a:extLst>
                  <a:ext uri="{FF2B5EF4-FFF2-40B4-BE49-F238E27FC236}">
                    <a16:creationId xmlns:a16="http://schemas.microsoft.com/office/drawing/2014/main" id="{6B997954-2105-4103-0608-41AF2B3B8F0A}"/>
                  </a:ext>
                </a:extLst>
              </p:cNvPr>
              <p:cNvSpPr/>
              <p:nvPr/>
            </p:nvSpPr>
            <p:spPr>
              <a:xfrm>
                <a:off x="4808658" y="5899745"/>
                <a:ext cx="797560" cy="192405"/>
              </a:xfrm>
              <a:custGeom>
                <a:avLst/>
                <a:gdLst/>
                <a:ahLst/>
                <a:cxnLst/>
                <a:rect l="l" t="t" r="r" b="b"/>
                <a:pathLst>
                  <a:path w="797560" h="192404">
                    <a:moveTo>
                      <a:pt x="57105" y="177275"/>
                    </a:moveTo>
                    <a:lnTo>
                      <a:pt x="16014" y="177275"/>
                    </a:lnTo>
                    <a:lnTo>
                      <a:pt x="25041" y="183859"/>
                    </a:lnTo>
                    <a:lnTo>
                      <a:pt x="35914" y="188512"/>
                    </a:lnTo>
                    <a:lnTo>
                      <a:pt x="48670" y="191273"/>
                    </a:lnTo>
                    <a:lnTo>
                      <a:pt x="63347" y="192185"/>
                    </a:lnTo>
                    <a:lnTo>
                      <a:pt x="86134" y="188459"/>
                    </a:lnTo>
                    <a:lnTo>
                      <a:pt x="103905" y="178037"/>
                    </a:lnTo>
                    <a:lnTo>
                      <a:pt x="62167" y="178026"/>
                    </a:lnTo>
                    <a:lnTo>
                      <a:pt x="57105" y="177275"/>
                    </a:lnTo>
                    <a:close/>
                  </a:path>
                  <a:path w="797560" h="192404">
                    <a:moveTo>
                      <a:pt x="489661" y="91944"/>
                    </a:moveTo>
                    <a:lnTo>
                      <a:pt x="459752" y="91944"/>
                    </a:lnTo>
                    <a:lnTo>
                      <a:pt x="459315" y="96046"/>
                    </a:lnTo>
                    <a:lnTo>
                      <a:pt x="459105" y="100047"/>
                    </a:lnTo>
                    <a:lnTo>
                      <a:pt x="459105" y="104238"/>
                    </a:lnTo>
                    <a:lnTo>
                      <a:pt x="465087" y="139678"/>
                    </a:lnTo>
                    <a:lnTo>
                      <a:pt x="481798" y="167499"/>
                    </a:lnTo>
                    <a:lnTo>
                      <a:pt x="507384" y="185676"/>
                    </a:lnTo>
                    <a:lnTo>
                      <a:pt x="539991" y="192185"/>
                    </a:lnTo>
                    <a:lnTo>
                      <a:pt x="554957" y="191238"/>
                    </a:lnTo>
                    <a:lnTo>
                      <a:pt x="568915" y="187951"/>
                    </a:lnTo>
                    <a:lnTo>
                      <a:pt x="584064" y="181657"/>
                    </a:lnTo>
                    <a:lnTo>
                      <a:pt x="596344" y="175053"/>
                    </a:lnTo>
                    <a:lnTo>
                      <a:pt x="549681" y="175053"/>
                    </a:lnTo>
                    <a:lnTo>
                      <a:pt x="525360" y="169261"/>
                    </a:lnTo>
                    <a:lnTo>
                      <a:pt x="506388" y="153023"/>
                    </a:lnTo>
                    <a:lnTo>
                      <a:pt x="494058" y="128049"/>
                    </a:lnTo>
                    <a:lnTo>
                      <a:pt x="489661" y="96046"/>
                    </a:lnTo>
                    <a:lnTo>
                      <a:pt x="489661" y="91944"/>
                    </a:lnTo>
                    <a:close/>
                  </a:path>
                  <a:path w="797560" h="192404">
                    <a:moveTo>
                      <a:pt x="18262" y="137778"/>
                    </a:moveTo>
                    <a:lnTo>
                      <a:pt x="1117" y="137778"/>
                    </a:lnTo>
                    <a:lnTo>
                      <a:pt x="1117" y="190699"/>
                    </a:lnTo>
                    <a:lnTo>
                      <a:pt x="16014" y="190699"/>
                    </a:lnTo>
                    <a:lnTo>
                      <a:pt x="16014" y="177275"/>
                    </a:lnTo>
                    <a:lnTo>
                      <a:pt x="57105" y="177275"/>
                    </a:lnTo>
                    <a:lnTo>
                      <a:pt x="45624" y="175572"/>
                    </a:lnTo>
                    <a:lnTo>
                      <a:pt x="31589" y="168949"/>
                    </a:lnTo>
                    <a:lnTo>
                      <a:pt x="21885" y="159322"/>
                    </a:lnTo>
                    <a:lnTo>
                      <a:pt x="18262" y="147849"/>
                    </a:lnTo>
                    <a:lnTo>
                      <a:pt x="18262" y="137778"/>
                    </a:lnTo>
                    <a:close/>
                  </a:path>
                  <a:path w="797560" h="192404">
                    <a:moveTo>
                      <a:pt x="763348" y="91944"/>
                    </a:moveTo>
                    <a:lnTo>
                      <a:pt x="715200" y="91944"/>
                    </a:lnTo>
                    <a:lnTo>
                      <a:pt x="756475" y="180450"/>
                    </a:lnTo>
                    <a:lnTo>
                      <a:pt x="761091" y="186308"/>
                    </a:lnTo>
                    <a:lnTo>
                      <a:pt x="767832" y="189701"/>
                    </a:lnTo>
                    <a:lnTo>
                      <a:pt x="775806" y="190385"/>
                    </a:lnTo>
                    <a:lnTo>
                      <a:pt x="784123" y="188121"/>
                    </a:lnTo>
                    <a:lnTo>
                      <a:pt x="791203" y="183212"/>
                    </a:lnTo>
                    <a:lnTo>
                      <a:pt x="795802" y="176666"/>
                    </a:lnTo>
                    <a:lnTo>
                      <a:pt x="797537" y="169319"/>
                    </a:lnTo>
                    <a:lnTo>
                      <a:pt x="796020" y="162004"/>
                    </a:lnTo>
                    <a:lnTo>
                      <a:pt x="763348" y="91944"/>
                    </a:lnTo>
                    <a:close/>
                  </a:path>
                  <a:path w="797560" h="192404">
                    <a:moveTo>
                      <a:pt x="226110" y="173567"/>
                    </a:moveTo>
                    <a:lnTo>
                      <a:pt x="141516" y="173567"/>
                    </a:lnTo>
                    <a:lnTo>
                      <a:pt x="141516" y="187359"/>
                    </a:lnTo>
                    <a:lnTo>
                      <a:pt x="226110" y="187359"/>
                    </a:lnTo>
                    <a:lnTo>
                      <a:pt x="226110" y="173567"/>
                    </a:lnTo>
                    <a:close/>
                  </a:path>
                  <a:path w="797560" h="192404">
                    <a:moveTo>
                      <a:pt x="338277" y="173567"/>
                    </a:moveTo>
                    <a:lnTo>
                      <a:pt x="254050" y="173567"/>
                    </a:lnTo>
                    <a:lnTo>
                      <a:pt x="254050" y="187359"/>
                    </a:lnTo>
                    <a:lnTo>
                      <a:pt x="338277" y="187359"/>
                    </a:lnTo>
                    <a:lnTo>
                      <a:pt x="338277" y="173567"/>
                    </a:lnTo>
                    <a:close/>
                  </a:path>
                  <a:path w="797560" h="192404">
                    <a:moveTo>
                      <a:pt x="450469" y="173567"/>
                    </a:moveTo>
                    <a:lnTo>
                      <a:pt x="366242" y="173567"/>
                    </a:lnTo>
                    <a:lnTo>
                      <a:pt x="366242" y="187359"/>
                    </a:lnTo>
                    <a:lnTo>
                      <a:pt x="450469" y="187359"/>
                    </a:lnTo>
                    <a:lnTo>
                      <a:pt x="450469" y="173567"/>
                    </a:lnTo>
                    <a:close/>
                  </a:path>
                  <a:path w="797560" h="192404">
                    <a:moveTo>
                      <a:pt x="665784" y="173567"/>
                    </a:moveTo>
                    <a:lnTo>
                      <a:pt x="613638" y="173567"/>
                    </a:lnTo>
                    <a:lnTo>
                      <a:pt x="613638" y="187359"/>
                    </a:lnTo>
                    <a:lnTo>
                      <a:pt x="665784" y="187359"/>
                    </a:lnTo>
                    <a:lnTo>
                      <a:pt x="665784" y="173567"/>
                    </a:lnTo>
                    <a:close/>
                  </a:path>
                  <a:path w="797560" h="192404">
                    <a:moveTo>
                      <a:pt x="57772" y="14055"/>
                    </a:moveTo>
                    <a:lnTo>
                      <a:pt x="34279" y="17595"/>
                    </a:lnTo>
                    <a:lnTo>
                      <a:pt x="16027" y="27561"/>
                    </a:lnTo>
                    <a:lnTo>
                      <a:pt x="4204" y="42976"/>
                    </a:lnTo>
                    <a:lnTo>
                      <a:pt x="0" y="62861"/>
                    </a:lnTo>
                    <a:lnTo>
                      <a:pt x="2537" y="78813"/>
                    </a:lnTo>
                    <a:lnTo>
                      <a:pt x="10802" y="92033"/>
                    </a:lnTo>
                    <a:lnTo>
                      <a:pt x="25776" y="103434"/>
                    </a:lnTo>
                    <a:lnTo>
                      <a:pt x="48437" y="113928"/>
                    </a:lnTo>
                    <a:lnTo>
                      <a:pt x="72699" y="124273"/>
                    </a:lnTo>
                    <a:lnTo>
                      <a:pt x="87912" y="133255"/>
                    </a:lnTo>
                    <a:lnTo>
                      <a:pt x="95786" y="142169"/>
                    </a:lnTo>
                    <a:lnTo>
                      <a:pt x="98031" y="152307"/>
                    </a:lnTo>
                    <a:lnTo>
                      <a:pt x="95320" y="162623"/>
                    </a:lnTo>
                    <a:lnTo>
                      <a:pt x="87818" y="170768"/>
                    </a:lnTo>
                    <a:lnTo>
                      <a:pt x="76476" y="176115"/>
                    </a:lnTo>
                    <a:lnTo>
                      <a:pt x="62242" y="178037"/>
                    </a:lnTo>
                    <a:lnTo>
                      <a:pt x="103924" y="178026"/>
                    </a:lnTo>
                    <a:lnTo>
                      <a:pt x="115493" y="162004"/>
                    </a:lnTo>
                    <a:lnTo>
                      <a:pt x="119621" y="141512"/>
                    </a:lnTo>
                    <a:lnTo>
                      <a:pt x="117245" y="125574"/>
                    </a:lnTo>
                    <a:lnTo>
                      <a:pt x="109280" y="112674"/>
                    </a:lnTo>
                    <a:lnTo>
                      <a:pt x="94471" y="101521"/>
                    </a:lnTo>
                    <a:lnTo>
                      <a:pt x="71564" y="90826"/>
                    </a:lnTo>
                    <a:lnTo>
                      <a:pt x="45078" y="79726"/>
                    </a:lnTo>
                    <a:lnTo>
                      <a:pt x="30791" y="71910"/>
                    </a:lnTo>
                    <a:lnTo>
                      <a:pt x="24962" y="64512"/>
                    </a:lnTo>
                    <a:lnTo>
                      <a:pt x="23850" y="54669"/>
                    </a:lnTo>
                    <a:lnTo>
                      <a:pt x="26131" y="43774"/>
                    </a:lnTo>
                    <a:lnTo>
                      <a:pt x="32604" y="35432"/>
                    </a:lnTo>
                    <a:lnTo>
                      <a:pt x="42710" y="30095"/>
                    </a:lnTo>
                    <a:lnTo>
                      <a:pt x="55892" y="28215"/>
                    </a:lnTo>
                    <a:lnTo>
                      <a:pt x="98801" y="28215"/>
                    </a:lnTo>
                    <a:lnTo>
                      <a:pt x="97281" y="26717"/>
                    </a:lnTo>
                    <a:lnTo>
                      <a:pt x="88999" y="21122"/>
                    </a:lnTo>
                    <a:lnTo>
                      <a:pt x="79751" y="17171"/>
                    </a:lnTo>
                    <a:lnTo>
                      <a:pt x="69391" y="14828"/>
                    </a:lnTo>
                    <a:lnTo>
                      <a:pt x="57772" y="14055"/>
                    </a:lnTo>
                    <a:close/>
                  </a:path>
                  <a:path w="797560" h="192404">
                    <a:moveTo>
                      <a:pt x="595515" y="157908"/>
                    </a:moveTo>
                    <a:lnTo>
                      <a:pt x="581647" y="166244"/>
                    </a:lnTo>
                    <a:lnTo>
                      <a:pt x="570364" y="171509"/>
                    </a:lnTo>
                    <a:lnTo>
                      <a:pt x="560198" y="174260"/>
                    </a:lnTo>
                    <a:lnTo>
                      <a:pt x="549681" y="175053"/>
                    </a:lnTo>
                    <a:lnTo>
                      <a:pt x="596344" y="175053"/>
                    </a:lnTo>
                    <a:lnTo>
                      <a:pt x="602602" y="171687"/>
                    </a:lnTo>
                    <a:lnTo>
                      <a:pt x="595515" y="157908"/>
                    </a:lnTo>
                    <a:close/>
                  </a:path>
                  <a:path w="797560" h="192404">
                    <a:moveTo>
                      <a:pt x="197802" y="39379"/>
                    </a:moveTo>
                    <a:lnTo>
                      <a:pt x="169837" y="39379"/>
                    </a:lnTo>
                    <a:lnTo>
                      <a:pt x="169837" y="173567"/>
                    </a:lnTo>
                    <a:lnTo>
                      <a:pt x="197802" y="173567"/>
                    </a:lnTo>
                    <a:lnTo>
                      <a:pt x="197802" y="76653"/>
                    </a:lnTo>
                    <a:lnTo>
                      <a:pt x="215953" y="56536"/>
                    </a:lnTo>
                    <a:lnTo>
                      <a:pt x="197802" y="56536"/>
                    </a:lnTo>
                    <a:lnTo>
                      <a:pt x="197802" y="39379"/>
                    </a:lnTo>
                    <a:close/>
                  </a:path>
                  <a:path w="797560" h="192404">
                    <a:moveTo>
                      <a:pt x="301792" y="32317"/>
                    </a:moveTo>
                    <a:lnTo>
                      <a:pt x="255562" y="32317"/>
                    </a:lnTo>
                    <a:lnTo>
                      <a:pt x="266612" y="34547"/>
                    </a:lnTo>
                    <a:lnTo>
                      <a:pt x="274937" y="40933"/>
                    </a:lnTo>
                    <a:lnTo>
                      <a:pt x="280136" y="50922"/>
                    </a:lnTo>
                    <a:lnTo>
                      <a:pt x="280229" y="51324"/>
                    </a:lnTo>
                    <a:lnTo>
                      <a:pt x="282016" y="64360"/>
                    </a:lnTo>
                    <a:lnTo>
                      <a:pt x="282016" y="173567"/>
                    </a:lnTo>
                    <a:lnTo>
                      <a:pt x="310349" y="173567"/>
                    </a:lnTo>
                    <a:lnTo>
                      <a:pt x="310349" y="76653"/>
                    </a:lnTo>
                    <a:lnTo>
                      <a:pt x="329046" y="56536"/>
                    </a:lnTo>
                    <a:lnTo>
                      <a:pt x="310349" y="56536"/>
                    </a:lnTo>
                    <a:lnTo>
                      <a:pt x="305507" y="37790"/>
                    </a:lnTo>
                    <a:lnTo>
                      <a:pt x="301792" y="32317"/>
                    </a:lnTo>
                    <a:close/>
                  </a:path>
                  <a:path w="797560" h="192404">
                    <a:moveTo>
                      <a:pt x="414254" y="32673"/>
                    </a:moveTo>
                    <a:lnTo>
                      <a:pt x="368109" y="32673"/>
                    </a:lnTo>
                    <a:lnTo>
                      <a:pt x="379159" y="34795"/>
                    </a:lnTo>
                    <a:lnTo>
                      <a:pt x="387431" y="40933"/>
                    </a:lnTo>
                    <a:lnTo>
                      <a:pt x="387549" y="41096"/>
                    </a:lnTo>
                    <a:lnTo>
                      <a:pt x="392735" y="50922"/>
                    </a:lnTo>
                    <a:lnTo>
                      <a:pt x="394563" y="64360"/>
                    </a:lnTo>
                    <a:lnTo>
                      <a:pt x="394563" y="173567"/>
                    </a:lnTo>
                    <a:lnTo>
                      <a:pt x="422516" y="173567"/>
                    </a:lnTo>
                    <a:lnTo>
                      <a:pt x="422516" y="91944"/>
                    </a:lnTo>
                    <a:lnTo>
                      <a:pt x="489661" y="91944"/>
                    </a:lnTo>
                    <a:lnTo>
                      <a:pt x="763342" y="91931"/>
                    </a:lnTo>
                    <a:lnTo>
                      <a:pt x="756395" y="77034"/>
                    </a:lnTo>
                    <a:lnTo>
                      <a:pt x="490042" y="77034"/>
                    </a:lnTo>
                    <a:lnTo>
                      <a:pt x="422516" y="77021"/>
                    </a:lnTo>
                    <a:lnTo>
                      <a:pt x="422516" y="60270"/>
                    </a:lnTo>
                    <a:lnTo>
                      <a:pt x="419408" y="41096"/>
                    </a:lnTo>
                    <a:lnTo>
                      <a:pt x="414254" y="32673"/>
                    </a:lnTo>
                    <a:close/>
                  </a:path>
                  <a:path w="797560" h="192404">
                    <a:moveTo>
                      <a:pt x="763342" y="91931"/>
                    </a:moveTo>
                    <a:lnTo>
                      <a:pt x="489661" y="91931"/>
                    </a:lnTo>
                    <a:lnTo>
                      <a:pt x="663397" y="91944"/>
                    </a:lnTo>
                    <a:lnTo>
                      <a:pt x="627786" y="173567"/>
                    </a:lnTo>
                    <a:lnTo>
                      <a:pt x="644550" y="173567"/>
                    </a:lnTo>
                    <a:lnTo>
                      <a:pt x="681621" y="91944"/>
                    </a:lnTo>
                    <a:lnTo>
                      <a:pt x="763348" y="91944"/>
                    </a:lnTo>
                    <a:close/>
                  </a:path>
                  <a:path w="797560" h="192404">
                    <a:moveTo>
                      <a:pt x="583928" y="29701"/>
                    </a:moveTo>
                    <a:lnTo>
                      <a:pt x="539584" y="29701"/>
                    </a:lnTo>
                    <a:lnTo>
                      <a:pt x="554487" y="32553"/>
                    </a:lnTo>
                    <a:lnTo>
                      <a:pt x="566174" y="40507"/>
                    </a:lnTo>
                    <a:lnTo>
                      <a:pt x="573799" y="52649"/>
                    </a:lnTo>
                    <a:lnTo>
                      <a:pt x="576529" y="68081"/>
                    </a:lnTo>
                    <a:lnTo>
                      <a:pt x="576529" y="77034"/>
                    </a:lnTo>
                    <a:lnTo>
                      <a:pt x="756395" y="77034"/>
                    </a:lnTo>
                    <a:lnTo>
                      <a:pt x="606933" y="77021"/>
                    </a:lnTo>
                    <a:lnTo>
                      <a:pt x="600868" y="51297"/>
                    </a:lnTo>
                    <a:lnTo>
                      <a:pt x="586770" y="31441"/>
                    </a:lnTo>
                    <a:lnTo>
                      <a:pt x="583928" y="29701"/>
                    </a:lnTo>
                    <a:close/>
                  </a:path>
                  <a:path w="797560" h="192404">
                    <a:moveTo>
                      <a:pt x="539241" y="14055"/>
                    </a:moveTo>
                    <a:lnTo>
                      <a:pt x="512656" y="18607"/>
                    </a:lnTo>
                    <a:lnTo>
                      <a:pt x="490255" y="31441"/>
                    </a:lnTo>
                    <a:lnTo>
                      <a:pt x="473142" y="51324"/>
                    </a:lnTo>
                    <a:lnTo>
                      <a:pt x="462406" y="77021"/>
                    </a:lnTo>
                    <a:lnTo>
                      <a:pt x="490045" y="77021"/>
                    </a:lnTo>
                    <a:lnTo>
                      <a:pt x="495379" y="57369"/>
                    </a:lnTo>
                    <a:lnTo>
                      <a:pt x="505879" y="42462"/>
                    </a:lnTo>
                    <a:lnTo>
                      <a:pt x="520846" y="33007"/>
                    </a:lnTo>
                    <a:lnTo>
                      <a:pt x="539584" y="29701"/>
                    </a:lnTo>
                    <a:lnTo>
                      <a:pt x="583928" y="29701"/>
                    </a:lnTo>
                    <a:lnTo>
                      <a:pt x="565811" y="18607"/>
                    </a:lnTo>
                    <a:lnTo>
                      <a:pt x="539241" y="14055"/>
                    </a:lnTo>
                    <a:close/>
                  </a:path>
                  <a:path w="797560" h="192404">
                    <a:moveTo>
                      <a:pt x="705768" y="0"/>
                    </a:moveTo>
                    <a:lnTo>
                      <a:pt x="697458" y="2269"/>
                    </a:lnTo>
                    <a:lnTo>
                      <a:pt x="690378" y="7178"/>
                    </a:lnTo>
                    <a:lnTo>
                      <a:pt x="685779" y="13723"/>
                    </a:lnTo>
                    <a:lnTo>
                      <a:pt x="684044" y="21066"/>
                    </a:lnTo>
                    <a:lnTo>
                      <a:pt x="685558" y="28368"/>
                    </a:lnTo>
                    <a:lnTo>
                      <a:pt x="708240" y="77021"/>
                    </a:lnTo>
                    <a:lnTo>
                      <a:pt x="756389" y="77021"/>
                    </a:lnTo>
                    <a:lnTo>
                      <a:pt x="725106" y="9940"/>
                    </a:lnTo>
                    <a:lnTo>
                      <a:pt x="720482" y="4080"/>
                    </a:lnTo>
                    <a:lnTo>
                      <a:pt x="713740" y="685"/>
                    </a:lnTo>
                    <a:lnTo>
                      <a:pt x="705768" y="0"/>
                    </a:lnTo>
                    <a:close/>
                  </a:path>
                  <a:path w="797560" h="192404">
                    <a:moveTo>
                      <a:pt x="98801" y="28215"/>
                    </a:moveTo>
                    <a:lnTo>
                      <a:pt x="55892" y="28215"/>
                    </a:lnTo>
                    <a:lnTo>
                      <a:pt x="70151" y="30306"/>
                    </a:lnTo>
                    <a:lnTo>
                      <a:pt x="81894" y="35994"/>
                    </a:lnTo>
                    <a:lnTo>
                      <a:pt x="89863" y="44407"/>
                    </a:lnTo>
                    <a:lnTo>
                      <a:pt x="92798" y="54669"/>
                    </a:lnTo>
                    <a:lnTo>
                      <a:pt x="92798" y="58010"/>
                    </a:lnTo>
                    <a:lnTo>
                      <a:pt x="92062" y="62861"/>
                    </a:lnTo>
                    <a:lnTo>
                      <a:pt x="90550" y="66976"/>
                    </a:lnTo>
                    <a:lnTo>
                      <a:pt x="106591" y="66976"/>
                    </a:lnTo>
                    <a:lnTo>
                      <a:pt x="113017" y="39379"/>
                    </a:lnTo>
                    <a:lnTo>
                      <a:pt x="197802" y="39379"/>
                    </a:lnTo>
                    <a:lnTo>
                      <a:pt x="197802" y="30336"/>
                    </a:lnTo>
                    <a:lnTo>
                      <a:pt x="100952" y="30336"/>
                    </a:lnTo>
                    <a:lnTo>
                      <a:pt x="98801" y="28215"/>
                    </a:lnTo>
                    <a:close/>
                  </a:path>
                  <a:path w="797560" h="192404">
                    <a:moveTo>
                      <a:pt x="265595" y="14055"/>
                    </a:moveTo>
                    <a:lnTo>
                      <a:pt x="248874" y="16133"/>
                    </a:lnTo>
                    <a:lnTo>
                      <a:pt x="233237" y="23137"/>
                    </a:lnTo>
                    <a:lnTo>
                      <a:pt x="216830" y="36220"/>
                    </a:lnTo>
                    <a:lnTo>
                      <a:pt x="197802" y="56536"/>
                    </a:lnTo>
                    <a:lnTo>
                      <a:pt x="215953" y="56536"/>
                    </a:lnTo>
                    <a:lnTo>
                      <a:pt x="218241" y="54000"/>
                    </a:lnTo>
                    <a:lnTo>
                      <a:pt x="232826" y="40504"/>
                    </a:lnTo>
                    <a:lnTo>
                      <a:pt x="244331" y="34003"/>
                    </a:lnTo>
                    <a:lnTo>
                      <a:pt x="255562" y="32317"/>
                    </a:lnTo>
                    <a:lnTo>
                      <a:pt x="301792" y="32317"/>
                    </a:lnTo>
                    <a:lnTo>
                      <a:pt x="296506" y="24532"/>
                    </a:lnTo>
                    <a:lnTo>
                      <a:pt x="283239" y="16656"/>
                    </a:lnTo>
                    <a:lnTo>
                      <a:pt x="265595" y="14055"/>
                    </a:lnTo>
                    <a:close/>
                  </a:path>
                  <a:path w="797560" h="192404">
                    <a:moveTo>
                      <a:pt x="377786" y="14055"/>
                    </a:moveTo>
                    <a:lnTo>
                      <a:pt x="361286" y="16133"/>
                    </a:lnTo>
                    <a:lnTo>
                      <a:pt x="345749" y="23137"/>
                    </a:lnTo>
                    <a:lnTo>
                      <a:pt x="329371" y="36220"/>
                    </a:lnTo>
                    <a:lnTo>
                      <a:pt x="310349" y="56536"/>
                    </a:lnTo>
                    <a:lnTo>
                      <a:pt x="329046" y="56536"/>
                    </a:lnTo>
                    <a:lnTo>
                      <a:pt x="330085" y="55419"/>
                    </a:lnTo>
                    <a:lnTo>
                      <a:pt x="341057" y="44632"/>
                    </a:lnTo>
                    <a:lnTo>
                      <a:pt x="350493" y="37617"/>
                    </a:lnTo>
                    <a:lnTo>
                      <a:pt x="359230" y="33816"/>
                    </a:lnTo>
                    <a:lnTo>
                      <a:pt x="368109" y="32673"/>
                    </a:lnTo>
                    <a:lnTo>
                      <a:pt x="414254" y="32673"/>
                    </a:lnTo>
                    <a:lnTo>
                      <a:pt x="410500" y="26537"/>
                    </a:lnTo>
                    <a:lnTo>
                      <a:pt x="396418" y="17292"/>
                    </a:lnTo>
                    <a:lnTo>
                      <a:pt x="377786" y="14055"/>
                    </a:lnTo>
                    <a:close/>
                  </a:path>
                  <a:path w="797560" h="192404">
                    <a:moveTo>
                      <a:pt x="197802" y="14804"/>
                    </a:moveTo>
                    <a:lnTo>
                      <a:pt x="191084" y="14804"/>
                    </a:lnTo>
                    <a:lnTo>
                      <a:pt x="100952" y="30336"/>
                    </a:lnTo>
                    <a:lnTo>
                      <a:pt x="197802" y="30336"/>
                    </a:lnTo>
                    <a:lnTo>
                      <a:pt x="197802" y="14804"/>
                    </a:lnTo>
                    <a:close/>
                  </a:path>
                </a:pathLst>
              </a:custGeom>
              <a:solidFill>
                <a:srgbClr val="717073"/>
              </a:solidFill>
            </p:spPr>
            <p:txBody>
              <a:bodyPr wrap="square" lIns="0" tIns="0" rIns="0" bIns="0" rtlCol="0"/>
              <a:lstStyle/>
              <a:p>
                <a:endParaRPr>
                  <a:latin typeface="Bahnschrift Light" panose="020B0502040204020203" pitchFamily="34" charset="0"/>
                </a:endParaRPr>
              </a:p>
            </p:txBody>
          </p:sp>
        </p:grpSp>
      </p:grpSp>
      <p:sp>
        <p:nvSpPr>
          <p:cNvPr id="16" name="object 10">
            <a:extLst>
              <a:ext uri="{FF2B5EF4-FFF2-40B4-BE49-F238E27FC236}">
                <a16:creationId xmlns:a16="http://schemas.microsoft.com/office/drawing/2014/main" id="{E79D18D7-F247-2AE4-3AAC-30E307202F73}"/>
              </a:ext>
            </a:extLst>
          </p:cNvPr>
          <p:cNvSpPr/>
          <p:nvPr/>
        </p:nvSpPr>
        <p:spPr>
          <a:xfrm>
            <a:off x="11728691" y="61178"/>
            <a:ext cx="360000" cy="360000"/>
          </a:xfrm>
          <a:custGeom>
            <a:avLst/>
            <a:gdLst/>
            <a:ahLst/>
            <a:cxnLst/>
            <a:rect l="l" t="t" r="r" b="b"/>
            <a:pathLst>
              <a:path w="445134" h="445134">
                <a:moveTo>
                  <a:pt x="222351" y="444715"/>
                </a:moveTo>
                <a:lnTo>
                  <a:pt x="267165" y="440198"/>
                </a:lnTo>
                <a:lnTo>
                  <a:pt x="308904" y="427241"/>
                </a:lnTo>
                <a:lnTo>
                  <a:pt x="346673" y="406740"/>
                </a:lnTo>
                <a:lnTo>
                  <a:pt x="379580" y="379588"/>
                </a:lnTo>
                <a:lnTo>
                  <a:pt x="406731" y="346680"/>
                </a:lnTo>
                <a:lnTo>
                  <a:pt x="427230" y="308911"/>
                </a:lnTo>
                <a:lnTo>
                  <a:pt x="440186" y="267174"/>
                </a:lnTo>
                <a:lnTo>
                  <a:pt x="444703" y="222364"/>
                </a:lnTo>
                <a:lnTo>
                  <a:pt x="440186" y="177549"/>
                </a:lnTo>
                <a:lnTo>
                  <a:pt x="427230" y="135809"/>
                </a:lnTo>
                <a:lnTo>
                  <a:pt x="406731" y="98038"/>
                </a:lnTo>
                <a:lnTo>
                  <a:pt x="379580" y="65128"/>
                </a:lnTo>
                <a:lnTo>
                  <a:pt x="346673" y="37976"/>
                </a:lnTo>
                <a:lnTo>
                  <a:pt x="308904" y="17474"/>
                </a:lnTo>
                <a:lnTo>
                  <a:pt x="267165" y="4517"/>
                </a:lnTo>
                <a:lnTo>
                  <a:pt x="222351" y="0"/>
                </a:lnTo>
                <a:lnTo>
                  <a:pt x="177537" y="4517"/>
                </a:lnTo>
                <a:lnTo>
                  <a:pt x="135799" y="17474"/>
                </a:lnTo>
                <a:lnTo>
                  <a:pt x="98029" y="37976"/>
                </a:lnTo>
                <a:lnTo>
                  <a:pt x="65122" y="65128"/>
                </a:lnTo>
                <a:lnTo>
                  <a:pt x="37972" y="98038"/>
                </a:lnTo>
                <a:lnTo>
                  <a:pt x="17472" y="135809"/>
                </a:lnTo>
                <a:lnTo>
                  <a:pt x="4517" y="177549"/>
                </a:lnTo>
                <a:lnTo>
                  <a:pt x="0" y="222364"/>
                </a:lnTo>
                <a:lnTo>
                  <a:pt x="4517" y="267174"/>
                </a:lnTo>
                <a:lnTo>
                  <a:pt x="17472" y="308911"/>
                </a:lnTo>
                <a:lnTo>
                  <a:pt x="37972" y="346680"/>
                </a:lnTo>
                <a:lnTo>
                  <a:pt x="65122" y="379588"/>
                </a:lnTo>
                <a:lnTo>
                  <a:pt x="98029" y="406740"/>
                </a:lnTo>
                <a:lnTo>
                  <a:pt x="135799" y="427241"/>
                </a:lnTo>
                <a:lnTo>
                  <a:pt x="177537" y="440198"/>
                </a:lnTo>
                <a:lnTo>
                  <a:pt x="222351" y="444715"/>
                </a:lnTo>
                <a:close/>
              </a:path>
            </a:pathLst>
          </a:custGeom>
          <a:ln w="8890">
            <a:solidFill>
              <a:srgbClr val="FDBE56"/>
            </a:solidFill>
          </a:ln>
        </p:spPr>
        <p:txBody>
          <a:bodyPr wrap="square" lIns="0" tIns="0" rIns="0" bIns="0" rtlCol="0"/>
          <a:lstStyle/>
          <a:p>
            <a:pPr algn="ctr"/>
            <a:endParaRPr>
              <a:latin typeface="Bahnschrift Light" panose="020B0502040204020203" pitchFamily="34" charset="0"/>
            </a:endParaRPr>
          </a:p>
        </p:txBody>
      </p:sp>
      <p:sp>
        <p:nvSpPr>
          <p:cNvPr id="17" name="CasellaDiTesto 16">
            <a:extLst>
              <a:ext uri="{FF2B5EF4-FFF2-40B4-BE49-F238E27FC236}">
                <a16:creationId xmlns:a16="http://schemas.microsoft.com/office/drawing/2014/main" id="{AB174C96-3E70-D497-C71E-AC94C751D009}"/>
              </a:ext>
            </a:extLst>
          </p:cNvPr>
          <p:cNvSpPr txBox="1"/>
          <p:nvPr/>
        </p:nvSpPr>
        <p:spPr>
          <a:xfrm>
            <a:off x="11722582" y="148845"/>
            <a:ext cx="372218" cy="184666"/>
          </a:xfrm>
          <a:prstGeom prst="rect">
            <a:avLst/>
          </a:prstGeom>
          <a:noFill/>
        </p:spPr>
        <p:txBody>
          <a:bodyPr wrap="square" lIns="0" tIns="0" rIns="0" bIns="0" rtlCol="0" anchor="ctr" anchorCtr="1">
            <a:spAutoFit/>
          </a:bodyPr>
          <a:lstStyle>
            <a:defPPr>
              <a:defRPr lang="it-IT"/>
            </a:defPPr>
            <a:lvl1pPr>
              <a:defRPr sz="1200">
                <a:solidFill>
                  <a:schemeClr val="tx1">
                    <a:lumMod val="50000"/>
                    <a:lumOff val="50000"/>
                  </a:schemeClr>
                </a:solidFill>
                <a:latin typeface="Arial Nova Cond Light" panose="020B0306020202020204" pitchFamily="34" charset="0"/>
              </a:defRPr>
            </a:lvl1pPr>
          </a:lstStyle>
          <a:p>
            <a:pPr lvl="0"/>
            <a:fld id="{2FCF48F2-A5B0-4625-BE61-E03E8FD626E4}" type="slidenum">
              <a:rPr lang="it-IT" smtClean="0"/>
              <a:pPr lvl="0"/>
              <a:t>‹N›</a:t>
            </a:fld>
            <a:endParaRPr lang="it-IT"/>
          </a:p>
        </p:txBody>
      </p:sp>
    </p:spTree>
    <p:extLst>
      <p:ext uri="{BB962C8B-B14F-4D97-AF65-F5344CB8AC3E}">
        <p14:creationId xmlns:p14="http://schemas.microsoft.com/office/powerpoint/2010/main" val="3742161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ltima">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7DEA65D-6E59-6957-FAEF-E366435987B5}"/>
              </a:ext>
            </a:extLst>
          </p:cNvPr>
          <p:cNvPicPr>
            <a:picLocks noChangeAspect="1"/>
          </p:cNvPicPr>
          <p:nvPr/>
        </p:nvPicPr>
        <p:blipFill>
          <a:blip r:embed="rId2"/>
          <a:stretch>
            <a:fillRect/>
          </a:stretch>
        </p:blipFill>
        <p:spPr>
          <a:xfrm>
            <a:off x="0" y="0"/>
            <a:ext cx="5404818" cy="6858000"/>
          </a:xfrm>
          <a:prstGeom prst="rect">
            <a:avLst/>
          </a:prstGeom>
        </p:spPr>
      </p:pic>
      <p:pic>
        <p:nvPicPr>
          <p:cNvPr id="4" name="Immagine 3">
            <a:extLst>
              <a:ext uri="{FF2B5EF4-FFF2-40B4-BE49-F238E27FC236}">
                <a16:creationId xmlns:a16="http://schemas.microsoft.com/office/drawing/2014/main" id="{55C0ED3E-CDF1-1930-1CC1-477C3F4280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5976444"/>
            <a:ext cx="1013558" cy="191836"/>
          </a:xfrm>
          <a:prstGeom prst="rect">
            <a:avLst/>
          </a:prstGeom>
        </p:spPr>
      </p:pic>
      <p:pic>
        <p:nvPicPr>
          <p:cNvPr id="5" name="Immagine 4">
            <a:extLst>
              <a:ext uri="{FF2B5EF4-FFF2-40B4-BE49-F238E27FC236}">
                <a16:creationId xmlns:a16="http://schemas.microsoft.com/office/drawing/2014/main" id="{050B176B-A567-5533-80AF-53BC934949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5726" y="4252074"/>
            <a:ext cx="1581681" cy="1027711"/>
          </a:xfrm>
          <a:prstGeom prst="rect">
            <a:avLst/>
          </a:prstGeom>
        </p:spPr>
      </p:pic>
      <p:sp>
        <p:nvSpPr>
          <p:cNvPr id="6" name="object 6">
            <a:extLst>
              <a:ext uri="{FF2B5EF4-FFF2-40B4-BE49-F238E27FC236}">
                <a16:creationId xmlns:a16="http://schemas.microsoft.com/office/drawing/2014/main" id="{42CDD114-56DE-376D-140E-CB708A2CF382}"/>
              </a:ext>
            </a:extLst>
          </p:cNvPr>
          <p:cNvSpPr txBox="1"/>
          <p:nvPr/>
        </p:nvSpPr>
        <p:spPr>
          <a:xfrm>
            <a:off x="152400" y="5375661"/>
            <a:ext cx="4539701" cy="394980"/>
          </a:xfrm>
          <a:prstGeom prst="rect">
            <a:avLst/>
          </a:prstGeom>
        </p:spPr>
        <p:txBody>
          <a:bodyPr vert="horz" wrap="square" lIns="0" tIns="12700" rIns="0" bIns="0" rtlCol="0">
            <a:spAutoFit/>
          </a:bodyPr>
          <a:lstStyle/>
          <a:p>
            <a:pPr marL="12700" algn="ctr">
              <a:lnSpc>
                <a:spcPct val="100000"/>
              </a:lnSpc>
              <a:spcBef>
                <a:spcPts val="100"/>
              </a:spcBef>
            </a:pPr>
            <a:r>
              <a:rPr sz="1200" spc="25">
                <a:solidFill>
                  <a:schemeClr val="bg1"/>
                </a:solidFill>
                <a:latin typeface="Arial Nova" panose="020B0504020202020204" pitchFamily="34" charset="0"/>
                <a:cs typeface="Bahnschrift Light" panose="020F0302020204030204" pitchFamily="34" charset="0"/>
              </a:rPr>
              <a:t>Istituto</a:t>
            </a:r>
            <a:r>
              <a:rPr sz="1200" spc="-155">
                <a:solidFill>
                  <a:schemeClr val="bg1"/>
                </a:solidFill>
                <a:latin typeface="Arial Nova" panose="020B0504020202020204" pitchFamily="34" charset="0"/>
                <a:cs typeface="Bahnschrift Light" panose="020F0302020204030204" pitchFamily="34" charset="0"/>
              </a:rPr>
              <a:t> </a:t>
            </a:r>
            <a:r>
              <a:rPr sz="1200" spc="5">
                <a:solidFill>
                  <a:schemeClr val="bg1"/>
                </a:solidFill>
                <a:latin typeface="Arial Nova" panose="020B0504020202020204" pitchFamily="34" charset="0"/>
                <a:cs typeface="Bahnschrift Light" panose="020F0302020204030204" pitchFamily="34" charset="0"/>
              </a:rPr>
              <a:t>di</a:t>
            </a:r>
            <a:r>
              <a:rPr sz="1200" spc="-150">
                <a:solidFill>
                  <a:schemeClr val="bg1"/>
                </a:solidFill>
                <a:latin typeface="Arial Nova" panose="020B0504020202020204" pitchFamily="34" charset="0"/>
                <a:cs typeface="Bahnschrift Light" panose="020F0302020204030204" pitchFamily="34" charset="0"/>
              </a:rPr>
              <a:t> </a:t>
            </a:r>
            <a:r>
              <a:rPr sz="1200" spc="10">
                <a:solidFill>
                  <a:schemeClr val="bg1"/>
                </a:solidFill>
                <a:latin typeface="Arial Nova" panose="020B0504020202020204" pitchFamily="34" charset="0"/>
                <a:cs typeface="Bahnschrift Light" panose="020F0302020204030204" pitchFamily="34" charset="0"/>
              </a:rPr>
              <a:t>Servizi</a:t>
            </a:r>
            <a:r>
              <a:rPr sz="1200" spc="-150">
                <a:solidFill>
                  <a:schemeClr val="bg1"/>
                </a:solidFill>
                <a:latin typeface="Arial Nova" panose="020B0504020202020204" pitchFamily="34" charset="0"/>
                <a:cs typeface="Bahnschrift Light" panose="020F0302020204030204" pitchFamily="34" charset="0"/>
              </a:rPr>
              <a:t> </a:t>
            </a:r>
            <a:r>
              <a:rPr sz="1200" spc="25">
                <a:solidFill>
                  <a:schemeClr val="bg1"/>
                </a:solidFill>
                <a:latin typeface="Arial Nova" panose="020B0504020202020204" pitchFamily="34" charset="0"/>
                <a:cs typeface="Bahnschrift Light" panose="020F0302020204030204" pitchFamily="34" charset="0"/>
              </a:rPr>
              <a:t>per</a:t>
            </a:r>
            <a:r>
              <a:rPr sz="1200" spc="-150">
                <a:solidFill>
                  <a:schemeClr val="bg1"/>
                </a:solidFill>
                <a:latin typeface="Arial Nova" panose="020B0504020202020204" pitchFamily="34" charset="0"/>
                <a:cs typeface="Bahnschrift Light" panose="020F0302020204030204" pitchFamily="34" charset="0"/>
              </a:rPr>
              <a:t> </a:t>
            </a:r>
            <a:r>
              <a:rPr sz="1200" spc="65">
                <a:solidFill>
                  <a:schemeClr val="bg1"/>
                </a:solidFill>
                <a:latin typeface="Arial Nova" panose="020B0504020202020204" pitchFamily="34" charset="0"/>
                <a:cs typeface="Bahnschrift Light" panose="020F0302020204030204" pitchFamily="34" charset="0"/>
              </a:rPr>
              <a:t>il</a:t>
            </a:r>
            <a:r>
              <a:rPr sz="1200" spc="-150">
                <a:solidFill>
                  <a:schemeClr val="bg1"/>
                </a:solidFill>
                <a:latin typeface="Arial Nova" panose="020B0504020202020204" pitchFamily="34" charset="0"/>
                <a:cs typeface="Bahnschrift Light" panose="020F0302020204030204" pitchFamily="34" charset="0"/>
              </a:rPr>
              <a:t> </a:t>
            </a:r>
            <a:r>
              <a:rPr sz="1200">
                <a:solidFill>
                  <a:schemeClr val="bg1"/>
                </a:solidFill>
                <a:latin typeface="Arial Nova" panose="020B0504020202020204" pitchFamily="34" charset="0"/>
                <a:cs typeface="Bahnschrift Light" panose="020F0302020204030204" pitchFamily="34" charset="0"/>
              </a:rPr>
              <a:t>Mercato</a:t>
            </a:r>
            <a:r>
              <a:rPr sz="1200" spc="-150">
                <a:solidFill>
                  <a:schemeClr val="bg1"/>
                </a:solidFill>
                <a:latin typeface="Arial Nova" panose="020B0504020202020204" pitchFamily="34" charset="0"/>
                <a:cs typeface="Bahnschrift Light" panose="020F0302020204030204" pitchFamily="34" charset="0"/>
              </a:rPr>
              <a:t> </a:t>
            </a:r>
            <a:endParaRPr lang="it-IT" sz="1200" spc="-150">
              <a:solidFill>
                <a:schemeClr val="bg1"/>
              </a:solidFill>
              <a:latin typeface="Arial Nova" panose="020B0504020202020204" pitchFamily="34" charset="0"/>
              <a:cs typeface="Bahnschrift Light" panose="020F0302020204030204" pitchFamily="34" charset="0"/>
            </a:endParaRPr>
          </a:p>
          <a:p>
            <a:pPr marL="12700" algn="ctr">
              <a:lnSpc>
                <a:spcPct val="100000"/>
              </a:lnSpc>
              <a:spcBef>
                <a:spcPts val="100"/>
              </a:spcBef>
            </a:pPr>
            <a:r>
              <a:rPr sz="1200" spc="15" err="1">
                <a:solidFill>
                  <a:schemeClr val="bg1"/>
                </a:solidFill>
                <a:latin typeface="Arial Nova" panose="020B0504020202020204" pitchFamily="34" charset="0"/>
                <a:cs typeface="Bahnschrift Light" panose="020F0302020204030204" pitchFamily="34" charset="0"/>
              </a:rPr>
              <a:t>Agricolo</a:t>
            </a:r>
            <a:r>
              <a:rPr sz="1200" spc="-155">
                <a:solidFill>
                  <a:schemeClr val="bg1"/>
                </a:solidFill>
                <a:latin typeface="Arial Nova" panose="020B0504020202020204" pitchFamily="34" charset="0"/>
                <a:cs typeface="Bahnschrift Light" panose="020F0302020204030204" pitchFamily="34" charset="0"/>
              </a:rPr>
              <a:t> </a:t>
            </a:r>
            <a:r>
              <a:rPr sz="1200" spc="20">
                <a:solidFill>
                  <a:schemeClr val="bg1"/>
                </a:solidFill>
                <a:latin typeface="Arial Nova" panose="020B0504020202020204" pitchFamily="34" charset="0"/>
                <a:cs typeface="Bahnschrift Light" panose="020F0302020204030204" pitchFamily="34" charset="0"/>
              </a:rPr>
              <a:t>Alimentare</a:t>
            </a:r>
            <a:endParaRPr sz="1200">
              <a:solidFill>
                <a:schemeClr val="bg1"/>
              </a:solidFill>
              <a:latin typeface="Arial Nova" panose="020B0504020202020204" pitchFamily="34" charset="0"/>
              <a:cs typeface="Bahnschrift Light" panose="020F0302020204030204" pitchFamily="34" charset="0"/>
            </a:endParaRPr>
          </a:p>
        </p:txBody>
      </p:sp>
      <p:pic>
        <p:nvPicPr>
          <p:cNvPr id="7" name="Immagine 6" descr="Immagine che contiene clipart&#10;&#10;Descrizione generata automaticamente">
            <a:extLst>
              <a:ext uri="{FF2B5EF4-FFF2-40B4-BE49-F238E27FC236}">
                <a16:creationId xmlns:a16="http://schemas.microsoft.com/office/drawing/2014/main" id="{DFD9A65A-A00E-F68D-100B-5276F1A3A153}"/>
              </a:ext>
            </a:extLst>
          </p:cNvPr>
          <p:cNvPicPr>
            <a:picLocks noChangeAspect="1"/>
          </p:cNvPicPr>
          <p:nvPr/>
        </p:nvPicPr>
        <p:blipFill>
          <a:blip r:embed="rId5" cstate="print">
            <a:alphaModFix amt="50000"/>
            <a:extLst>
              <a:ext uri="{28A0092B-C50C-407E-A947-70E740481C1C}">
                <a14:useLocalDpi xmlns:a14="http://schemas.microsoft.com/office/drawing/2010/main" val="0"/>
              </a:ext>
            </a:extLst>
          </a:blip>
          <a:stretch>
            <a:fillRect/>
          </a:stretch>
        </p:blipFill>
        <p:spPr>
          <a:xfrm>
            <a:off x="3200400" y="1143000"/>
            <a:ext cx="1866729" cy="4695860"/>
          </a:xfrm>
          <a:prstGeom prst="rect">
            <a:avLst/>
          </a:prstGeom>
        </p:spPr>
      </p:pic>
      <p:sp>
        <p:nvSpPr>
          <p:cNvPr id="8" name="object 11">
            <a:extLst>
              <a:ext uri="{FF2B5EF4-FFF2-40B4-BE49-F238E27FC236}">
                <a16:creationId xmlns:a16="http://schemas.microsoft.com/office/drawing/2014/main" id="{322495C6-4BEE-3A04-F640-DC872627A809}"/>
              </a:ext>
            </a:extLst>
          </p:cNvPr>
          <p:cNvSpPr txBox="1"/>
          <p:nvPr/>
        </p:nvSpPr>
        <p:spPr>
          <a:xfrm>
            <a:off x="5867400" y="6019800"/>
            <a:ext cx="5612230" cy="361702"/>
          </a:xfrm>
          <a:prstGeom prst="rect">
            <a:avLst/>
          </a:prstGeom>
        </p:spPr>
        <p:txBody>
          <a:bodyPr vert="horz" wrap="square" lIns="0" tIns="12700" rIns="0" bIns="0" rtlCol="0">
            <a:spAutoFit/>
          </a:bodyPr>
          <a:lstStyle/>
          <a:p>
            <a:pPr marL="12700" marR="5080" algn="ctr">
              <a:lnSpc>
                <a:spcPct val="106100"/>
              </a:lnSpc>
              <a:spcBef>
                <a:spcPts val="100"/>
              </a:spcBef>
              <a:tabLst>
                <a:tab pos="1718310" algn="l"/>
              </a:tabLst>
            </a:pPr>
            <a:r>
              <a:rPr sz="1100" spc="10">
                <a:solidFill>
                  <a:schemeClr val="tx1">
                    <a:lumMod val="65000"/>
                    <a:lumOff val="35000"/>
                  </a:schemeClr>
                </a:solidFill>
                <a:latin typeface="Arial Nova Cond" panose="020B0506020202020204" pitchFamily="34" charset="0"/>
                <a:cs typeface="Bahnschrift Light" panose="020F0302020204030204" pitchFamily="34" charset="0"/>
              </a:rPr>
              <a:t>Sede legale e amministrativa • Viale Liegi 26 • 00198 Roma  centralino +39 06 85568200 u.r.p. +39 06 85568319/260</a:t>
            </a:r>
            <a:r>
              <a:rPr lang="it-IT" sz="1100" spc="10">
                <a:solidFill>
                  <a:schemeClr val="tx1">
                    <a:lumMod val="65000"/>
                    <a:lumOff val="35000"/>
                  </a:schemeClr>
                </a:solidFill>
                <a:latin typeface="Arial Nova Cond" panose="020B0506020202020204" pitchFamily="34" charset="0"/>
                <a:cs typeface="Bahnschrift Light" panose="020F0302020204030204" pitchFamily="34" charset="0"/>
              </a:rPr>
              <a:t> </a:t>
            </a:r>
            <a:r>
              <a:rPr lang="it-IT" sz="1100" spc="10" err="1">
                <a:solidFill>
                  <a:schemeClr val="tx1">
                    <a:lumMod val="65000"/>
                    <a:lumOff val="35000"/>
                  </a:schemeClr>
                </a:solidFill>
                <a:latin typeface="Arial Nova Cond" panose="020B0506020202020204" pitchFamily="34" charset="0"/>
                <a:cs typeface="Bahnschrift Light" panose="020F0302020204030204" pitchFamily="34" charset="0"/>
              </a:rPr>
              <a:t>www.ismea.it</a:t>
            </a:r>
            <a:r>
              <a:rPr lang="it-IT" sz="1100" spc="10">
                <a:solidFill>
                  <a:schemeClr val="tx1">
                    <a:lumMod val="65000"/>
                    <a:lumOff val="35000"/>
                  </a:schemeClr>
                </a:solidFill>
                <a:latin typeface="Arial Nova Cond" panose="020B0506020202020204" pitchFamily="34" charset="0"/>
                <a:cs typeface="Bahnschrift Light" panose="020F0302020204030204" pitchFamily="34" charset="0"/>
              </a:rPr>
              <a:t> </a:t>
            </a:r>
            <a:r>
              <a:rPr sz="1100" spc="10">
                <a:solidFill>
                  <a:schemeClr val="tx1">
                    <a:lumMod val="65000"/>
                    <a:lumOff val="35000"/>
                  </a:schemeClr>
                </a:solidFill>
                <a:latin typeface="Arial Nova Cond" panose="020B0506020202020204" pitchFamily="34" charset="0"/>
                <a:cs typeface="Bahnschrift Light" panose="020F0302020204030204" pitchFamily="34" charset="0"/>
              </a:rPr>
              <a:t>@ismeaofficial</a:t>
            </a:r>
          </a:p>
        </p:txBody>
      </p:sp>
      <p:sp>
        <p:nvSpPr>
          <p:cNvPr id="9" name="object 10">
            <a:extLst>
              <a:ext uri="{FF2B5EF4-FFF2-40B4-BE49-F238E27FC236}">
                <a16:creationId xmlns:a16="http://schemas.microsoft.com/office/drawing/2014/main" id="{92946848-F684-7A05-502F-DD4C45480966}"/>
              </a:ext>
            </a:extLst>
          </p:cNvPr>
          <p:cNvSpPr txBox="1">
            <a:spLocks/>
          </p:cNvSpPr>
          <p:nvPr/>
        </p:nvSpPr>
        <p:spPr>
          <a:xfrm>
            <a:off x="5404818" y="2971800"/>
            <a:ext cx="6749082" cy="936154"/>
          </a:xfrm>
          <a:prstGeom prst="rect">
            <a:avLst/>
          </a:prstGeom>
        </p:spPr>
        <p:txBody>
          <a:bodyPr vert="horz" wrap="square" lIns="0" tIns="12700" rIns="0" bIns="0" rtlCol="0">
            <a:spAutoFit/>
          </a:bodyPr>
          <a:lstStyle>
            <a:lvl1pPr marL="0" algn="l" defTabSz="914400" rtl="0" eaLnBrk="1" latinLnBrk="0" hangingPunct="1">
              <a:lnSpc>
                <a:spcPct val="90000"/>
              </a:lnSpc>
              <a:spcBef>
                <a:spcPts val="0"/>
              </a:spcBef>
              <a:buNone/>
              <a:defRPr lang="it-IT" sz="4200" b="0" i="0" kern="1200" cap="all" baseline="0">
                <a:solidFill>
                  <a:srgbClr val="53555A"/>
                </a:solidFill>
                <a:latin typeface="Arial Nova Cond" panose="020B0506020202020204" pitchFamily="34" charset="0"/>
                <a:ea typeface="+mj-ea"/>
                <a:cs typeface="+mj-cs"/>
              </a:defRPr>
            </a:lvl1pPr>
          </a:lstStyle>
          <a:p>
            <a:pPr marL="12700" algn="ctr">
              <a:lnSpc>
                <a:spcPct val="100000"/>
              </a:lnSpc>
              <a:spcBef>
                <a:spcPts val="100"/>
              </a:spcBef>
            </a:pPr>
            <a:r>
              <a:rPr lang="it-IT" sz="6000" spc="10">
                <a:cs typeface="Bahnschrift Light" panose="020F0302020204030204" pitchFamily="34" charset="0"/>
              </a:rPr>
              <a:t>GRAZIE</a:t>
            </a:r>
            <a:endParaRPr lang="it-IT" sz="6000" spc="10">
              <a:latin typeface="Bahnschrift Light Condensed" panose="020B0502040204020203" pitchFamily="34" charset="0"/>
              <a:cs typeface="Bahnschrift Light" panose="020F0302020204030204" pitchFamily="34" charset="0"/>
            </a:endParaRPr>
          </a:p>
        </p:txBody>
      </p:sp>
    </p:spTree>
    <p:extLst>
      <p:ext uri="{BB962C8B-B14F-4D97-AF65-F5344CB8AC3E}">
        <p14:creationId xmlns:p14="http://schemas.microsoft.com/office/powerpoint/2010/main" val="395907964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a_Testo">
    <p:spTree>
      <p:nvGrpSpPr>
        <p:cNvPr id="1" name=""/>
        <p:cNvGrpSpPr/>
        <p:nvPr/>
      </p:nvGrpSpPr>
      <p:grpSpPr>
        <a:xfrm>
          <a:off x="0" y="0"/>
          <a:ext cx="0" cy="0"/>
          <a:chOff x="0" y="0"/>
          <a:chExt cx="0" cy="0"/>
        </a:xfrm>
      </p:grpSpPr>
      <p:pic>
        <p:nvPicPr>
          <p:cNvPr id="17" name="Immagine 16">
            <a:extLst>
              <a:ext uri="{FF2B5EF4-FFF2-40B4-BE49-F238E27FC236}">
                <a16:creationId xmlns:a16="http://schemas.microsoft.com/office/drawing/2014/main" id="{A038D3C5-F46B-41F6-5F61-169559D6C02F}"/>
              </a:ext>
            </a:extLst>
          </p:cNvPr>
          <p:cNvPicPr>
            <a:picLocks noChangeAspect="1"/>
          </p:cNvPicPr>
          <p:nvPr userDrawn="1"/>
        </p:nvPicPr>
        <p:blipFill>
          <a:blip r:embed="rId2"/>
          <a:stretch>
            <a:fillRect/>
          </a:stretch>
        </p:blipFill>
        <p:spPr>
          <a:xfrm>
            <a:off x="697230" y="864884"/>
            <a:ext cx="9829800" cy="282581"/>
          </a:xfrm>
          <a:prstGeom prst="rect">
            <a:avLst/>
          </a:prstGeom>
        </p:spPr>
      </p:pic>
      <p:pic>
        <p:nvPicPr>
          <p:cNvPr id="4" name="Immagine 3" descr="Immagine che contiene schermata, linea, design, minimalista&#10;&#10;Descrizione generata automaticamente">
            <a:extLst>
              <a:ext uri="{FF2B5EF4-FFF2-40B4-BE49-F238E27FC236}">
                <a16:creationId xmlns:a16="http://schemas.microsoft.com/office/drawing/2014/main" id="{2C5972E8-EB0E-ED22-87D6-7EF8D36A0B6A}"/>
              </a:ext>
            </a:extLst>
          </p:cNvPr>
          <p:cNvPicPr>
            <a:picLocks noChangeAspect="1"/>
          </p:cNvPicPr>
          <p:nvPr userDrawn="1"/>
        </p:nvPicPr>
        <p:blipFill>
          <a:blip r:embed="rId3"/>
          <a:stretch>
            <a:fillRect/>
          </a:stretch>
        </p:blipFill>
        <p:spPr>
          <a:xfrm>
            <a:off x="11761470" y="6431526"/>
            <a:ext cx="430530" cy="426473"/>
          </a:xfrm>
          <a:prstGeom prst="rect">
            <a:avLst/>
          </a:prstGeom>
        </p:spPr>
      </p:pic>
      <p:pic>
        <p:nvPicPr>
          <p:cNvPr id="7" name="Immagine 6" descr="Immagine che contiene schermata, cerchio, Elementi grafici, giallo&#10;&#10;Descrizione generata automaticamente">
            <a:extLst>
              <a:ext uri="{FF2B5EF4-FFF2-40B4-BE49-F238E27FC236}">
                <a16:creationId xmlns:a16="http://schemas.microsoft.com/office/drawing/2014/main" id="{FB541DE5-9D0D-F301-8C7E-7C7CECA1DE6E}"/>
              </a:ext>
            </a:extLst>
          </p:cNvPr>
          <p:cNvPicPr>
            <a:picLocks noChangeAspect="1"/>
          </p:cNvPicPr>
          <p:nvPr userDrawn="1"/>
        </p:nvPicPr>
        <p:blipFill>
          <a:blip r:embed="rId4"/>
          <a:stretch>
            <a:fillRect/>
          </a:stretch>
        </p:blipFill>
        <p:spPr>
          <a:xfrm>
            <a:off x="10769416" y="282581"/>
            <a:ext cx="725354" cy="864884"/>
          </a:xfrm>
          <a:prstGeom prst="rect">
            <a:avLst/>
          </a:prstGeom>
        </p:spPr>
      </p:pic>
      <p:sp>
        <p:nvSpPr>
          <p:cNvPr id="6" name="Segnaposto testo 5">
            <a:extLst>
              <a:ext uri="{FF2B5EF4-FFF2-40B4-BE49-F238E27FC236}">
                <a16:creationId xmlns:a16="http://schemas.microsoft.com/office/drawing/2014/main" id="{24295985-52F1-E2DF-B3F7-EFEE21A0772A}"/>
              </a:ext>
            </a:extLst>
          </p:cNvPr>
          <p:cNvSpPr>
            <a:spLocks noGrp="1"/>
          </p:cNvSpPr>
          <p:nvPr>
            <p:ph type="body" sz="quarter" idx="10" hasCustomPrompt="1"/>
          </p:nvPr>
        </p:nvSpPr>
        <p:spPr>
          <a:xfrm>
            <a:off x="1033153" y="1119273"/>
            <a:ext cx="9493876" cy="499461"/>
          </a:xfrm>
        </p:spPr>
        <p:txBody>
          <a:bodyPr/>
          <a:lstStyle>
            <a:lvl1pPr marL="0" indent="0">
              <a:buNone/>
              <a:defRPr sz="2400">
                <a:solidFill>
                  <a:schemeClr val="tx2">
                    <a:lumMod val="90000"/>
                    <a:lumOff val="10000"/>
                  </a:schemeClr>
                </a:solidFill>
              </a:defRPr>
            </a:lvl1pPr>
          </a:lstStyle>
          <a:p>
            <a:pPr lvl="0"/>
            <a:r>
              <a:rPr lang="it-IT" dirty="0"/>
              <a:t>Sottotitolo</a:t>
            </a:r>
          </a:p>
        </p:txBody>
      </p:sp>
      <p:sp>
        <p:nvSpPr>
          <p:cNvPr id="10" name="Segnaposto testo 9">
            <a:extLst>
              <a:ext uri="{FF2B5EF4-FFF2-40B4-BE49-F238E27FC236}">
                <a16:creationId xmlns:a16="http://schemas.microsoft.com/office/drawing/2014/main" id="{CDFB9331-0A8A-609F-9D53-A676F2B2D2B0}"/>
              </a:ext>
            </a:extLst>
          </p:cNvPr>
          <p:cNvSpPr>
            <a:spLocks noGrp="1"/>
          </p:cNvSpPr>
          <p:nvPr>
            <p:ph type="body" sz="quarter" idx="11"/>
          </p:nvPr>
        </p:nvSpPr>
        <p:spPr>
          <a:xfrm>
            <a:off x="1033463" y="1865376"/>
            <a:ext cx="10039921" cy="4506316"/>
          </a:xfrm>
        </p:spPr>
        <p:txBody>
          <a:bodyPr/>
          <a:lstStyle>
            <a:lvl1pPr marL="0" indent="0">
              <a:buNone/>
              <a:defRPr sz="2400">
                <a:solidFill>
                  <a:schemeClr val="tx1"/>
                </a:solidFill>
                <a:latin typeface="Arial Nova" panose="020B0504020202020204" pitchFamily="34" charset="0"/>
              </a:defRPr>
            </a:lvl1pPr>
            <a:lvl2pPr>
              <a:defRPr sz="21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6" name="Titolo 15">
            <a:extLst>
              <a:ext uri="{FF2B5EF4-FFF2-40B4-BE49-F238E27FC236}">
                <a16:creationId xmlns:a16="http://schemas.microsoft.com/office/drawing/2014/main" id="{F991A500-77BF-240B-6EC4-41B8C73F7CF8}"/>
              </a:ext>
            </a:extLst>
          </p:cNvPr>
          <p:cNvSpPr>
            <a:spLocks noGrp="1"/>
          </p:cNvSpPr>
          <p:nvPr>
            <p:ph type="title"/>
          </p:nvPr>
        </p:nvSpPr>
        <p:spPr>
          <a:xfrm>
            <a:off x="1033153" y="486308"/>
            <a:ext cx="9493877" cy="499461"/>
          </a:xfrm>
        </p:spPr>
        <p:txBody>
          <a:bodyPr/>
          <a:lstStyle/>
          <a:p>
            <a:r>
              <a:rPr lang="it-IT" dirty="0"/>
              <a:t>Fare clic per modificare lo stile del titolo dello schema</a:t>
            </a:r>
          </a:p>
        </p:txBody>
      </p:sp>
      <p:sp>
        <p:nvSpPr>
          <p:cNvPr id="19" name="Segnaposto contenuto 18">
            <a:extLst>
              <a:ext uri="{FF2B5EF4-FFF2-40B4-BE49-F238E27FC236}">
                <a16:creationId xmlns:a16="http://schemas.microsoft.com/office/drawing/2014/main" id="{5E3BA893-6026-381B-E3C2-1127E06E198B}"/>
              </a:ext>
            </a:extLst>
          </p:cNvPr>
          <p:cNvSpPr>
            <a:spLocks noGrp="1"/>
          </p:cNvSpPr>
          <p:nvPr>
            <p:ph sz="quarter" idx="12" hasCustomPrompt="1"/>
          </p:nvPr>
        </p:nvSpPr>
        <p:spPr>
          <a:xfrm>
            <a:off x="3622302" y="6610648"/>
            <a:ext cx="4357915" cy="349250"/>
          </a:xfrm>
        </p:spPr>
        <p:txBody>
          <a:bodyPr>
            <a:noAutofit/>
          </a:bodyPr>
          <a:lstStyle>
            <a:lvl1pPr marL="0" indent="0">
              <a:buNone/>
              <a:defRPr sz="1000" i="1">
                <a:latin typeface="Arial Nova" panose="020B0504020202020204" pitchFamily="34" charset="0"/>
              </a:defRPr>
            </a:lvl1pPr>
            <a:lvl2pPr>
              <a:defRPr sz="1000"/>
            </a:lvl2pPr>
            <a:lvl3pPr>
              <a:defRPr sz="1000"/>
            </a:lvl3pPr>
            <a:lvl4pPr>
              <a:defRPr sz="1000"/>
            </a:lvl4pPr>
            <a:lvl5pPr>
              <a:defRPr sz="1000"/>
            </a:lvl5pPr>
          </a:lstStyle>
          <a:p>
            <a:pPr lvl="0"/>
            <a:r>
              <a:rPr lang="it-IT" dirty="0"/>
              <a:t>Questo documento è di proprietà dell’ISMEA che se ne riserva tutti i diritti</a:t>
            </a:r>
          </a:p>
        </p:txBody>
      </p:sp>
    </p:spTree>
    <p:extLst>
      <p:ext uri="{BB962C8B-B14F-4D97-AF65-F5344CB8AC3E}">
        <p14:creationId xmlns:p14="http://schemas.microsoft.com/office/powerpoint/2010/main" val="4096829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Ringraziamenti">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73801544-5BA6-FCF6-F2F1-145A960D807B}"/>
              </a:ext>
            </a:extLst>
          </p:cNvPr>
          <p:cNvSpPr txBox="1"/>
          <p:nvPr userDrawn="1"/>
        </p:nvSpPr>
        <p:spPr>
          <a:xfrm>
            <a:off x="1565216" y="5909312"/>
            <a:ext cx="2991544" cy="1261884"/>
          </a:xfrm>
          <a:prstGeom prst="rect">
            <a:avLst/>
          </a:prstGeom>
          <a:noFill/>
        </p:spPr>
        <p:txBody>
          <a:bodyPr wrap="square" rtlCol="0">
            <a:spAutoFit/>
          </a:bodyPr>
          <a:lstStyle/>
          <a:p>
            <a:r>
              <a:rPr lang="it-IT" sz="1200" dirty="0">
                <a:solidFill>
                  <a:schemeClr val="tx1">
                    <a:lumMod val="65000"/>
                    <a:lumOff val="35000"/>
                  </a:schemeClr>
                </a:solidFill>
              </a:rPr>
              <a:t>Ismea - Istituto di servizi per il mercato agricolo alimentare</a:t>
            </a:r>
          </a:p>
          <a:p>
            <a:r>
              <a:rPr lang="it-IT" sz="1200" dirty="0">
                <a:solidFill>
                  <a:schemeClr val="tx1">
                    <a:lumMod val="65000"/>
                    <a:lumOff val="35000"/>
                  </a:schemeClr>
                </a:solidFill>
              </a:rPr>
              <a:t>Viale Liegi 26, ROMA</a:t>
            </a:r>
          </a:p>
          <a:p>
            <a:r>
              <a:rPr lang="it-IT" sz="1200" dirty="0">
                <a:solidFill>
                  <a:schemeClr val="tx1">
                    <a:lumMod val="65000"/>
                    <a:lumOff val="35000"/>
                  </a:schemeClr>
                </a:solidFill>
              </a:rPr>
              <a:t>www.ismea.it</a:t>
            </a:r>
          </a:p>
          <a:p>
            <a:endParaRPr lang="it-IT" sz="1400" dirty="0">
              <a:solidFill>
                <a:schemeClr val="bg1"/>
              </a:solidFill>
            </a:endParaRPr>
          </a:p>
          <a:p>
            <a:endParaRPr lang="it-IT" sz="1400" dirty="0">
              <a:solidFill>
                <a:schemeClr val="bg1"/>
              </a:solidFill>
            </a:endParaRPr>
          </a:p>
        </p:txBody>
      </p:sp>
      <p:pic>
        <p:nvPicPr>
          <p:cNvPr id="6" name="Immagine 5">
            <a:extLst>
              <a:ext uri="{FF2B5EF4-FFF2-40B4-BE49-F238E27FC236}">
                <a16:creationId xmlns:a16="http://schemas.microsoft.com/office/drawing/2014/main" id="{4B5019B8-DC78-F775-12A4-D601E267FC5C}"/>
              </a:ext>
            </a:extLst>
          </p:cNvPr>
          <p:cNvPicPr>
            <a:picLocks noChangeAspect="1"/>
          </p:cNvPicPr>
          <p:nvPr userDrawn="1"/>
        </p:nvPicPr>
        <p:blipFill>
          <a:blip r:embed="rId2"/>
          <a:stretch>
            <a:fillRect/>
          </a:stretch>
        </p:blipFill>
        <p:spPr>
          <a:xfrm>
            <a:off x="8538622" y="6111990"/>
            <a:ext cx="3370069" cy="354566"/>
          </a:xfrm>
          <a:prstGeom prst="rect">
            <a:avLst/>
          </a:prstGeom>
        </p:spPr>
      </p:pic>
      <p:pic>
        <p:nvPicPr>
          <p:cNvPr id="10" name="Immagine 9">
            <a:extLst>
              <a:ext uri="{FF2B5EF4-FFF2-40B4-BE49-F238E27FC236}">
                <a16:creationId xmlns:a16="http://schemas.microsoft.com/office/drawing/2014/main" id="{64EEE805-7660-981B-9E0B-B55672FD990D}"/>
              </a:ext>
            </a:extLst>
          </p:cNvPr>
          <p:cNvPicPr>
            <a:picLocks noChangeAspect="1"/>
          </p:cNvPicPr>
          <p:nvPr userDrawn="1"/>
        </p:nvPicPr>
        <p:blipFill>
          <a:blip r:embed="rId3"/>
          <a:stretch>
            <a:fillRect/>
          </a:stretch>
        </p:blipFill>
        <p:spPr>
          <a:xfrm>
            <a:off x="320174" y="5991689"/>
            <a:ext cx="959851" cy="595169"/>
          </a:xfrm>
          <a:prstGeom prst="rect">
            <a:avLst/>
          </a:prstGeom>
        </p:spPr>
      </p:pic>
      <p:sp>
        <p:nvSpPr>
          <p:cNvPr id="5" name="CasellaDiTesto 4">
            <a:extLst>
              <a:ext uri="{FF2B5EF4-FFF2-40B4-BE49-F238E27FC236}">
                <a16:creationId xmlns:a16="http://schemas.microsoft.com/office/drawing/2014/main" id="{75C9C860-A1E4-F315-0F21-D8E4E88EC6E6}"/>
              </a:ext>
            </a:extLst>
          </p:cNvPr>
          <p:cNvSpPr txBox="1"/>
          <p:nvPr userDrawn="1"/>
        </p:nvSpPr>
        <p:spPr>
          <a:xfrm>
            <a:off x="6824122" y="6111990"/>
            <a:ext cx="1805940" cy="369332"/>
          </a:xfrm>
          <a:prstGeom prst="rect">
            <a:avLst/>
          </a:prstGeom>
          <a:noFill/>
        </p:spPr>
        <p:txBody>
          <a:bodyPr wrap="square" rtlCol="0">
            <a:spAutoFit/>
          </a:bodyPr>
          <a:lstStyle/>
          <a:p>
            <a:r>
              <a:rPr lang="it-IT" dirty="0"/>
              <a:t>@ismeaofficial</a:t>
            </a:r>
          </a:p>
        </p:txBody>
      </p:sp>
      <p:pic>
        <p:nvPicPr>
          <p:cNvPr id="9" name="Immagine 8" descr="Immagine che contiene paesaggio, dipinto, lago, erba&#10;&#10;Descrizione generata automaticamente">
            <a:extLst>
              <a:ext uri="{FF2B5EF4-FFF2-40B4-BE49-F238E27FC236}">
                <a16:creationId xmlns:a16="http://schemas.microsoft.com/office/drawing/2014/main" id="{54A030AE-E2DC-239F-CEB7-26C1625FDB84}"/>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artisticPastelsSmooth/>
                    </a14:imgEffect>
                  </a14:imgLayer>
                </a14:imgProps>
              </a:ext>
            </a:extLst>
          </a:blip>
          <a:srcRect l="-5149" t="31146" r="3317" b="31975"/>
          <a:stretch/>
        </p:blipFill>
        <p:spPr>
          <a:xfrm>
            <a:off x="-638826" y="1965957"/>
            <a:ext cx="12815365" cy="3074670"/>
          </a:xfrm>
          <a:prstGeom prst="rect">
            <a:avLst/>
          </a:prstGeom>
        </p:spPr>
      </p:pic>
      <p:sp>
        <p:nvSpPr>
          <p:cNvPr id="2" name="Rettangolo 1">
            <a:extLst>
              <a:ext uri="{FF2B5EF4-FFF2-40B4-BE49-F238E27FC236}">
                <a16:creationId xmlns:a16="http://schemas.microsoft.com/office/drawing/2014/main" id="{D55DCDE3-3FBE-AE74-304E-4EEAD74F2260}"/>
              </a:ext>
            </a:extLst>
          </p:cNvPr>
          <p:cNvSpPr/>
          <p:nvPr userDrawn="1"/>
        </p:nvSpPr>
        <p:spPr>
          <a:xfrm>
            <a:off x="0" y="1965959"/>
            <a:ext cx="12192000" cy="3074669"/>
          </a:xfrm>
          <a:prstGeom prst="rect">
            <a:avLst/>
          </a:prstGeom>
          <a:solidFill>
            <a:schemeClr val="bg1">
              <a:alpha val="5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Rettangolo 7">
            <a:extLst>
              <a:ext uri="{FF2B5EF4-FFF2-40B4-BE49-F238E27FC236}">
                <a16:creationId xmlns:a16="http://schemas.microsoft.com/office/drawing/2014/main" id="{89715D84-35E5-77FA-79E5-33DB2340A020}"/>
              </a:ext>
            </a:extLst>
          </p:cNvPr>
          <p:cNvSpPr/>
          <p:nvPr userDrawn="1"/>
        </p:nvSpPr>
        <p:spPr>
          <a:xfrm>
            <a:off x="11040011" y="2320290"/>
            <a:ext cx="868680" cy="868680"/>
          </a:xfrm>
          <a:prstGeom prst="rect">
            <a:avLst/>
          </a:prstGeom>
          <a:solidFill>
            <a:srgbClr val="FE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313866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olo sessione 2">
    <p:spTree>
      <p:nvGrpSpPr>
        <p:cNvPr id="1" name=""/>
        <p:cNvGrpSpPr/>
        <p:nvPr/>
      </p:nvGrpSpPr>
      <p:grpSpPr>
        <a:xfrm>
          <a:off x="0" y="0"/>
          <a:ext cx="0" cy="0"/>
          <a:chOff x="0" y="0"/>
          <a:chExt cx="0" cy="0"/>
        </a:xfrm>
      </p:grpSpPr>
      <p:pic>
        <p:nvPicPr>
          <p:cNvPr id="3" name="Immagine 2" descr="Immagine che contiene aria aperta, erba, pianta, paesaggio&#10;&#10;Descrizione generata automaticamente">
            <a:extLst>
              <a:ext uri="{FF2B5EF4-FFF2-40B4-BE49-F238E27FC236}">
                <a16:creationId xmlns:a16="http://schemas.microsoft.com/office/drawing/2014/main" id="{92D5AEF3-31F9-CBF3-DD08-82451749AC61}"/>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PastelsSmooth/>
                    </a14:imgEffect>
                  </a14:imgLayer>
                </a14:imgProps>
              </a:ext>
            </a:extLst>
          </a:blip>
          <a:srcRect t="15400" b="39925"/>
          <a:stretch/>
        </p:blipFill>
        <p:spPr>
          <a:xfrm>
            <a:off x="7106" y="1784153"/>
            <a:ext cx="12173415" cy="3064767"/>
          </a:xfrm>
          <a:prstGeom prst="rect">
            <a:avLst/>
          </a:prstGeom>
        </p:spPr>
      </p:pic>
      <p:sp>
        <p:nvSpPr>
          <p:cNvPr id="7" name="Rettangolo 6">
            <a:extLst>
              <a:ext uri="{FF2B5EF4-FFF2-40B4-BE49-F238E27FC236}">
                <a16:creationId xmlns:a16="http://schemas.microsoft.com/office/drawing/2014/main" id="{A85C0207-ECD0-43F5-0739-FAB3D2D44BB1}"/>
              </a:ext>
            </a:extLst>
          </p:cNvPr>
          <p:cNvSpPr/>
          <p:nvPr/>
        </p:nvSpPr>
        <p:spPr>
          <a:xfrm>
            <a:off x="0" y="1614201"/>
            <a:ext cx="12192000" cy="3251202"/>
          </a:xfrm>
          <a:prstGeom prst="rect">
            <a:avLst/>
          </a:prstGeom>
          <a:solidFill>
            <a:schemeClr val="bg1">
              <a:alpha val="5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4AB74688-6B0A-9644-A3C0-5C2EF03A0BA3}"/>
              </a:ext>
            </a:extLst>
          </p:cNvPr>
          <p:cNvSpPr/>
          <p:nvPr/>
        </p:nvSpPr>
        <p:spPr>
          <a:xfrm>
            <a:off x="485487" y="458094"/>
            <a:ext cx="140677" cy="14067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3" name="Connettore 1 12">
            <a:extLst>
              <a:ext uri="{FF2B5EF4-FFF2-40B4-BE49-F238E27FC236}">
                <a16:creationId xmlns:a16="http://schemas.microsoft.com/office/drawing/2014/main" id="{B7E37210-39C5-3073-C092-6920708B94B9}"/>
              </a:ext>
            </a:extLst>
          </p:cNvPr>
          <p:cNvCxnSpPr>
            <a:cxnSpLocks/>
          </p:cNvCxnSpPr>
          <p:nvPr/>
        </p:nvCxnSpPr>
        <p:spPr>
          <a:xfrm flipV="1">
            <a:off x="555825" y="528434"/>
            <a:ext cx="16767" cy="1255719"/>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3" name="Connettore 1 22">
            <a:extLst>
              <a:ext uri="{FF2B5EF4-FFF2-40B4-BE49-F238E27FC236}">
                <a16:creationId xmlns:a16="http://schemas.microsoft.com/office/drawing/2014/main" id="{87FC38C7-F948-8942-800F-8D328BCD0A17}"/>
              </a:ext>
            </a:extLst>
          </p:cNvPr>
          <p:cNvCxnSpPr>
            <a:cxnSpLocks/>
          </p:cNvCxnSpPr>
          <p:nvPr/>
        </p:nvCxnSpPr>
        <p:spPr>
          <a:xfrm flipV="1">
            <a:off x="5798385" y="528434"/>
            <a:ext cx="2975" cy="125984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5" name="Rettangolo 44">
            <a:extLst>
              <a:ext uri="{FF2B5EF4-FFF2-40B4-BE49-F238E27FC236}">
                <a16:creationId xmlns:a16="http://schemas.microsoft.com/office/drawing/2014/main" id="{25F2425E-3DF9-B87F-640F-16087FFA068D}"/>
              </a:ext>
            </a:extLst>
          </p:cNvPr>
          <p:cNvSpPr/>
          <p:nvPr/>
        </p:nvSpPr>
        <p:spPr>
          <a:xfrm>
            <a:off x="485487" y="5985134"/>
            <a:ext cx="140677" cy="14067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8" name="Connettore 1 47">
            <a:extLst>
              <a:ext uri="{FF2B5EF4-FFF2-40B4-BE49-F238E27FC236}">
                <a16:creationId xmlns:a16="http://schemas.microsoft.com/office/drawing/2014/main" id="{86141B88-A5D0-5A7F-0098-82ADE6FEDEDE}"/>
              </a:ext>
            </a:extLst>
          </p:cNvPr>
          <p:cNvCxnSpPr>
            <a:cxnSpLocks/>
          </p:cNvCxnSpPr>
          <p:nvPr/>
        </p:nvCxnSpPr>
        <p:spPr>
          <a:xfrm flipH="1">
            <a:off x="5598036" y="6055472"/>
            <a:ext cx="13684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2" name="Connettore 1 41">
            <a:extLst>
              <a:ext uri="{FF2B5EF4-FFF2-40B4-BE49-F238E27FC236}">
                <a16:creationId xmlns:a16="http://schemas.microsoft.com/office/drawing/2014/main" id="{E4D066BF-8DE4-6709-7628-65635EE6FD9A}"/>
              </a:ext>
            </a:extLst>
          </p:cNvPr>
          <p:cNvCxnSpPr>
            <a:cxnSpLocks/>
          </p:cNvCxnSpPr>
          <p:nvPr/>
        </p:nvCxnSpPr>
        <p:spPr>
          <a:xfrm flipH="1" flipV="1">
            <a:off x="555825" y="4799752"/>
            <a:ext cx="79" cy="1320117"/>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58" name="Connettore 1 57">
            <a:extLst>
              <a:ext uri="{FF2B5EF4-FFF2-40B4-BE49-F238E27FC236}">
                <a16:creationId xmlns:a16="http://schemas.microsoft.com/office/drawing/2014/main" id="{C8211F38-0EEA-C28A-D20C-DB985A04BBE1}"/>
              </a:ext>
            </a:extLst>
          </p:cNvPr>
          <p:cNvCxnSpPr>
            <a:cxnSpLocks/>
          </p:cNvCxnSpPr>
          <p:nvPr/>
        </p:nvCxnSpPr>
        <p:spPr>
          <a:xfrm flipH="1" flipV="1">
            <a:off x="5798385" y="4787285"/>
            <a:ext cx="5475" cy="1264412"/>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1" name="Connettore 1 10">
            <a:extLst>
              <a:ext uri="{FF2B5EF4-FFF2-40B4-BE49-F238E27FC236}">
                <a16:creationId xmlns:a16="http://schemas.microsoft.com/office/drawing/2014/main" id="{1EE46E98-6955-DC37-024A-03A4C1EE181D}"/>
              </a:ext>
            </a:extLst>
          </p:cNvPr>
          <p:cNvCxnSpPr>
            <a:cxnSpLocks/>
          </p:cNvCxnSpPr>
          <p:nvPr/>
        </p:nvCxnSpPr>
        <p:spPr>
          <a:xfrm flipH="1">
            <a:off x="572592" y="522251"/>
            <a:ext cx="5238928" cy="6183"/>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 name="Rettangolo 4">
            <a:extLst>
              <a:ext uri="{FF2B5EF4-FFF2-40B4-BE49-F238E27FC236}">
                <a16:creationId xmlns:a16="http://schemas.microsoft.com/office/drawing/2014/main" id="{B327CCB9-9C7A-B646-288F-29F3530A2BA2}"/>
              </a:ext>
            </a:extLst>
          </p:cNvPr>
          <p:cNvSpPr/>
          <p:nvPr/>
        </p:nvSpPr>
        <p:spPr>
          <a:xfrm>
            <a:off x="626165" y="586409"/>
            <a:ext cx="5108713" cy="5635487"/>
          </a:xfrm>
          <a:prstGeom prst="rect">
            <a:avLst/>
          </a:prstGeom>
          <a:solidFill>
            <a:srgbClr val="FE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73EA7EB1-FBBB-B033-B44E-20C1CCD37CBB}"/>
              </a:ext>
            </a:extLst>
          </p:cNvPr>
          <p:cNvSpPr/>
          <p:nvPr/>
        </p:nvSpPr>
        <p:spPr>
          <a:xfrm rot="10800000">
            <a:off x="3039844" y="3288323"/>
            <a:ext cx="140677"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6" name="Connettore 1 45">
            <a:extLst>
              <a:ext uri="{FF2B5EF4-FFF2-40B4-BE49-F238E27FC236}">
                <a16:creationId xmlns:a16="http://schemas.microsoft.com/office/drawing/2014/main" id="{6C7C7C37-BEBB-2ADF-D16A-F392AA75ADD0}"/>
              </a:ext>
            </a:extLst>
          </p:cNvPr>
          <p:cNvCxnSpPr>
            <a:cxnSpLocks/>
          </p:cNvCxnSpPr>
          <p:nvPr/>
        </p:nvCxnSpPr>
        <p:spPr>
          <a:xfrm flipH="1">
            <a:off x="629796" y="6055472"/>
            <a:ext cx="356628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0" name="Immagine 9">
            <a:extLst>
              <a:ext uri="{FF2B5EF4-FFF2-40B4-BE49-F238E27FC236}">
                <a16:creationId xmlns:a16="http://schemas.microsoft.com/office/drawing/2014/main" id="{46D8F582-6BDD-74E3-57CE-6C3C6B5F6517}"/>
              </a:ext>
            </a:extLst>
          </p:cNvPr>
          <p:cNvPicPr>
            <a:picLocks noChangeAspect="1"/>
          </p:cNvPicPr>
          <p:nvPr/>
        </p:nvPicPr>
        <p:blipFill>
          <a:blip r:embed="rId4"/>
          <a:stretch>
            <a:fillRect/>
          </a:stretch>
        </p:blipFill>
        <p:spPr>
          <a:xfrm>
            <a:off x="4294608" y="5359860"/>
            <a:ext cx="1232056" cy="760009"/>
          </a:xfrm>
          <a:prstGeom prst="rect">
            <a:avLst/>
          </a:prstGeom>
        </p:spPr>
      </p:pic>
      <p:cxnSp>
        <p:nvCxnSpPr>
          <p:cNvPr id="16" name="Connettore 1 15">
            <a:extLst>
              <a:ext uri="{FF2B5EF4-FFF2-40B4-BE49-F238E27FC236}">
                <a16:creationId xmlns:a16="http://schemas.microsoft.com/office/drawing/2014/main" id="{2EB9B9A8-1439-03C8-B460-5EEAD2FAE1A5}"/>
              </a:ext>
            </a:extLst>
          </p:cNvPr>
          <p:cNvCxnSpPr>
            <a:cxnSpLocks/>
          </p:cNvCxnSpPr>
          <p:nvPr/>
        </p:nvCxnSpPr>
        <p:spPr>
          <a:xfrm flipH="1">
            <a:off x="3192056" y="3358662"/>
            <a:ext cx="342305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 name="Connettore 1 8">
            <a:extLst>
              <a:ext uri="{FF2B5EF4-FFF2-40B4-BE49-F238E27FC236}">
                <a16:creationId xmlns:a16="http://schemas.microsoft.com/office/drawing/2014/main" id="{E8B45065-6BEA-7D84-7784-296EBFDDCA16}"/>
              </a:ext>
            </a:extLst>
          </p:cNvPr>
          <p:cNvCxnSpPr>
            <a:cxnSpLocks/>
          </p:cNvCxnSpPr>
          <p:nvPr/>
        </p:nvCxnSpPr>
        <p:spPr>
          <a:xfrm flipV="1">
            <a:off x="5798385" y="1707874"/>
            <a:ext cx="0" cy="309187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Connettore 1 19">
            <a:extLst>
              <a:ext uri="{FF2B5EF4-FFF2-40B4-BE49-F238E27FC236}">
                <a16:creationId xmlns:a16="http://schemas.microsoft.com/office/drawing/2014/main" id="{C8812E64-7BBF-22E4-885D-0C39273DA4C8}"/>
              </a:ext>
            </a:extLst>
          </p:cNvPr>
          <p:cNvCxnSpPr>
            <a:cxnSpLocks/>
          </p:cNvCxnSpPr>
          <p:nvPr/>
        </p:nvCxnSpPr>
        <p:spPr>
          <a:xfrm flipV="1">
            <a:off x="555825" y="1784153"/>
            <a:ext cx="0" cy="309187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2" name="Rettangolo 31">
            <a:extLst>
              <a:ext uri="{FF2B5EF4-FFF2-40B4-BE49-F238E27FC236}">
                <a16:creationId xmlns:a16="http://schemas.microsoft.com/office/drawing/2014/main" id="{1EF96DA5-B1D3-7BF5-A60D-941ED2364B19}"/>
              </a:ext>
            </a:extLst>
          </p:cNvPr>
          <p:cNvSpPr/>
          <p:nvPr/>
        </p:nvSpPr>
        <p:spPr>
          <a:xfrm>
            <a:off x="5734326" y="462577"/>
            <a:ext cx="140677" cy="14067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a:extLst>
              <a:ext uri="{FF2B5EF4-FFF2-40B4-BE49-F238E27FC236}">
                <a16:creationId xmlns:a16="http://schemas.microsoft.com/office/drawing/2014/main" id="{8F092410-AF76-A834-66F1-2E4E2D16CD1A}"/>
              </a:ext>
            </a:extLst>
          </p:cNvPr>
          <p:cNvSpPr/>
          <p:nvPr/>
        </p:nvSpPr>
        <p:spPr>
          <a:xfrm>
            <a:off x="5734330" y="5975874"/>
            <a:ext cx="140677" cy="14067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6" name="Connettore 1 35">
            <a:extLst>
              <a:ext uri="{FF2B5EF4-FFF2-40B4-BE49-F238E27FC236}">
                <a16:creationId xmlns:a16="http://schemas.microsoft.com/office/drawing/2014/main" id="{B612B220-D2AD-25E5-DF1B-317D8E97A145}"/>
              </a:ext>
            </a:extLst>
          </p:cNvPr>
          <p:cNvCxnSpPr>
            <a:cxnSpLocks/>
          </p:cNvCxnSpPr>
          <p:nvPr/>
        </p:nvCxnSpPr>
        <p:spPr>
          <a:xfrm flipH="1">
            <a:off x="5526664" y="6040302"/>
            <a:ext cx="20766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40" name="Immagine 39" descr="Immagine che contiene schermata, linea, design, minimalista&#10;&#10;Descrizione generata automaticamente">
            <a:extLst>
              <a:ext uri="{FF2B5EF4-FFF2-40B4-BE49-F238E27FC236}">
                <a16:creationId xmlns:a16="http://schemas.microsoft.com/office/drawing/2014/main" id="{5B4F4766-8035-4223-551E-92B18B9B5162}"/>
              </a:ext>
            </a:extLst>
          </p:cNvPr>
          <p:cNvPicPr>
            <a:picLocks noChangeAspect="1"/>
          </p:cNvPicPr>
          <p:nvPr/>
        </p:nvPicPr>
        <p:blipFill>
          <a:blip r:embed="rId5"/>
          <a:stretch>
            <a:fillRect/>
          </a:stretch>
        </p:blipFill>
        <p:spPr>
          <a:xfrm>
            <a:off x="11781685" y="1398494"/>
            <a:ext cx="403208" cy="399408"/>
          </a:xfrm>
          <a:prstGeom prst="rect">
            <a:avLst/>
          </a:prstGeom>
        </p:spPr>
      </p:pic>
      <p:sp>
        <p:nvSpPr>
          <p:cNvPr id="2" name="Segnaposto testo 3">
            <a:extLst>
              <a:ext uri="{FF2B5EF4-FFF2-40B4-BE49-F238E27FC236}">
                <a16:creationId xmlns:a16="http://schemas.microsoft.com/office/drawing/2014/main" id="{894611E4-9E90-7B93-6D16-E1F0EE11E753}"/>
              </a:ext>
            </a:extLst>
          </p:cNvPr>
          <p:cNvSpPr>
            <a:spLocks noGrp="1"/>
          </p:cNvSpPr>
          <p:nvPr>
            <p:ph type="body" sz="quarter" idx="10" hasCustomPrompt="1"/>
          </p:nvPr>
        </p:nvSpPr>
        <p:spPr>
          <a:xfrm>
            <a:off x="7328446" y="3083410"/>
            <a:ext cx="4453239" cy="619125"/>
          </a:xfrm>
        </p:spPr>
        <p:txBody>
          <a:bodyPr/>
          <a:lstStyle>
            <a:lvl1pPr marL="0" indent="0">
              <a:buNone/>
              <a:defRPr>
                <a:solidFill>
                  <a:schemeClr val="tx1">
                    <a:lumMod val="65000"/>
                    <a:lumOff val="35000"/>
                  </a:schemeClr>
                </a:solidFill>
                <a:latin typeface="Arial Nova" panose="020B0504020202020204" pitchFamily="34" charset="0"/>
              </a:defRPr>
            </a:lvl1pPr>
          </a:lstStyle>
          <a:p>
            <a:pPr lvl="0"/>
            <a:r>
              <a:rPr lang="it-IT"/>
              <a:t>Titolo Sessione</a:t>
            </a:r>
          </a:p>
        </p:txBody>
      </p:sp>
      <p:sp>
        <p:nvSpPr>
          <p:cNvPr id="4" name="Segnaposto testo 7">
            <a:extLst>
              <a:ext uri="{FF2B5EF4-FFF2-40B4-BE49-F238E27FC236}">
                <a16:creationId xmlns:a16="http://schemas.microsoft.com/office/drawing/2014/main" id="{51E0F1B7-DA1E-C559-AB39-745E01989A37}"/>
              </a:ext>
            </a:extLst>
          </p:cNvPr>
          <p:cNvSpPr>
            <a:spLocks noGrp="1"/>
          </p:cNvSpPr>
          <p:nvPr>
            <p:ph type="body" sz="quarter" idx="11" hasCustomPrompt="1"/>
          </p:nvPr>
        </p:nvSpPr>
        <p:spPr>
          <a:xfrm>
            <a:off x="6827837" y="3094038"/>
            <a:ext cx="576881" cy="619125"/>
          </a:xfrm>
        </p:spPr>
        <p:txBody>
          <a:bodyPr/>
          <a:lstStyle>
            <a:lvl1pPr marL="0" indent="0">
              <a:buNone/>
              <a:defRPr>
                <a:solidFill>
                  <a:schemeClr val="tx1">
                    <a:lumMod val="65000"/>
                    <a:lumOff val="35000"/>
                  </a:schemeClr>
                </a:solidFill>
              </a:defRPr>
            </a:lvl1pPr>
          </a:lstStyle>
          <a:p>
            <a:pPr lvl="0"/>
            <a:r>
              <a:rPr lang="it-IT"/>
              <a:t>2 -</a:t>
            </a:r>
          </a:p>
        </p:txBody>
      </p:sp>
      <p:sp>
        <p:nvSpPr>
          <p:cNvPr id="6" name="Segnaposto testo 16">
            <a:extLst>
              <a:ext uri="{FF2B5EF4-FFF2-40B4-BE49-F238E27FC236}">
                <a16:creationId xmlns:a16="http://schemas.microsoft.com/office/drawing/2014/main" id="{D1CC7459-65D4-C5B7-D11D-2FF8C747A93A}"/>
              </a:ext>
            </a:extLst>
          </p:cNvPr>
          <p:cNvSpPr>
            <a:spLocks noGrp="1"/>
          </p:cNvSpPr>
          <p:nvPr>
            <p:ph type="body" sz="quarter" idx="12" hasCustomPrompt="1"/>
          </p:nvPr>
        </p:nvSpPr>
        <p:spPr>
          <a:xfrm>
            <a:off x="7365939" y="3541279"/>
            <a:ext cx="4454525" cy="514350"/>
          </a:xfrm>
        </p:spPr>
        <p:txBody>
          <a:bodyPr/>
          <a:lstStyle>
            <a:lvl1pPr marL="0" indent="0">
              <a:buNone/>
              <a:defRPr>
                <a:solidFill>
                  <a:schemeClr val="tx2">
                    <a:lumMod val="90000"/>
                    <a:lumOff val="10000"/>
                  </a:schemeClr>
                </a:solidFill>
                <a:latin typeface="Arial Nova" panose="020B0504020202020204" pitchFamily="34" charset="0"/>
              </a:defRPr>
            </a:lvl1pPr>
          </a:lstStyle>
          <a:p>
            <a:pPr lvl="0"/>
            <a:r>
              <a:rPr lang="it-IT"/>
              <a:t>Sottotitolo sessione</a:t>
            </a:r>
          </a:p>
        </p:txBody>
      </p:sp>
    </p:spTree>
    <p:extLst>
      <p:ext uri="{BB962C8B-B14F-4D97-AF65-F5344CB8AC3E}">
        <p14:creationId xmlns:p14="http://schemas.microsoft.com/office/powerpoint/2010/main" val="3626204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c_Titolo sessione">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F6C302FB-5DE9-45D7-74D3-7B71474E6CE7}"/>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artisticPastelsSmooth/>
                    </a14:imgEffect>
                  </a14:imgLayer>
                </a14:imgProps>
              </a:ext>
            </a:extLst>
          </a:blip>
          <a:srcRect t="32967"/>
          <a:stretch/>
        </p:blipFill>
        <p:spPr>
          <a:xfrm>
            <a:off x="-2187" y="1785271"/>
            <a:ext cx="12192000" cy="3064767"/>
          </a:xfrm>
          <a:prstGeom prst="rect">
            <a:avLst/>
          </a:prstGeom>
        </p:spPr>
      </p:pic>
      <p:sp>
        <p:nvSpPr>
          <p:cNvPr id="7" name="Rettangolo 6">
            <a:extLst>
              <a:ext uri="{FF2B5EF4-FFF2-40B4-BE49-F238E27FC236}">
                <a16:creationId xmlns:a16="http://schemas.microsoft.com/office/drawing/2014/main" id="{A85C0207-ECD0-43F5-0739-FAB3D2D44BB1}"/>
              </a:ext>
            </a:extLst>
          </p:cNvPr>
          <p:cNvSpPr/>
          <p:nvPr userDrawn="1"/>
        </p:nvSpPr>
        <p:spPr>
          <a:xfrm>
            <a:off x="0" y="1614201"/>
            <a:ext cx="12192000" cy="3251202"/>
          </a:xfrm>
          <a:prstGeom prst="rect">
            <a:avLst/>
          </a:prstGeom>
          <a:solidFill>
            <a:schemeClr val="bg1">
              <a:alpha val="5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Rettangolo 11">
            <a:extLst>
              <a:ext uri="{FF2B5EF4-FFF2-40B4-BE49-F238E27FC236}">
                <a16:creationId xmlns:a16="http://schemas.microsoft.com/office/drawing/2014/main" id="{4AB74688-6B0A-9644-A3C0-5C2EF03A0BA3}"/>
              </a:ext>
            </a:extLst>
          </p:cNvPr>
          <p:cNvSpPr/>
          <p:nvPr userDrawn="1"/>
        </p:nvSpPr>
        <p:spPr>
          <a:xfrm>
            <a:off x="485487" y="458094"/>
            <a:ext cx="140677" cy="14067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3" name="Connettore 1 12">
            <a:extLst>
              <a:ext uri="{FF2B5EF4-FFF2-40B4-BE49-F238E27FC236}">
                <a16:creationId xmlns:a16="http://schemas.microsoft.com/office/drawing/2014/main" id="{B7E37210-39C5-3073-C092-6920708B94B9}"/>
              </a:ext>
            </a:extLst>
          </p:cNvPr>
          <p:cNvCxnSpPr>
            <a:cxnSpLocks/>
          </p:cNvCxnSpPr>
          <p:nvPr userDrawn="1"/>
        </p:nvCxnSpPr>
        <p:spPr>
          <a:xfrm flipV="1">
            <a:off x="555825" y="528434"/>
            <a:ext cx="16767" cy="1255719"/>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3" name="Connettore 1 22">
            <a:extLst>
              <a:ext uri="{FF2B5EF4-FFF2-40B4-BE49-F238E27FC236}">
                <a16:creationId xmlns:a16="http://schemas.microsoft.com/office/drawing/2014/main" id="{87FC38C7-F948-8942-800F-8D328BCD0A17}"/>
              </a:ext>
            </a:extLst>
          </p:cNvPr>
          <p:cNvCxnSpPr>
            <a:cxnSpLocks/>
          </p:cNvCxnSpPr>
          <p:nvPr userDrawn="1"/>
        </p:nvCxnSpPr>
        <p:spPr>
          <a:xfrm flipV="1">
            <a:off x="5798385" y="528434"/>
            <a:ext cx="2975" cy="125984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5" name="Rettangolo 44">
            <a:extLst>
              <a:ext uri="{FF2B5EF4-FFF2-40B4-BE49-F238E27FC236}">
                <a16:creationId xmlns:a16="http://schemas.microsoft.com/office/drawing/2014/main" id="{25F2425E-3DF9-B87F-640F-16087FFA068D}"/>
              </a:ext>
            </a:extLst>
          </p:cNvPr>
          <p:cNvSpPr/>
          <p:nvPr userDrawn="1"/>
        </p:nvSpPr>
        <p:spPr>
          <a:xfrm>
            <a:off x="485487" y="5985134"/>
            <a:ext cx="140677" cy="14067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8" name="Connettore 1 47">
            <a:extLst>
              <a:ext uri="{FF2B5EF4-FFF2-40B4-BE49-F238E27FC236}">
                <a16:creationId xmlns:a16="http://schemas.microsoft.com/office/drawing/2014/main" id="{86141B88-A5D0-5A7F-0098-82ADE6FEDEDE}"/>
              </a:ext>
            </a:extLst>
          </p:cNvPr>
          <p:cNvCxnSpPr>
            <a:cxnSpLocks/>
          </p:cNvCxnSpPr>
          <p:nvPr userDrawn="1"/>
        </p:nvCxnSpPr>
        <p:spPr>
          <a:xfrm flipH="1">
            <a:off x="5598036" y="6055472"/>
            <a:ext cx="13684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2" name="Connettore 1 41">
            <a:extLst>
              <a:ext uri="{FF2B5EF4-FFF2-40B4-BE49-F238E27FC236}">
                <a16:creationId xmlns:a16="http://schemas.microsoft.com/office/drawing/2014/main" id="{E4D066BF-8DE4-6709-7628-65635EE6FD9A}"/>
              </a:ext>
            </a:extLst>
          </p:cNvPr>
          <p:cNvCxnSpPr>
            <a:cxnSpLocks/>
          </p:cNvCxnSpPr>
          <p:nvPr userDrawn="1"/>
        </p:nvCxnSpPr>
        <p:spPr>
          <a:xfrm flipH="1" flipV="1">
            <a:off x="555825" y="4799752"/>
            <a:ext cx="79" cy="1320117"/>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58" name="Connettore 1 57">
            <a:extLst>
              <a:ext uri="{FF2B5EF4-FFF2-40B4-BE49-F238E27FC236}">
                <a16:creationId xmlns:a16="http://schemas.microsoft.com/office/drawing/2014/main" id="{C8211F38-0EEA-C28A-D20C-DB985A04BBE1}"/>
              </a:ext>
            </a:extLst>
          </p:cNvPr>
          <p:cNvCxnSpPr>
            <a:cxnSpLocks/>
          </p:cNvCxnSpPr>
          <p:nvPr userDrawn="1"/>
        </p:nvCxnSpPr>
        <p:spPr>
          <a:xfrm flipH="1" flipV="1">
            <a:off x="5798385" y="4787285"/>
            <a:ext cx="5475" cy="1264412"/>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1" name="Connettore 1 10">
            <a:extLst>
              <a:ext uri="{FF2B5EF4-FFF2-40B4-BE49-F238E27FC236}">
                <a16:creationId xmlns:a16="http://schemas.microsoft.com/office/drawing/2014/main" id="{1EE46E98-6955-DC37-024A-03A4C1EE181D}"/>
              </a:ext>
            </a:extLst>
          </p:cNvPr>
          <p:cNvCxnSpPr>
            <a:cxnSpLocks/>
          </p:cNvCxnSpPr>
          <p:nvPr userDrawn="1"/>
        </p:nvCxnSpPr>
        <p:spPr>
          <a:xfrm flipH="1">
            <a:off x="572592" y="522251"/>
            <a:ext cx="5238928" cy="6183"/>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 name="Rettangolo 4">
            <a:extLst>
              <a:ext uri="{FF2B5EF4-FFF2-40B4-BE49-F238E27FC236}">
                <a16:creationId xmlns:a16="http://schemas.microsoft.com/office/drawing/2014/main" id="{B327CCB9-9C7A-B646-288F-29F3530A2BA2}"/>
              </a:ext>
            </a:extLst>
          </p:cNvPr>
          <p:cNvSpPr/>
          <p:nvPr userDrawn="1"/>
        </p:nvSpPr>
        <p:spPr>
          <a:xfrm>
            <a:off x="626165" y="586409"/>
            <a:ext cx="5108713" cy="5635487"/>
          </a:xfrm>
          <a:prstGeom prst="rect">
            <a:avLst/>
          </a:prstGeom>
          <a:solidFill>
            <a:srgbClr val="FE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Rettangolo 14">
            <a:extLst>
              <a:ext uri="{FF2B5EF4-FFF2-40B4-BE49-F238E27FC236}">
                <a16:creationId xmlns:a16="http://schemas.microsoft.com/office/drawing/2014/main" id="{73EA7EB1-FBBB-B033-B44E-20C1CCD37CBB}"/>
              </a:ext>
            </a:extLst>
          </p:cNvPr>
          <p:cNvSpPr/>
          <p:nvPr userDrawn="1"/>
        </p:nvSpPr>
        <p:spPr>
          <a:xfrm rot="10800000">
            <a:off x="3039844" y="3288323"/>
            <a:ext cx="140677"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6" name="Connettore 1 45">
            <a:extLst>
              <a:ext uri="{FF2B5EF4-FFF2-40B4-BE49-F238E27FC236}">
                <a16:creationId xmlns:a16="http://schemas.microsoft.com/office/drawing/2014/main" id="{6C7C7C37-BEBB-2ADF-D16A-F392AA75ADD0}"/>
              </a:ext>
            </a:extLst>
          </p:cNvPr>
          <p:cNvCxnSpPr>
            <a:cxnSpLocks/>
          </p:cNvCxnSpPr>
          <p:nvPr userDrawn="1"/>
        </p:nvCxnSpPr>
        <p:spPr>
          <a:xfrm flipH="1">
            <a:off x="629796" y="6055472"/>
            <a:ext cx="356628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0" name="Immagine 9">
            <a:extLst>
              <a:ext uri="{FF2B5EF4-FFF2-40B4-BE49-F238E27FC236}">
                <a16:creationId xmlns:a16="http://schemas.microsoft.com/office/drawing/2014/main" id="{46D8F582-6BDD-74E3-57CE-6C3C6B5F6517}"/>
              </a:ext>
            </a:extLst>
          </p:cNvPr>
          <p:cNvPicPr>
            <a:picLocks noChangeAspect="1"/>
          </p:cNvPicPr>
          <p:nvPr userDrawn="1"/>
        </p:nvPicPr>
        <p:blipFill>
          <a:blip r:embed="rId4"/>
          <a:stretch>
            <a:fillRect/>
          </a:stretch>
        </p:blipFill>
        <p:spPr>
          <a:xfrm>
            <a:off x="4294608" y="5359860"/>
            <a:ext cx="1232056" cy="760009"/>
          </a:xfrm>
          <a:prstGeom prst="rect">
            <a:avLst/>
          </a:prstGeom>
        </p:spPr>
      </p:pic>
      <p:cxnSp>
        <p:nvCxnSpPr>
          <p:cNvPr id="16" name="Connettore 1 15">
            <a:extLst>
              <a:ext uri="{FF2B5EF4-FFF2-40B4-BE49-F238E27FC236}">
                <a16:creationId xmlns:a16="http://schemas.microsoft.com/office/drawing/2014/main" id="{2EB9B9A8-1439-03C8-B460-5EEAD2FAE1A5}"/>
              </a:ext>
            </a:extLst>
          </p:cNvPr>
          <p:cNvCxnSpPr>
            <a:cxnSpLocks/>
          </p:cNvCxnSpPr>
          <p:nvPr userDrawn="1"/>
        </p:nvCxnSpPr>
        <p:spPr>
          <a:xfrm flipH="1">
            <a:off x="3192056" y="3358662"/>
            <a:ext cx="342305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 name="Connettore 1 8">
            <a:extLst>
              <a:ext uri="{FF2B5EF4-FFF2-40B4-BE49-F238E27FC236}">
                <a16:creationId xmlns:a16="http://schemas.microsoft.com/office/drawing/2014/main" id="{E8B45065-6BEA-7D84-7784-296EBFDDCA16}"/>
              </a:ext>
            </a:extLst>
          </p:cNvPr>
          <p:cNvCxnSpPr>
            <a:cxnSpLocks/>
          </p:cNvCxnSpPr>
          <p:nvPr userDrawn="1"/>
        </p:nvCxnSpPr>
        <p:spPr>
          <a:xfrm flipV="1">
            <a:off x="5798385" y="1707874"/>
            <a:ext cx="0" cy="309187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Connettore 1 19">
            <a:extLst>
              <a:ext uri="{FF2B5EF4-FFF2-40B4-BE49-F238E27FC236}">
                <a16:creationId xmlns:a16="http://schemas.microsoft.com/office/drawing/2014/main" id="{C8812E64-7BBF-22E4-885D-0C39273DA4C8}"/>
              </a:ext>
            </a:extLst>
          </p:cNvPr>
          <p:cNvCxnSpPr>
            <a:cxnSpLocks/>
          </p:cNvCxnSpPr>
          <p:nvPr userDrawn="1"/>
        </p:nvCxnSpPr>
        <p:spPr>
          <a:xfrm flipV="1">
            <a:off x="555825" y="1784153"/>
            <a:ext cx="0" cy="309187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2" name="Rettangolo 31">
            <a:extLst>
              <a:ext uri="{FF2B5EF4-FFF2-40B4-BE49-F238E27FC236}">
                <a16:creationId xmlns:a16="http://schemas.microsoft.com/office/drawing/2014/main" id="{1EF96DA5-B1D3-7BF5-A60D-941ED2364B19}"/>
              </a:ext>
            </a:extLst>
          </p:cNvPr>
          <p:cNvSpPr/>
          <p:nvPr userDrawn="1"/>
        </p:nvSpPr>
        <p:spPr>
          <a:xfrm>
            <a:off x="5734326" y="462577"/>
            <a:ext cx="140677" cy="14067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a:extLst>
              <a:ext uri="{FF2B5EF4-FFF2-40B4-BE49-F238E27FC236}">
                <a16:creationId xmlns:a16="http://schemas.microsoft.com/office/drawing/2014/main" id="{8F092410-AF76-A834-66F1-2E4E2D16CD1A}"/>
              </a:ext>
            </a:extLst>
          </p:cNvPr>
          <p:cNvSpPr/>
          <p:nvPr userDrawn="1"/>
        </p:nvSpPr>
        <p:spPr>
          <a:xfrm>
            <a:off x="5734330" y="5975874"/>
            <a:ext cx="140677" cy="14067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6" name="Connettore 1 35">
            <a:extLst>
              <a:ext uri="{FF2B5EF4-FFF2-40B4-BE49-F238E27FC236}">
                <a16:creationId xmlns:a16="http://schemas.microsoft.com/office/drawing/2014/main" id="{B612B220-D2AD-25E5-DF1B-317D8E97A145}"/>
              </a:ext>
            </a:extLst>
          </p:cNvPr>
          <p:cNvCxnSpPr>
            <a:cxnSpLocks/>
          </p:cNvCxnSpPr>
          <p:nvPr userDrawn="1"/>
        </p:nvCxnSpPr>
        <p:spPr>
          <a:xfrm flipH="1">
            <a:off x="5526664" y="6040302"/>
            <a:ext cx="20766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40" name="Immagine 39" descr="Immagine che contiene schermata, linea, design, minimalista&#10;&#10;Descrizione generata automaticamente">
            <a:extLst>
              <a:ext uri="{FF2B5EF4-FFF2-40B4-BE49-F238E27FC236}">
                <a16:creationId xmlns:a16="http://schemas.microsoft.com/office/drawing/2014/main" id="{5B4F4766-8035-4223-551E-92B18B9B5162}"/>
              </a:ext>
            </a:extLst>
          </p:cNvPr>
          <p:cNvPicPr>
            <a:picLocks noChangeAspect="1"/>
          </p:cNvPicPr>
          <p:nvPr userDrawn="1"/>
        </p:nvPicPr>
        <p:blipFill>
          <a:blip r:embed="rId5"/>
          <a:stretch>
            <a:fillRect/>
          </a:stretch>
        </p:blipFill>
        <p:spPr>
          <a:xfrm>
            <a:off x="11781685" y="1398494"/>
            <a:ext cx="403208" cy="399408"/>
          </a:xfrm>
          <a:prstGeom prst="rect">
            <a:avLst/>
          </a:prstGeom>
        </p:spPr>
      </p:pic>
      <p:sp>
        <p:nvSpPr>
          <p:cNvPr id="3" name="Segnaposto testo 3">
            <a:extLst>
              <a:ext uri="{FF2B5EF4-FFF2-40B4-BE49-F238E27FC236}">
                <a16:creationId xmlns:a16="http://schemas.microsoft.com/office/drawing/2014/main" id="{9EE5CB5F-3813-4A3E-ACF7-83A2B9C3F193}"/>
              </a:ext>
            </a:extLst>
          </p:cNvPr>
          <p:cNvSpPr>
            <a:spLocks noGrp="1"/>
          </p:cNvSpPr>
          <p:nvPr>
            <p:ph type="body" sz="quarter" idx="10" hasCustomPrompt="1"/>
          </p:nvPr>
        </p:nvSpPr>
        <p:spPr>
          <a:xfrm>
            <a:off x="7328446" y="3083410"/>
            <a:ext cx="4453239" cy="619125"/>
          </a:xfrm>
        </p:spPr>
        <p:txBody>
          <a:bodyPr/>
          <a:lstStyle>
            <a:lvl1pPr marL="0" indent="0">
              <a:buNone/>
              <a:defRPr>
                <a:solidFill>
                  <a:schemeClr val="tx1">
                    <a:lumMod val="65000"/>
                    <a:lumOff val="35000"/>
                  </a:schemeClr>
                </a:solidFill>
                <a:latin typeface="Arial Nova" panose="020B0504020202020204" pitchFamily="34" charset="0"/>
              </a:defRPr>
            </a:lvl1pPr>
          </a:lstStyle>
          <a:p>
            <a:pPr lvl="0"/>
            <a:r>
              <a:rPr lang="it-IT" dirty="0"/>
              <a:t>Titolo Sessione</a:t>
            </a:r>
          </a:p>
        </p:txBody>
      </p:sp>
      <p:sp>
        <p:nvSpPr>
          <p:cNvPr id="4" name="Segnaposto testo 7">
            <a:extLst>
              <a:ext uri="{FF2B5EF4-FFF2-40B4-BE49-F238E27FC236}">
                <a16:creationId xmlns:a16="http://schemas.microsoft.com/office/drawing/2014/main" id="{0BB668F1-FB4E-16DC-18A8-215B04258EB8}"/>
              </a:ext>
            </a:extLst>
          </p:cNvPr>
          <p:cNvSpPr>
            <a:spLocks noGrp="1"/>
          </p:cNvSpPr>
          <p:nvPr>
            <p:ph type="body" sz="quarter" idx="11" hasCustomPrompt="1"/>
          </p:nvPr>
        </p:nvSpPr>
        <p:spPr>
          <a:xfrm>
            <a:off x="6827837" y="3094038"/>
            <a:ext cx="576881" cy="619125"/>
          </a:xfrm>
        </p:spPr>
        <p:txBody>
          <a:bodyPr/>
          <a:lstStyle>
            <a:lvl1pPr marL="0" indent="0">
              <a:buNone/>
              <a:defRPr>
                <a:solidFill>
                  <a:schemeClr val="tx1">
                    <a:lumMod val="65000"/>
                    <a:lumOff val="35000"/>
                  </a:schemeClr>
                </a:solidFill>
              </a:defRPr>
            </a:lvl1pPr>
          </a:lstStyle>
          <a:p>
            <a:pPr lvl="0"/>
            <a:r>
              <a:rPr lang="it-IT" dirty="0"/>
              <a:t>3 -</a:t>
            </a:r>
          </a:p>
        </p:txBody>
      </p:sp>
      <p:sp>
        <p:nvSpPr>
          <p:cNvPr id="6" name="Segnaposto testo 16">
            <a:extLst>
              <a:ext uri="{FF2B5EF4-FFF2-40B4-BE49-F238E27FC236}">
                <a16:creationId xmlns:a16="http://schemas.microsoft.com/office/drawing/2014/main" id="{7165C3AD-FBAB-7406-530E-33C357CC1139}"/>
              </a:ext>
            </a:extLst>
          </p:cNvPr>
          <p:cNvSpPr>
            <a:spLocks noGrp="1"/>
          </p:cNvSpPr>
          <p:nvPr>
            <p:ph type="body" sz="quarter" idx="12" hasCustomPrompt="1"/>
          </p:nvPr>
        </p:nvSpPr>
        <p:spPr>
          <a:xfrm>
            <a:off x="7365939" y="3541279"/>
            <a:ext cx="4454525" cy="514350"/>
          </a:xfrm>
        </p:spPr>
        <p:txBody>
          <a:bodyPr/>
          <a:lstStyle>
            <a:lvl1pPr marL="0" indent="0">
              <a:buNone/>
              <a:defRPr>
                <a:solidFill>
                  <a:schemeClr val="tx2">
                    <a:lumMod val="90000"/>
                    <a:lumOff val="10000"/>
                  </a:schemeClr>
                </a:solidFill>
                <a:latin typeface="Arial Nova" panose="020B0504020202020204" pitchFamily="34" charset="0"/>
              </a:defRPr>
            </a:lvl1pPr>
          </a:lstStyle>
          <a:p>
            <a:pPr lvl="0"/>
            <a:r>
              <a:rPr lang="it-IT" dirty="0"/>
              <a:t>Sottotitolo sessione</a:t>
            </a:r>
          </a:p>
        </p:txBody>
      </p:sp>
    </p:spTree>
    <p:extLst>
      <p:ext uri="{BB962C8B-B14F-4D97-AF65-F5344CB8AC3E}">
        <p14:creationId xmlns:p14="http://schemas.microsoft.com/office/powerpoint/2010/main" val="2595024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e_Titolo sessione">
    <p:spTree>
      <p:nvGrpSpPr>
        <p:cNvPr id="1" name=""/>
        <p:cNvGrpSpPr/>
        <p:nvPr/>
      </p:nvGrpSpPr>
      <p:grpSpPr>
        <a:xfrm>
          <a:off x="0" y="0"/>
          <a:ext cx="0" cy="0"/>
          <a:chOff x="0" y="0"/>
          <a:chExt cx="0" cy="0"/>
        </a:xfrm>
      </p:grpSpPr>
      <p:pic>
        <p:nvPicPr>
          <p:cNvPr id="17" name="Immagine 16" descr="Immagine che contiene giallo&#10;&#10;Descrizione generata automaticamente">
            <a:extLst>
              <a:ext uri="{FF2B5EF4-FFF2-40B4-BE49-F238E27FC236}">
                <a16:creationId xmlns:a16="http://schemas.microsoft.com/office/drawing/2014/main" id="{38762EC3-7046-1F7F-CA2D-C3C01D135CF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artisticPastelsSmooth/>
                    </a14:imgEffect>
                  </a14:imgLayer>
                </a14:imgProps>
              </a:ext>
            </a:extLst>
          </a:blip>
          <a:srcRect t="7936" r="30710" b="65671"/>
          <a:stretch/>
        </p:blipFill>
        <p:spPr>
          <a:xfrm>
            <a:off x="1" y="1794457"/>
            <a:ext cx="12171834" cy="3063270"/>
          </a:xfrm>
          <a:prstGeom prst="rect">
            <a:avLst/>
          </a:prstGeom>
        </p:spPr>
      </p:pic>
      <p:sp>
        <p:nvSpPr>
          <p:cNvPr id="7" name="Rettangolo 6">
            <a:extLst>
              <a:ext uri="{FF2B5EF4-FFF2-40B4-BE49-F238E27FC236}">
                <a16:creationId xmlns:a16="http://schemas.microsoft.com/office/drawing/2014/main" id="{A85C0207-ECD0-43F5-0739-FAB3D2D44BB1}"/>
              </a:ext>
            </a:extLst>
          </p:cNvPr>
          <p:cNvSpPr/>
          <p:nvPr userDrawn="1"/>
        </p:nvSpPr>
        <p:spPr>
          <a:xfrm>
            <a:off x="0" y="1614201"/>
            <a:ext cx="12184891" cy="3251202"/>
          </a:xfrm>
          <a:prstGeom prst="rect">
            <a:avLst/>
          </a:prstGeom>
          <a:solidFill>
            <a:schemeClr val="bg1">
              <a:alpha val="5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Rettangolo 11">
            <a:extLst>
              <a:ext uri="{FF2B5EF4-FFF2-40B4-BE49-F238E27FC236}">
                <a16:creationId xmlns:a16="http://schemas.microsoft.com/office/drawing/2014/main" id="{4AB74688-6B0A-9644-A3C0-5C2EF03A0BA3}"/>
              </a:ext>
            </a:extLst>
          </p:cNvPr>
          <p:cNvSpPr/>
          <p:nvPr userDrawn="1"/>
        </p:nvSpPr>
        <p:spPr>
          <a:xfrm>
            <a:off x="485487" y="458094"/>
            <a:ext cx="140677" cy="14067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3" name="Connettore 1 12">
            <a:extLst>
              <a:ext uri="{FF2B5EF4-FFF2-40B4-BE49-F238E27FC236}">
                <a16:creationId xmlns:a16="http://schemas.microsoft.com/office/drawing/2014/main" id="{B7E37210-39C5-3073-C092-6920708B94B9}"/>
              </a:ext>
            </a:extLst>
          </p:cNvPr>
          <p:cNvCxnSpPr>
            <a:cxnSpLocks/>
          </p:cNvCxnSpPr>
          <p:nvPr userDrawn="1"/>
        </p:nvCxnSpPr>
        <p:spPr>
          <a:xfrm flipV="1">
            <a:off x="555825" y="528434"/>
            <a:ext cx="16767" cy="1255719"/>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3" name="Connettore 1 22">
            <a:extLst>
              <a:ext uri="{FF2B5EF4-FFF2-40B4-BE49-F238E27FC236}">
                <a16:creationId xmlns:a16="http://schemas.microsoft.com/office/drawing/2014/main" id="{87FC38C7-F948-8942-800F-8D328BCD0A17}"/>
              </a:ext>
            </a:extLst>
          </p:cNvPr>
          <p:cNvCxnSpPr>
            <a:cxnSpLocks/>
          </p:cNvCxnSpPr>
          <p:nvPr userDrawn="1"/>
        </p:nvCxnSpPr>
        <p:spPr>
          <a:xfrm flipV="1">
            <a:off x="5798385" y="528434"/>
            <a:ext cx="2975" cy="125984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5" name="Rettangolo 44">
            <a:extLst>
              <a:ext uri="{FF2B5EF4-FFF2-40B4-BE49-F238E27FC236}">
                <a16:creationId xmlns:a16="http://schemas.microsoft.com/office/drawing/2014/main" id="{25F2425E-3DF9-B87F-640F-16087FFA068D}"/>
              </a:ext>
            </a:extLst>
          </p:cNvPr>
          <p:cNvSpPr/>
          <p:nvPr userDrawn="1"/>
        </p:nvSpPr>
        <p:spPr>
          <a:xfrm>
            <a:off x="485487" y="5985134"/>
            <a:ext cx="140677" cy="14067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8" name="Connettore 1 47">
            <a:extLst>
              <a:ext uri="{FF2B5EF4-FFF2-40B4-BE49-F238E27FC236}">
                <a16:creationId xmlns:a16="http://schemas.microsoft.com/office/drawing/2014/main" id="{86141B88-A5D0-5A7F-0098-82ADE6FEDEDE}"/>
              </a:ext>
            </a:extLst>
          </p:cNvPr>
          <p:cNvCxnSpPr>
            <a:cxnSpLocks/>
          </p:cNvCxnSpPr>
          <p:nvPr userDrawn="1"/>
        </p:nvCxnSpPr>
        <p:spPr>
          <a:xfrm flipH="1">
            <a:off x="5598036" y="6055472"/>
            <a:ext cx="13684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2" name="Connettore 1 41">
            <a:extLst>
              <a:ext uri="{FF2B5EF4-FFF2-40B4-BE49-F238E27FC236}">
                <a16:creationId xmlns:a16="http://schemas.microsoft.com/office/drawing/2014/main" id="{E4D066BF-8DE4-6709-7628-65635EE6FD9A}"/>
              </a:ext>
            </a:extLst>
          </p:cNvPr>
          <p:cNvCxnSpPr>
            <a:cxnSpLocks/>
          </p:cNvCxnSpPr>
          <p:nvPr userDrawn="1"/>
        </p:nvCxnSpPr>
        <p:spPr>
          <a:xfrm flipH="1" flipV="1">
            <a:off x="555825" y="4799752"/>
            <a:ext cx="79" cy="1320117"/>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58" name="Connettore 1 57">
            <a:extLst>
              <a:ext uri="{FF2B5EF4-FFF2-40B4-BE49-F238E27FC236}">
                <a16:creationId xmlns:a16="http://schemas.microsoft.com/office/drawing/2014/main" id="{C8211F38-0EEA-C28A-D20C-DB985A04BBE1}"/>
              </a:ext>
            </a:extLst>
          </p:cNvPr>
          <p:cNvCxnSpPr>
            <a:cxnSpLocks/>
          </p:cNvCxnSpPr>
          <p:nvPr userDrawn="1"/>
        </p:nvCxnSpPr>
        <p:spPr>
          <a:xfrm flipH="1" flipV="1">
            <a:off x="5798385" y="4787285"/>
            <a:ext cx="5475" cy="1264412"/>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1" name="Connettore 1 10">
            <a:extLst>
              <a:ext uri="{FF2B5EF4-FFF2-40B4-BE49-F238E27FC236}">
                <a16:creationId xmlns:a16="http://schemas.microsoft.com/office/drawing/2014/main" id="{1EE46E98-6955-DC37-024A-03A4C1EE181D}"/>
              </a:ext>
            </a:extLst>
          </p:cNvPr>
          <p:cNvCxnSpPr>
            <a:cxnSpLocks/>
          </p:cNvCxnSpPr>
          <p:nvPr userDrawn="1"/>
        </p:nvCxnSpPr>
        <p:spPr>
          <a:xfrm flipH="1">
            <a:off x="572592" y="522251"/>
            <a:ext cx="5238928" cy="6183"/>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 name="Rettangolo 4">
            <a:extLst>
              <a:ext uri="{FF2B5EF4-FFF2-40B4-BE49-F238E27FC236}">
                <a16:creationId xmlns:a16="http://schemas.microsoft.com/office/drawing/2014/main" id="{B327CCB9-9C7A-B646-288F-29F3530A2BA2}"/>
              </a:ext>
            </a:extLst>
          </p:cNvPr>
          <p:cNvSpPr/>
          <p:nvPr userDrawn="1"/>
        </p:nvSpPr>
        <p:spPr>
          <a:xfrm>
            <a:off x="626165" y="586409"/>
            <a:ext cx="5108713" cy="5635487"/>
          </a:xfrm>
          <a:prstGeom prst="rect">
            <a:avLst/>
          </a:prstGeom>
          <a:solidFill>
            <a:srgbClr val="FE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Rettangolo 14">
            <a:extLst>
              <a:ext uri="{FF2B5EF4-FFF2-40B4-BE49-F238E27FC236}">
                <a16:creationId xmlns:a16="http://schemas.microsoft.com/office/drawing/2014/main" id="{73EA7EB1-FBBB-B033-B44E-20C1CCD37CBB}"/>
              </a:ext>
            </a:extLst>
          </p:cNvPr>
          <p:cNvSpPr/>
          <p:nvPr userDrawn="1"/>
        </p:nvSpPr>
        <p:spPr>
          <a:xfrm rot="10800000">
            <a:off x="3039844" y="3288323"/>
            <a:ext cx="140677"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6" name="Connettore 1 45">
            <a:extLst>
              <a:ext uri="{FF2B5EF4-FFF2-40B4-BE49-F238E27FC236}">
                <a16:creationId xmlns:a16="http://schemas.microsoft.com/office/drawing/2014/main" id="{6C7C7C37-BEBB-2ADF-D16A-F392AA75ADD0}"/>
              </a:ext>
            </a:extLst>
          </p:cNvPr>
          <p:cNvCxnSpPr>
            <a:cxnSpLocks/>
          </p:cNvCxnSpPr>
          <p:nvPr userDrawn="1"/>
        </p:nvCxnSpPr>
        <p:spPr>
          <a:xfrm flipH="1">
            <a:off x="629796" y="6055472"/>
            <a:ext cx="356628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0" name="Immagine 9">
            <a:extLst>
              <a:ext uri="{FF2B5EF4-FFF2-40B4-BE49-F238E27FC236}">
                <a16:creationId xmlns:a16="http://schemas.microsoft.com/office/drawing/2014/main" id="{46D8F582-6BDD-74E3-57CE-6C3C6B5F6517}"/>
              </a:ext>
            </a:extLst>
          </p:cNvPr>
          <p:cNvPicPr>
            <a:picLocks noChangeAspect="1"/>
          </p:cNvPicPr>
          <p:nvPr userDrawn="1"/>
        </p:nvPicPr>
        <p:blipFill>
          <a:blip r:embed="rId4"/>
          <a:stretch>
            <a:fillRect/>
          </a:stretch>
        </p:blipFill>
        <p:spPr>
          <a:xfrm>
            <a:off x="4294608" y="5359860"/>
            <a:ext cx="1232056" cy="760009"/>
          </a:xfrm>
          <a:prstGeom prst="rect">
            <a:avLst/>
          </a:prstGeom>
        </p:spPr>
      </p:pic>
      <p:cxnSp>
        <p:nvCxnSpPr>
          <p:cNvPr id="16" name="Connettore 1 15">
            <a:extLst>
              <a:ext uri="{FF2B5EF4-FFF2-40B4-BE49-F238E27FC236}">
                <a16:creationId xmlns:a16="http://schemas.microsoft.com/office/drawing/2014/main" id="{2EB9B9A8-1439-03C8-B460-5EEAD2FAE1A5}"/>
              </a:ext>
            </a:extLst>
          </p:cNvPr>
          <p:cNvCxnSpPr>
            <a:cxnSpLocks/>
          </p:cNvCxnSpPr>
          <p:nvPr userDrawn="1"/>
        </p:nvCxnSpPr>
        <p:spPr>
          <a:xfrm flipH="1">
            <a:off x="3192056" y="3358662"/>
            <a:ext cx="342305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 name="Connettore 1 8">
            <a:extLst>
              <a:ext uri="{FF2B5EF4-FFF2-40B4-BE49-F238E27FC236}">
                <a16:creationId xmlns:a16="http://schemas.microsoft.com/office/drawing/2014/main" id="{E8B45065-6BEA-7D84-7784-296EBFDDCA16}"/>
              </a:ext>
            </a:extLst>
          </p:cNvPr>
          <p:cNvCxnSpPr>
            <a:cxnSpLocks/>
          </p:cNvCxnSpPr>
          <p:nvPr userDrawn="1"/>
        </p:nvCxnSpPr>
        <p:spPr>
          <a:xfrm flipV="1">
            <a:off x="5798385" y="1707874"/>
            <a:ext cx="0" cy="309187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Connettore 1 19">
            <a:extLst>
              <a:ext uri="{FF2B5EF4-FFF2-40B4-BE49-F238E27FC236}">
                <a16:creationId xmlns:a16="http://schemas.microsoft.com/office/drawing/2014/main" id="{C8812E64-7BBF-22E4-885D-0C39273DA4C8}"/>
              </a:ext>
            </a:extLst>
          </p:cNvPr>
          <p:cNvCxnSpPr>
            <a:cxnSpLocks/>
          </p:cNvCxnSpPr>
          <p:nvPr userDrawn="1"/>
        </p:nvCxnSpPr>
        <p:spPr>
          <a:xfrm flipV="1">
            <a:off x="555825" y="1784153"/>
            <a:ext cx="0" cy="309187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2" name="Rettangolo 31">
            <a:extLst>
              <a:ext uri="{FF2B5EF4-FFF2-40B4-BE49-F238E27FC236}">
                <a16:creationId xmlns:a16="http://schemas.microsoft.com/office/drawing/2014/main" id="{1EF96DA5-B1D3-7BF5-A60D-941ED2364B19}"/>
              </a:ext>
            </a:extLst>
          </p:cNvPr>
          <p:cNvSpPr/>
          <p:nvPr userDrawn="1"/>
        </p:nvSpPr>
        <p:spPr>
          <a:xfrm>
            <a:off x="5734326" y="462577"/>
            <a:ext cx="140677" cy="14067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a:extLst>
              <a:ext uri="{FF2B5EF4-FFF2-40B4-BE49-F238E27FC236}">
                <a16:creationId xmlns:a16="http://schemas.microsoft.com/office/drawing/2014/main" id="{8F092410-AF76-A834-66F1-2E4E2D16CD1A}"/>
              </a:ext>
            </a:extLst>
          </p:cNvPr>
          <p:cNvSpPr/>
          <p:nvPr userDrawn="1"/>
        </p:nvSpPr>
        <p:spPr>
          <a:xfrm>
            <a:off x="5734330" y="5975874"/>
            <a:ext cx="140677" cy="14067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6" name="Connettore 1 35">
            <a:extLst>
              <a:ext uri="{FF2B5EF4-FFF2-40B4-BE49-F238E27FC236}">
                <a16:creationId xmlns:a16="http://schemas.microsoft.com/office/drawing/2014/main" id="{B612B220-D2AD-25E5-DF1B-317D8E97A145}"/>
              </a:ext>
            </a:extLst>
          </p:cNvPr>
          <p:cNvCxnSpPr>
            <a:cxnSpLocks/>
          </p:cNvCxnSpPr>
          <p:nvPr userDrawn="1"/>
        </p:nvCxnSpPr>
        <p:spPr>
          <a:xfrm flipH="1">
            <a:off x="5526664" y="6040302"/>
            <a:ext cx="20766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40" name="Immagine 39" descr="Immagine che contiene schermata, linea, design, minimalista&#10;&#10;Descrizione generata automaticamente">
            <a:extLst>
              <a:ext uri="{FF2B5EF4-FFF2-40B4-BE49-F238E27FC236}">
                <a16:creationId xmlns:a16="http://schemas.microsoft.com/office/drawing/2014/main" id="{5B4F4766-8035-4223-551E-92B18B9B5162}"/>
              </a:ext>
            </a:extLst>
          </p:cNvPr>
          <p:cNvPicPr>
            <a:picLocks noChangeAspect="1"/>
          </p:cNvPicPr>
          <p:nvPr userDrawn="1"/>
        </p:nvPicPr>
        <p:blipFill>
          <a:blip r:embed="rId5"/>
          <a:stretch>
            <a:fillRect/>
          </a:stretch>
        </p:blipFill>
        <p:spPr>
          <a:xfrm>
            <a:off x="11781685" y="1398494"/>
            <a:ext cx="403208" cy="399408"/>
          </a:xfrm>
          <a:prstGeom prst="rect">
            <a:avLst/>
          </a:prstGeom>
        </p:spPr>
      </p:pic>
      <p:sp>
        <p:nvSpPr>
          <p:cNvPr id="2" name="Segnaposto testo 3">
            <a:extLst>
              <a:ext uri="{FF2B5EF4-FFF2-40B4-BE49-F238E27FC236}">
                <a16:creationId xmlns:a16="http://schemas.microsoft.com/office/drawing/2014/main" id="{A74D2D78-1CC9-BA99-B23F-681AEC964588}"/>
              </a:ext>
            </a:extLst>
          </p:cNvPr>
          <p:cNvSpPr>
            <a:spLocks noGrp="1"/>
          </p:cNvSpPr>
          <p:nvPr>
            <p:ph type="body" sz="quarter" idx="10" hasCustomPrompt="1"/>
          </p:nvPr>
        </p:nvSpPr>
        <p:spPr>
          <a:xfrm>
            <a:off x="7328446" y="3083410"/>
            <a:ext cx="4453239" cy="619125"/>
          </a:xfrm>
        </p:spPr>
        <p:txBody>
          <a:bodyPr/>
          <a:lstStyle>
            <a:lvl1pPr marL="0" indent="0">
              <a:buNone/>
              <a:defRPr>
                <a:solidFill>
                  <a:schemeClr val="tx1">
                    <a:lumMod val="65000"/>
                    <a:lumOff val="35000"/>
                  </a:schemeClr>
                </a:solidFill>
                <a:latin typeface="Arial Nova" panose="020B0504020202020204" pitchFamily="34" charset="0"/>
              </a:defRPr>
            </a:lvl1pPr>
          </a:lstStyle>
          <a:p>
            <a:pPr lvl="0"/>
            <a:r>
              <a:rPr lang="it-IT" dirty="0"/>
              <a:t>Titolo Sessione</a:t>
            </a:r>
          </a:p>
        </p:txBody>
      </p:sp>
      <p:sp>
        <p:nvSpPr>
          <p:cNvPr id="3" name="Segnaposto testo 7">
            <a:extLst>
              <a:ext uri="{FF2B5EF4-FFF2-40B4-BE49-F238E27FC236}">
                <a16:creationId xmlns:a16="http://schemas.microsoft.com/office/drawing/2014/main" id="{C147F37F-6275-A6C0-5AFF-17BCAFD31933}"/>
              </a:ext>
            </a:extLst>
          </p:cNvPr>
          <p:cNvSpPr>
            <a:spLocks noGrp="1"/>
          </p:cNvSpPr>
          <p:nvPr>
            <p:ph type="body" sz="quarter" idx="11" hasCustomPrompt="1"/>
          </p:nvPr>
        </p:nvSpPr>
        <p:spPr>
          <a:xfrm>
            <a:off x="6827837" y="3094038"/>
            <a:ext cx="576881" cy="619125"/>
          </a:xfrm>
        </p:spPr>
        <p:txBody>
          <a:bodyPr/>
          <a:lstStyle>
            <a:lvl1pPr marL="0" indent="0">
              <a:buNone/>
              <a:defRPr>
                <a:solidFill>
                  <a:schemeClr val="tx1">
                    <a:lumMod val="65000"/>
                    <a:lumOff val="35000"/>
                  </a:schemeClr>
                </a:solidFill>
              </a:defRPr>
            </a:lvl1pPr>
          </a:lstStyle>
          <a:p>
            <a:pPr lvl="0"/>
            <a:r>
              <a:rPr lang="it-IT" dirty="0"/>
              <a:t>5 -</a:t>
            </a:r>
          </a:p>
        </p:txBody>
      </p:sp>
      <p:sp>
        <p:nvSpPr>
          <p:cNvPr id="4" name="Segnaposto testo 16">
            <a:extLst>
              <a:ext uri="{FF2B5EF4-FFF2-40B4-BE49-F238E27FC236}">
                <a16:creationId xmlns:a16="http://schemas.microsoft.com/office/drawing/2014/main" id="{B0C896DB-24F4-3417-4F8C-941B9CE2756A}"/>
              </a:ext>
            </a:extLst>
          </p:cNvPr>
          <p:cNvSpPr>
            <a:spLocks noGrp="1"/>
          </p:cNvSpPr>
          <p:nvPr>
            <p:ph type="body" sz="quarter" idx="12" hasCustomPrompt="1"/>
          </p:nvPr>
        </p:nvSpPr>
        <p:spPr>
          <a:xfrm>
            <a:off x="7365939" y="3541279"/>
            <a:ext cx="4454525" cy="514350"/>
          </a:xfrm>
        </p:spPr>
        <p:txBody>
          <a:bodyPr/>
          <a:lstStyle>
            <a:lvl1pPr marL="0" indent="0">
              <a:buNone/>
              <a:defRPr>
                <a:solidFill>
                  <a:schemeClr val="tx2">
                    <a:lumMod val="90000"/>
                    <a:lumOff val="10000"/>
                  </a:schemeClr>
                </a:solidFill>
                <a:latin typeface="Arial Nova" panose="020B0504020202020204" pitchFamily="34" charset="0"/>
              </a:defRPr>
            </a:lvl1pPr>
          </a:lstStyle>
          <a:p>
            <a:pPr lvl="0"/>
            <a:r>
              <a:rPr lang="it-IT" dirty="0"/>
              <a:t>Sottotitolo sessione</a:t>
            </a:r>
          </a:p>
        </p:txBody>
      </p:sp>
    </p:spTree>
    <p:extLst>
      <p:ext uri="{BB962C8B-B14F-4D97-AF65-F5344CB8AC3E}">
        <p14:creationId xmlns:p14="http://schemas.microsoft.com/office/powerpoint/2010/main" val="3758198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27296E-A730-BE7C-6047-28E4ABCB5A97}"/>
              </a:ext>
            </a:extLst>
          </p:cNvPr>
          <p:cNvSpPr>
            <a:spLocks noGrp="1"/>
          </p:cNvSpPr>
          <p:nvPr>
            <p:ph type="title"/>
          </p:nvPr>
        </p:nvSpPr>
        <p:spPr>
          <a:xfrm>
            <a:off x="838200" y="365125"/>
            <a:ext cx="10515600" cy="594522"/>
          </a:xfrm>
        </p:spPr>
        <p:txBody>
          <a:bodyPr/>
          <a:lstStyle/>
          <a:p>
            <a:r>
              <a:rPr lang="it-IT"/>
              <a:t>Fare clic per modificare lo stile del titolo dello schema</a:t>
            </a:r>
          </a:p>
        </p:txBody>
      </p:sp>
      <p:grpSp>
        <p:nvGrpSpPr>
          <p:cNvPr id="7" name="Gruppo 6">
            <a:extLst>
              <a:ext uri="{FF2B5EF4-FFF2-40B4-BE49-F238E27FC236}">
                <a16:creationId xmlns:a16="http://schemas.microsoft.com/office/drawing/2014/main" id="{5C93890B-2AD2-9BBE-FAC1-DE5A2B452346}"/>
              </a:ext>
            </a:extLst>
          </p:cNvPr>
          <p:cNvGrpSpPr/>
          <p:nvPr/>
        </p:nvGrpSpPr>
        <p:grpSpPr>
          <a:xfrm>
            <a:off x="0" y="0"/>
            <a:ext cx="640255" cy="6858001"/>
            <a:chOff x="0" y="0"/>
            <a:chExt cx="640255" cy="6858001"/>
          </a:xfrm>
        </p:grpSpPr>
        <p:sp>
          <p:nvSpPr>
            <p:cNvPr id="8" name="Rettangolo 7">
              <a:extLst>
                <a:ext uri="{FF2B5EF4-FFF2-40B4-BE49-F238E27FC236}">
                  <a16:creationId xmlns:a16="http://schemas.microsoft.com/office/drawing/2014/main" id="{3CE34E77-E014-7490-6242-23A14B1DB39A}"/>
                </a:ext>
              </a:extLst>
            </p:cNvPr>
            <p:cNvSpPr/>
            <p:nvPr/>
          </p:nvSpPr>
          <p:spPr>
            <a:xfrm>
              <a:off x="0" y="0"/>
              <a:ext cx="6096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descr="Immagine che contiene clipart&#10;&#10;Descrizione generata automaticamente">
              <a:extLst>
                <a:ext uri="{FF2B5EF4-FFF2-40B4-BE49-F238E27FC236}">
                  <a16:creationId xmlns:a16="http://schemas.microsoft.com/office/drawing/2014/main" id="{00DA2AB6-A598-8002-888C-49486260FE9C}"/>
                </a:ext>
              </a:extLst>
            </p:cNvPr>
            <p:cNvPicPr>
              <a:picLocks noChangeAspect="1"/>
            </p:cNvPicPr>
            <p:nvPr/>
          </p:nvPicPr>
          <p:blipFill rotWithShape="1">
            <a:blip r:embed="rId2" cstate="print">
              <a:alphaModFix amt="50000"/>
              <a:extLst>
                <a:ext uri="{28A0092B-C50C-407E-A947-70E740481C1C}">
                  <a14:useLocalDpi xmlns:a14="http://schemas.microsoft.com/office/drawing/2010/main" val="0"/>
                </a:ext>
              </a:extLst>
            </a:blip>
            <a:srcRect l="22076" r="53902"/>
            <a:stretch/>
          </p:blipFill>
          <p:spPr>
            <a:xfrm>
              <a:off x="1" y="1"/>
              <a:ext cx="640254" cy="6858000"/>
            </a:xfrm>
            <a:prstGeom prst="rect">
              <a:avLst/>
            </a:prstGeom>
          </p:spPr>
        </p:pic>
      </p:grpSp>
      <p:grpSp>
        <p:nvGrpSpPr>
          <p:cNvPr id="10" name="Gruppo 9">
            <a:extLst>
              <a:ext uri="{FF2B5EF4-FFF2-40B4-BE49-F238E27FC236}">
                <a16:creationId xmlns:a16="http://schemas.microsoft.com/office/drawing/2014/main" id="{AEC8436B-BE3F-C8BC-853F-AA4193E86813}"/>
              </a:ext>
            </a:extLst>
          </p:cNvPr>
          <p:cNvGrpSpPr/>
          <p:nvPr/>
        </p:nvGrpSpPr>
        <p:grpSpPr>
          <a:xfrm>
            <a:off x="725784" y="6190653"/>
            <a:ext cx="923925" cy="572694"/>
            <a:chOff x="4682837" y="5624741"/>
            <a:chExt cx="923925" cy="572694"/>
          </a:xfrm>
        </p:grpSpPr>
        <p:sp>
          <p:nvSpPr>
            <p:cNvPr id="11" name="object 3">
              <a:extLst>
                <a:ext uri="{FF2B5EF4-FFF2-40B4-BE49-F238E27FC236}">
                  <a16:creationId xmlns:a16="http://schemas.microsoft.com/office/drawing/2014/main" id="{5FAF94FE-7B9C-536C-9320-3E2E20FF25A6}"/>
                </a:ext>
              </a:extLst>
            </p:cNvPr>
            <p:cNvSpPr/>
            <p:nvPr/>
          </p:nvSpPr>
          <p:spPr>
            <a:xfrm>
              <a:off x="4699838" y="5624741"/>
              <a:ext cx="314960" cy="334645"/>
            </a:xfrm>
            <a:custGeom>
              <a:avLst/>
              <a:gdLst/>
              <a:ahLst/>
              <a:cxnLst/>
              <a:rect l="l" t="t" r="r" b="b"/>
              <a:pathLst>
                <a:path w="314960" h="334645">
                  <a:moveTo>
                    <a:pt x="71983" y="298742"/>
                  </a:moveTo>
                  <a:lnTo>
                    <a:pt x="70675" y="290487"/>
                  </a:lnTo>
                  <a:lnTo>
                    <a:pt x="66370" y="283311"/>
                  </a:lnTo>
                  <a:lnTo>
                    <a:pt x="59397" y="278180"/>
                  </a:lnTo>
                  <a:lnTo>
                    <a:pt x="50977" y="276136"/>
                  </a:lnTo>
                  <a:lnTo>
                    <a:pt x="42710" y="277444"/>
                  </a:lnTo>
                  <a:lnTo>
                    <a:pt x="35547" y="281749"/>
                  </a:lnTo>
                  <a:lnTo>
                    <a:pt x="30403" y="288721"/>
                  </a:lnTo>
                  <a:lnTo>
                    <a:pt x="28371" y="297141"/>
                  </a:lnTo>
                  <a:lnTo>
                    <a:pt x="29679" y="305396"/>
                  </a:lnTo>
                  <a:lnTo>
                    <a:pt x="33985" y="312572"/>
                  </a:lnTo>
                  <a:lnTo>
                    <a:pt x="40957" y="317715"/>
                  </a:lnTo>
                  <a:lnTo>
                    <a:pt x="49377" y="319747"/>
                  </a:lnTo>
                  <a:lnTo>
                    <a:pt x="57645" y="318439"/>
                  </a:lnTo>
                  <a:lnTo>
                    <a:pt x="64808" y="314121"/>
                  </a:lnTo>
                  <a:lnTo>
                    <a:pt x="69951" y="307162"/>
                  </a:lnTo>
                  <a:lnTo>
                    <a:pt x="71983" y="298742"/>
                  </a:lnTo>
                  <a:close/>
                </a:path>
                <a:path w="314960" h="334645">
                  <a:moveTo>
                    <a:pt x="77774" y="131635"/>
                  </a:moveTo>
                  <a:lnTo>
                    <a:pt x="75819" y="124790"/>
                  </a:lnTo>
                  <a:lnTo>
                    <a:pt x="71069" y="118567"/>
                  </a:lnTo>
                  <a:lnTo>
                    <a:pt x="63931" y="113766"/>
                  </a:lnTo>
                  <a:lnTo>
                    <a:pt x="55676" y="111391"/>
                  </a:lnTo>
                  <a:lnTo>
                    <a:pt x="47853" y="111747"/>
                  </a:lnTo>
                  <a:lnTo>
                    <a:pt x="41338" y="114642"/>
                  </a:lnTo>
                  <a:lnTo>
                    <a:pt x="36995" y="119888"/>
                  </a:lnTo>
                  <a:lnTo>
                    <a:pt x="1244" y="196583"/>
                  </a:lnTo>
                  <a:lnTo>
                    <a:pt x="0" y="203288"/>
                  </a:lnTo>
                  <a:lnTo>
                    <a:pt x="1968" y="210146"/>
                  </a:lnTo>
                  <a:lnTo>
                    <a:pt x="6718" y="216357"/>
                  </a:lnTo>
                  <a:lnTo>
                    <a:pt x="13855" y="221145"/>
                  </a:lnTo>
                  <a:lnTo>
                    <a:pt x="22110" y="223532"/>
                  </a:lnTo>
                  <a:lnTo>
                    <a:pt x="29933" y="223177"/>
                  </a:lnTo>
                  <a:lnTo>
                    <a:pt x="36436" y="220268"/>
                  </a:lnTo>
                  <a:lnTo>
                    <a:pt x="40779" y="215023"/>
                  </a:lnTo>
                  <a:lnTo>
                    <a:pt x="76542" y="138328"/>
                  </a:lnTo>
                  <a:lnTo>
                    <a:pt x="77774" y="131635"/>
                  </a:lnTo>
                  <a:close/>
                </a:path>
                <a:path w="314960" h="334645">
                  <a:moveTo>
                    <a:pt x="163436" y="257454"/>
                  </a:moveTo>
                  <a:lnTo>
                    <a:pt x="162128" y="249199"/>
                  </a:lnTo>
                  <a:lnTo>
                    <a:pt x="157822" y="242023"/>
                  </a:lnTo>
                  <a:lnTo>
                    <a:pt x="150850" y="236893"/>
                  </a:lnTo>
                  <a:lnTo>
                    <a:pt x="142430" y="234848"/>
                  </a:lnTo>
                  <a:lnTo>
                    <a:pt x="134162" y="236156"/>
                  </a:lnTo>
                  <a:lnTo>
                    <a:pt x="127000" y="240461"/>
                  </a:lnTo>
                  <a:lnTo>
                    <a:pt x="121856" y="247434"/>
                  </a:lnTo>
                  <a:lnTo>
                    <a:pt x="119824" y="255866"/>
                  </a:lnTo>
                  <a:lnTo>
                    <a:pt x="121119" y="264121"/>
                  </a:lnTo>
                  <a:lnTo>
                    <a:pt x="125437" y="271297"/>
                  </a:lnTo>
                  <a:lnTo>
                    <a:pt x="132410" y="276440"/>
                  </a:lnTo>
                  <a:lnTo>
                    <a:pt x="140830" y="278472"/>
                  </a:lnTo>
                  <a:lnTo>
                    <a:pt x="149085" y="277164"/>
                  </a:lnTo>
                  <a:lnTo>
                    <a:pt x="156248" y="272846"/>
                  </a:lnTo>
                  <a:lnTo>
                    <a:pt x="161404" y="265874"/>
                  </a:lnTo>
                  <a:lnTo>
                    <a:pt x="163436" y="257454"/>
                  </a:lnTo>
                  <a:close/>
                </a:path>
                <a:path w="314960" h="334645">
                  <a:moveTo>
                    <a:pt x="169151" y="90652"/>
                  </a:moveTo>
                  <a:lnTo>
                    <a:pt x="167119" y="83921"/>
                  </a:lnTo>
                  <a:lnTo>
                    <a:pt x="162331" y="77787"/>
                  </a:lnTo>
                  <a:lnTo>
                    <a:pt x="155181" y="73025"/>
                  </a:lnTo>
                  <a:lnTo>
                    <a:pt x="146939" y="70612"/>
                  </a:lnTo>
                  <a:lnTo>
                    <a:pt x="139166" y="70891"/>
                  </a:lnTo>
                  <a:lnTo>
                    <a:pt x="132715" y="73660"/>
                  </a:lnTo>
                  <a:lnTo>
                    <a:pt x="128447" y="78752"/>
                  </a:lnTo>
                  <a:lnTo>
                    <a:pt x="83096" y="176009"/>
                  </a:lnTo>
                  <a:lnTo>
                    <a:pt x="81940" y="182549"/>
                  </a:lnTo>
                  <a:lnTo>
                    <a:pt x="83959" y="189280"/>
                  </a:lnTo>
                  <a:lnTo>
                    <a:pt x="88734" y="195414"/>
                  </a:lnTo>
                  <a:lnTo>
                    <a:pt x="95885" y="200177"/>
                  </a:lnTo>
                  <a:lnTo>
                    <a:pt x="104127" y="202590"/>
                  </a:lnTo>
                  <a:lnTo>
                    <a:pt x="111912" y="202311"/>
                  </a:lnTo>
                  <a:lnTo>
                    <a:pt x="118364" y="199529"/>
                  </a:lnTo>
                  <a:lnTo>
                    <a:pt x="122643" y="194437"/>
                  </a:lnTo>
                  <a:lnTo>
                    <a:pt x="167995" y="97193"/>
                  </a:lnTo>
                  <a:lnTo>
                    <a:pt x="169151" y="90652"/>
                  </a:lnTo>
                  <a:close/>
                </a:path>
                <a:path w="314960" h="334645">
                  <a:moveTo>
                    <a:pt x="273646" y="21069"/>
                  </a:moveTo>
                  <a:lnTo>
                    <a:pt x="271919" y="13716"/>
                  </a:lnTo>
                  <a:lnTo>
                    <a:pt x="267322" y="7175"/>
                  </a:lnTo>
                  <a:lnTo>
                    <a:pt x="260248" y="2260"/>
                  </a:lnTo>
                  <a:lnTo>
                    <a:pt x="251929" y="0"/>
                  </a:lnTo>
                  <a:lnTo>
                    <a:pt x="243967" y="685"/>
                  </a:lnTo>
                  <a:lnTo>
                    <a:pt x="237223" y="4076"/>
                  </a:lnTo>
                  <a:lnTo>
                    <a:pt x="232600" y="9931"/>
                  </a:lnTo>
                  <a:lnTo>
                    <a:pt x="161683" y="162001"/>
                  </a:lnTo>
                  <a:lnTo>
                    <a:pt x="160172" y="169303"/>
                  </a:lnTo>
                  <a:lnTo>
                    <a:pt x="161899" y="176657"/>
                  </a:lnTo>
                  <a:lnTo>
                    <a:pt x="166497" y="183197"/>
                  </a:lnTo>
                  <a:lnTo>
                    <a:pt x="173570" y="188112"/>
                  </a:lnTo>
                  <a:lnTo>
                    <a:pt x="181889" y="190385"/>
                  </a:lnTo>
                  <a:lnTo>
                    <a:pt x="189865" y="189687"/>
                  </a:lnTo>
                  <a:lnTo>
                    <a:pt x="196608" y="186296"/>
                  </a:lnTo>
                  <a:lnTo>
                    <a:pt x="201218" y="180441"/>
                  </a:lnTo>
                  <a:lnTo>
                    <a:pt x="272135" y="28371"/>
                  </a:lnTo>
                  <a:lnTo>
                    <a:pt x="273646" y="21069"/>
                  </a:lnTo>
                  <a:close/>
                </a:path>
                <a:path w="314960" h="334645">
                  <a:moveTo>
                    <a:pt x="287680" y="145935"/>
                  </a:moveTo>
                  <a:lnTo>
                    <a:pt x="285661" y="139204"/>
                  </a:lnTo>
                  <a:lnTo>
                    <a:pt x="280860" y="133070"/>
                  </a:lnTo>
                  <a:lnTo>
                    <a:pt x="273723" y="128308"/>
                  </a:lnTo>
                  <a:lnTo>
                    <a:pt x="265480" y="125895"/>
                  </a:lnTo>
                  <a:lnTo>
                    <a:pt x="257695" y="126174"/>
                  </a:lnTo>
                  <a:lnTo>
                    <a:pt x="251244" y="128943"/>
                  </a:lnTo>
                  <a:lnTo>
                    <a:pt x="246989" y="134048"/>
                  </a:lnTo>
                  <a:lnTo>
                    <a:pt x="201637" y="231279"/>
                  </a:lnTo>
                  <a:lnTo>
                    <a:pt x="200482" y="237820"/>
                  </a:lnTo>
                  <a:lnTo>
                    <a:pt x="202501" y="244551"/>
                  </a:lnTo>
                  <a:lnTo>
                    <a:pt x="207276" y="250698"/>
                  </a:lnTo>
                  <a:lnTo>
                    <a:pt x="214426" y="255460"/>
                  </a:lnTo>
                  <a:lnTo>
                    <a:pt x="222669" y="257873"/>
                  </a:lnTo>
                  <a:lnTo>
                    <a:pt x="230454" y="257594"/>
                  </a:lnTo>
                  <a:lnTo>
                    <a:pt x="236905" y="254812"/>
                  </a:lnTo>
                  <a:lnTo>
                    <a:pt x="241173" y="249720"/>
                  </a:lnTo>
                  <a:lnTo>
                    <a:pt x="286524" y="152488"/>
                  </a:lnTo>
                  <a:lnTo>
                    <a:pt x="287680" y="145935"/>
                  </a:lnTo>
                  <a:close/>
                </a:path>
                <a:path w="314960" h="334645">
                  <a:moveTo>
                    <a:pt x="314833" y="242189"/>
                  </a:moveTo>
                  <a:lnTo>
                    <a:pt x="312864" y="235331"/>
                  </a:lnTo>
                  <a:lnTo>
                    <a:pt x="308114" y="229120"/>
                  </a:lnTo>
                  <a:lnTo>
                    <a:pt x="300990" y="224320"/>
                  </a:lnTo>
                  <a:lnTo>
                    <a:pt x="292735" y="221932"/>
                  </a:lnTo>
                  <a:lnTo>
                    <a:pt x="284911" y="222288"/>
                  </a:lnTo>
                  <a:lnTo>
                    <a:pt x="278396" y="225196"/>
                  </a:lnTo>
                  <a:lnTo>
                    <a:pt x="274053" y="230441"/>
                  </a:lnTo>
                  <a:lnTo>
                    <a:pt x="238302" y="307136"/>
                  </a:lnTo>
                  <a:lnTo>
                    <a:pt x="237070" y="313829"/>
                  </a:lnTo>
                  <a:lnTo>
                    <a:pt x="239026" y="320687"/>
                  </a:lnTo>
                  <a:lnTo>
                    <a:pt x="243776" y="326898"/>
                  </a:lnTo>
                  <a:lnTo>
                    <a:pt x="250913" y="331698"/>
                  </a:lnTo>
                  <a:lnTo>
                    <a:pt x="259181" y="334073"/>
                  </a:lnTo>
                  <a:lnTo>
                    <a:pt x="266992" y="333717"/>
                  </a:lnTo>
                  <a:lnTo>
                    <a:pt x="273507" y="330822"/>
                  </a:lnTo>
                  <a:lnTo>
                    <a:pt x="277837" y="325577"/>
                  </a:lnTo>
                  <a:lnTo>
                    <a:pt x="313601" y="248881"/>
                  </a:lnTo>
                  <a:lnTo>
                    <a:pt x="314833" y="242189"/>
                  </a:lnTo>
                  <a:close/>
                </a:path>
              </a:pathLst>
            </a:custGeom>
            <a:solidFill>
              <a:srgbClr val="FEC352"/>
            </a:solidFill>
          </p:spPr>
          <p:txBody>
            <a:bodyPr wrap="square" lIns="0" tIns="0" rIns="0" bIns="0" rtlCol="0"/>
            <a:lstStyle/>
            <a:p>
              <a:endParaRPr>
                <a:latin typeface="Bahnschrift Light" panose="020B0502040204020203" pitchFamily="34" charset="0"/>
              </a:endParaRPr>
            </a:p>
          </p:txBody>
        </p:sp>
        <p:grpSp>
          <p:nvGrpSpPr>
            <p:cNvPr id="12" name="object 4">
              <a:extLst>
                <a:ext uri="{FF2B5EF4-FFF2-40B4-BE49-F238E27FC236}">
                  <a16:creationId xmlns:a16="http://schemas.microsoft.com/office/drawing/2014/main" id="{551A15D5-E6AB-BA96-B7A3-38D3DAA5195C}"/>
                </a:ext>
              </a:extLst>
            </p:cNvPr>
            <p:cNvGrpSpPr/>
            <p:nvPr/>
          </p:nvGrpSpPr>
          <p:grpSpPr>
            <a:xfrm>
              <a:off x="4682837" y="5956135"/>
              <a:ext cx="923925" cy="241300"/>
              <a:chOff x="4682837" y="5851233"/>
              <a:chExt cx="923925" cy="241300"/>
            </a:xfrm>
          </p:grpSpPr>
          <p:sp>
            <p:nvSpPr>
              <p:cNvPr id="13" name="object 5">
                <a:extLst>
                  <a:ext uri="{FF2B5EF4-FFF2-40B4-BE49-F238E27FC236}">
                    <a16:creationId xmlns:a16="http://schemas.microsoft.com/office/drawing/2014/main" id="{438C8970-4DA0-405A-FA99-B79346B0727F}"/>
                  </a:ext>
                </a:extLst>
              </p:cNvPr>
              <p:cNvSpPr/>
              <p:nvPr/>
            </p:nvSpPr>
            <p:spPr>
              <a:xfrm>
                <a:off x="4846749" y="5851233"/>
                <a:ext cx="43815" cy="43815"/>
              </a:xfrm>
              <a:custGeom>
                <a:avLst/>
                <a:gdLst/>
                <a:ahLst/>
                <a:cxnLst/>
                <a:rect l="l" t="t" r="r" b="b"/>
                <a:pathLst>
                  <a:path w="43814" h="43814">
                    <a:moveTo>
                      <a:pt x="22607" y="0"/>
                    </a:moveTo>
                    <a:lnTo>
                      <a:pt x="14346" y="1305"/>
                    </a:lnTo>
                    <a:lnTo>
                      <a:pt x="7178" y="5611"/>
                    </a:lnTo>
                    <a:lnTo>
                      <a:pt x="2035" y="12576"/>
                    </a:lnTo>
                    <a:lnTo>
                      <a:pt x="0" y="21000"/>
                    </a:lnTo>
                    <a:lnTo>
                      <a:pt x="1306" y="29264"/>
                    </a:lnTo>
                    <a:lnTo>
                      <a:pt x="5616" y="36433"/>
                    </a:lnTo>
                    <a:lnTo>
                      <a:pt x="12589" y="41570"/>
                    </a:lnTo>
                    <a:lnTo>
                      <a:pt x="21010" y="43606"/>
                    </a:lnTo>
                    <a:lnTo>
                      <a:pt x="29272" y="42299"/>
                    </a:lnTo>
                    <a:lnTo>
                      <a:pt x="36440" y="37989"/>
                    </a:lnTo>
                    <a:lnTo>
                      <a:pt x="41583" y="31016"/>
                    </a:lnTo>
                    <a:lnTo>
                      <a:pt x="43613" y="22600"/>
                    </a:lnTo>
                    <a:lnTo>
                      <a:pt x="42307" y="14340"/>
                    </a:lnTo>
                    <a:lnTo>
                      <a:pt x="38000" y="7172"/>
                    </a:lnTo>
                    <a:lnTo>
                      <a:pt x="31029" y="2035"/>
                    </a:lnTo>
                    <a:lnTo>
                      <a:pt x="22607" y="0"/>
                    </a:lnTo>
                    <a:close/>
                  </a:path>
                </a:pathLst>
              </a:custGeom>
              <a:solidFill>
                <a:srgbClr val="FEC352"/>
              </a:solidFill>
            </p:spPr>
            <p:txBody>
              <a:bodyPr wrap="square" lIns="0" tIns="0" rIns="0" bIns="0" rtlCol="0"/>
              <a:lstStyle/>
              <a:p>
                <a:endParaRPr>
                  <a:latin typeface="Bahnschrift Light" panose="020B0502040204020203" pitchFamily="34" charset="0"/>
                </a:endParaRPr>
              </a:p>
            </p:txBody>
          </p:sp>
          <p:pic>
            <p:nvPicPr>
              <p:cNvPr id="14" name="object 6">
                <a:extLst>
                  <a:ext uri="{FF2B5EF4-FFF2-40B4-BE49-F238E27FC236}">
                    <a16:creationId xmlns:a16="http://schemas.microsoft.com/office/drawing/2014/main" id="{D6E7B673-D061-F7C1-0D1A-82E713D03B6F}"/>
                  </a:ext>
                </a:extLst>
              </p:cNvPr>
              <p:cNvPicPr/>
              <p:nvPr/>
            </p:nvPicPr>
            <p:blipFill>
              <a:blip r:embed="rId3" cstate="print"/>
              <a:stretch>
                <a:fillRect/>
              </a:stretch>
            </p:blipFill>
            <p:spPr>
              <a:xfrm>
                <a:off x="4682837" y="5899778"/>
                <a:ext cx="113493" cy="190394"/>
              </a:xfrm>
              <a:prstGeom prst="rect">
                <a:avLst/>
              </a:prstGeom>
            </p:spPr>
          </p:pic>
          <p:sp>
            <p:nvSpPr>
              <p:cNvPr id="15" name="object 7">
                <a:extLst>
                  <a:ext uri="{FF2B5EF4-FFF2-40B4-BE49-F238E27FC236}">
                    <a16:creationId xmlns:a16="http://schemas.microsoft.com/office/drawing/2014/main" id="{CF67B570-56E6-7037-628B-5D7E695A473B}"/>
                  </a:ext>
                </a:extLst>
              </p:cNvPr>
              <p:cNvSpPr/>
              <p:nvPr/>
            </p:nvSpPr>
            <p:spPr>
              <a:xfrm>
                <a:off x="4808658" y="5899745"/>
                <a:ext cx="797560" cy="192405"/>
              </a:xfrm>
              <a:custGeom>
                <a:avLst/>
                <a:gdLst/>
                <a:ahLst/>
                <a:cxnLst/>
                <a:rect l="l" t="t" r="r" b="b"/>
                <a:pathLst>
                  <a:path w="797560" h="192404">
                    <a:moveTo>
                      <a:pt x="57105" y="177275"/>
                    </a:moveTo>
                    <a:lnTo>
                      <a:pt x="16014" y="177275"/>
                    </a:lnTo>
                    <a:lnTo>
                      <a:pt x="25041" y="183859"/>
                    </a:lnTo>
                    <a:lnTo>
                      <a:pt x="35914" y="188512"/>
                    </a:lnTo>
                    <a:lnTo>
                      <a:pt x="48670" y="191273"/>
                    </a:lnTo>
                    <a:lnTo>
                      <a:pt x="63347" y="192185"/>
                    </a:lnTo>
                    <a:lnTo>
                      <a:pt x="86134" y="188459"/>
                    </a:lnTo>
                    <a:lnTo>
                      <a:pt x="103905" y="178037"/>
                    </a:lnTo>
                    <a:lnTo>
                      <a:pt x="62167" y="178026"/>
                    </a:lnTo>
                    <a:lnTo>
                      <a:pt x="57105" y="177275"/>
                    </a:lnTo>
                    <a:close/>
                  </a:path>
                  <a:path w="797560" h="192404">
                    <a:moveTo>
                      <a:pt x="489661" y="91944"/>
                    </a:moveTo>
                    <a:lnTo>
                      <a:pt x="459752" y="91944"/>
                    </a:lnTo>
                    <a:lnTo>
                      <a:pt x="459315" y="96046"/>
                    </a:lnTo>
                    <a:lnTo>
                      <a:pt x="459105" y="100047"/>
                    </a:lnTo>
                    <a:lnTo>
                      <a:pt x="459105" y="104238"/>
                    </a:lnTo>
                    <a:lnTo>
                      <a:pt x="465087" y="139678"/>
                    </a:lnTo>
                    <a:lnTo>
                      <a:pt x="481798" y="167499"/>
                    </a:lnTo>
                    <a:lnTo>
                      <a:pt x="507384" y="185676"/>
                    </a:lnTo>
                    <a:lnTo>
                      <a:pt x="539991" y="192185"/>
                    </a:lnTo>
                    <a:lnTo>
                      <a:pt x="554957" y="191238"/>
                    </a:lnTo>
                    <a:lnTo>
                      <a:pt x="568915" y="187951"/>
                    </a:lnTo>
                    <a:lnTo>
                      <a:pt x="584064" y="181657"/>
                    </a:lnTo>
                    <a:lnTo>
                      <a:pt x="596344" y="175053"/>
                    </a:lnTo>
                    <a:lnTo>
                      <a:pt x="549681" y="175053"/>
                    </a:lnTo>
                    <a:lnTo>
                      <a:pt x="525360" y="169261"/>
                    </a:lnTo>
                    <a:lnTo>
                      <a:pt x="506388" y="153023"/>
                    </a:lnTo>
                    <a:lnTo>
                      <a:pt x="494058" y="128049"/>
                    </a:lnTo>
                    <a:lnTo>
                      <a:pt x="489661" y="96046"/>
                    </a:lnTo>
                    <a:lnTo>
                      <a:pt x="489661" y="91944"/>
                    </a:lnTo>
                    <a:close/>
                  </a:path>
                  <a:path w="797560" h="192404">
                    <a:moveTo>
                      <a:pt x="18262" y="137778"/>
                    </a:moveTo>
                    <a:lnTo>
                      <a:pt x="1117" y="137778"/>
                    </a:lnTo>
                    <a:lnTo>
                      <a:pt x="1117" y="190699"/>
                    </a:lnTo>
                    <a:lnTo>
                      <a:pt x="16014" y="190699"/>
                    </a:lnTo>
                    <a:lnTo>
                      <a:pt x="16014" y="177275"/>
                    </a:lnTo>
                    <a:lnTo>
                      <a:pt x="57105" y="177275"/>
                    </a:lnTo>
                    <a:lnTo>
                      <a:pt x="45624" y="175572"/>
                    </a:lnTo>
                    <a:lnTo>
                      <a:pt x="31589" y="168949"/>
                    </a:lnTo>
                    <a:lnTo>
                      <a:pt x="21885" y="159322"/>
                    </a:lnTo>
                    <a:lnTo>
                      <a:pt x="18262" y="147849"/>
                    </a:lnTo>
                    <a:lnTo>
                      <a:pt x="18262" y="137778"/>
                    </a:lnTo>
                    <a:close/>
                  </a:path>
                  <a:path w="797560" h="192404">
                    <a:moveTo>
                      <a:pt x="763348" y="91944"/>
                    </a:moveTo>
                    <a:lnTo>
                      <a:pt x="715200" y="91944"/>
                    </a:lnTo>
                    <a:lnTo>
                      <a:pt x="756475" y="180450"/>
                    </a:lnTo>
                    <a:lnTo>
                      <a:pt x="761091" y="186308"/>
                    </a:lnTo>
                    <a:lnTo>
                      <a:pt x="767832" y="189701"/>
                    </a:lnTo>
                    <a:lnTo>
                      <a:pt x="775806" y="190385"/>
                    </a:lnTo>
                    <a:lnTo>
                      <a:pt x="784123" y="188121"/>
                    </a:lnTo>
                    <a:lnTo>
                      <a:pt x="791203" y="183212"/>
                    </a:lnTo>
                    <a:lnTo>
                      <a:pt x="795802" y="176666"/>
                    </a:lnTo>
                    <a:lnTo>
                      <a:pt x="797537" y="169319"/>
                    </a:lnTo>
                    <a:lnTo>
                      <a:pt x="796020" y="162004"/>
                    </a:lnTo>
                    <a:lnTo>
                      <a:pt x="763348" y="91944"/>
                    </a:lnTo>
                    <a:close/>
                  </a:path>
                  <a:path w="797560" h="192404">
                    <a:moveTo>
                      <a:pt x="226110" y="173567"/>
                    </a:moveTo>
                    <a:lnTo>
                      <a:pt x="141516" y="173567"/>
                    </a:lnTo>
                    <a:lnTo>
                      <a:pt x="141516" y="187359"/>
                    </a:lnTo>
                    <a:lnTo>
                      <a:pt x="226110" y="187359"/>
                    </a:lnTo>
                    <a:lnTo>
                      <a:pt x="226110" y="173567"/>
                    </a:lnTo>
                    <a:close/>
                  </a:path>
                  <a:path w="797560" h="192404">
                    <a:moveTo>
                      <a:pt x="338277" y="173567"/>
                    </a:moveTo>
                    <a:lnTo>
                      <a:pt x="254050" y="173567"/>
                    </a:lnTo>
                    <a:lnTo>
                      <a:pt x="254050" y="187359"/>
                    </a:lnTo>
                    <a:lnTo>
                      <a:pt x="338277" y="187359"/>
                    </a:lnTo>
                    <a:lnTo>
                      <a:pt x="338277" y="173567"/>
                    </a:lnTo>
                    <a:close/>
                  </a:path>
                  <a:path w="797560" h="192404">
                    <a:moveTo>
                      <a:pt x="450469" y="173567"/>
                    </a:moveTo>
                    <a:lnTo>
                      <a:pt x="366242" y="173567"/>
                    </a:lnTo>
                    <a:lnTo>
                      <a:pt x="366242" y="187359"/>
                    </a:lnTo>
                    <a:lnTo>
                      <a:pt x="450469" y="187359"/>
                    </a:lnTo>
                    <a:lnTo>
                      <a:pt x="450469" y="173567"/>
                    </a:lnTo>
                    <a:close/>
                  </a:path>
                  <a:path w="797560" h="192404">
                    <a:moveTo>
                      <a:pt x="665784" y="173567"/>
                    </a:moveTo>
                    <a:lnTo>
                      <a:pt x="613638" y="173567"/>
                    </a:lnTo>
                    <a:lnTo>
                      <a:pt x="613638" y="187359"/>
                    </a:lnTo>
                    <a:lnTo>
                      <a:pt x="665784" y="187359"/>
                    </a:lnTo>
                    <a:lnTo>
                      <a:pt x="665784" y="173567"/>
                    </a:lnTo>
                    <a:close/>
                  </a:path>
                  <a:path w="797560" h="192404">
                    <a:moveTo>
                      <a:pt x="57772" y="14055"/>
                    </a:moveTo>
                    <a:lnTo>
                      <a:pt x="34279" y="17595"/>
                    </a:lnTo>
                    <a:lnTo>
                      <a:pt x="16027" y="27561"/>
                    </a:lnTo>
                    <a:lnTo>
                      <a:pt x="4204" y="42976"/>
                    </a:lnTo>
                    <a:lnTo>
                      <a:pt x="0" y="62861"/>
                    </a:lnTo>
                    <a:lnTo>
                      <a:pt x="2537" y="78813"/>
                    </a:lnTo>
                    <a:lnTo>
                      <a:pt x="10802" y="92033"/>
                    </a:lnTo>
                    <a:lnTo>
                      <a:pt x="25776" y="103434"/>
                    </a:lnTo>
                    <a:lnTo>
                      <a:pt x="48437" y="113928"/>
                    </a:lnTo>
                    <a:lnTo>
                      <a:pt x="72699" y="124273"/>
                    </a:lnTo>
                    <a:lnTo>
                      <a:pt x="87912" y="133255"/>
                    </a:lnTo>
                    <a:lnTo>
                      <a:pt x="95786" y="142169"/>
                    </a:lnTo>
                    <a:lnTo>
                      <a:pt x="98031" y="152307"/>
                    </a:lnTo>
                    <a:lnTo>
                      <a:pt x="95320" y="162623"/>
                    </a:lnTo>
                    <a:lnTo>
                      <a:pt x="87818" y="170768"/>
                    </a:lnTo>
                    <a:lnTo>
                      <a:pt x="76476" y="176115"/>
                    </a:lnTo>
                    <a:lnTo>
                      <a:pt x="62242" y="178037"/>
                    </a:lnTo>
                    <a:lnTo>
                      <a:pt x="103924" y="178026"/>
                    </a:lnTo>
                    <a:lnTo>
                      <a:pt x="115493" y="162004"/>
                    </a:lnTo>
                    <a:lnTo>
                      <a:pt x="119621" y="141512"/>
                    </a:lnTo>
                    <a:lnTo>
                      <a:pt x="117245" y="125574"/>
                    </a:lnTo>
                    <a:lnTo>
                      <a:pt x="109280" y="112674"/>
                    </a:lnTo>
                    <a:lnTo>
                      <a:pt x="94471" y="101521"/>
                    </a:lnTo>
                    <a:lnTo>
                      <a:pt x="71564" y="90826"/>
                    </a:lnTo>
                    <a:lnTo>
                      <a:pt x="45078" y="79726"/>
                    </a:lnTo>
                    <a:lnTo>
                      <a:pt x="30791" y="71910"/>
                    </a:lnTo>
                    <a:lnTo>
                      <a:pt x="24962" y="64512"/>
                    </a:lnTo>
                    <a:lnTo>
                      <a:pt x="23850" y="54669"/>
                    </a:lnTo>
                    <a:lnTo>
                      <a:pt x="26131" y="43774"/>
                    </a:lnTo>
                    <a:lnTo>
                      <a:pt x="32604" y="35432"/>
                    </a:lnTo>
                    <a:lnTo>
                      <a:pt x="42710" y="30095"/>
                    </a:lnTo>
                    <a:lnTo>
                      <a:pt x="55892" y="28215"/>
                    </a:lnTo>
                    <a:lnTo>
                      <a:pt x="98801" y="28215"/>
                    </a:lnTo>
                    <a:lnTo>
                      <a:pt x="97281" y="26717"/>
                    </a:lnTo>
                    <a:lnTo>
                      <a:pt x="88999" y="21122"/>
                    </a:lnTo>
                    <a:lnTo>
                      <a:pt x="79751" y="17171"/>
                    </a:lnTo>
                    <a:lnTo>
                      <a:pt x="69391" y="14828"/>
                    </a:lnTo>
                    <a:lnTo>
                      <a:pt x="57772" y="14055"/>
                    </a:lnTo>
                    <a:close/>
                  </a:path>
                  <a:path w="797560" h="192404">
                    <a:moveTo>
                      <a:pt x="595515" y="157908"/>
                    </a:moveTo>
                    <a:lnTo>
                      <a:pt x="581647" y="166244"/>
                    </a:lnTo>
                    <a:lnTo>
                      <a:pt x="570364" y="171509"/>
                    </a:lnTo>
                    <a:lnTo>
                      <a:pt x="560198" y="174260"/>
                    </a:lnTo>
                    <a:lnTo>
                      <a:pt x="549681" y="175053"/>
                    </a:lnTo>
                    <a:lnTo>
                      <a:pt x="596344" y="175053"/>
                    </a:lnTo>
                    <a:lnTo>
                      <a:pt x="602602" y="171687"/>
                    </a:lnTo>
                    <a:lnTo>
                      <a:pt x="595515" y="157908"/>
                    </a:lnTo>
                    <a:close/>
                  </a:path>
                  <a:path w="797560" h="192404">
                    <a:moveTo>
                      <a:pt x="197802" y="39379"/>
                    </a:moveTo>
                    <a:lnTo>
                      <a:pt x="169837" y="39379"/>
                    </a:lnTo>
                    <a:lnTo>
                      <a:pt x="169837" y="173567"/>
                    </a:lnTo>
                    <a:lnTo>
                      <a:pt x="197802" y="173567"/>
                    </a:lnTo>
                    <a:lnTo>
                      <a:pt x="197802" y="76653"/>
                    </a:lnTo>
                    <a:lnTo>
                      <a:pt x="215953" y="56536"/>
                    </a:lnTo>
                    <a:lnTo>
                      <a:pt x="197802" y="56536"/>
                    </a:lnTo>
                    <a:lnTo>
                      <a:pt x="197802" y="39379"/>
                    </a:lnTo>
                    <a:close/>
                  </a:path>
                  <a:path w="797560" h="192404">
                    <a:moveTo>
                      <a:pt x="301792" y="32317"/>
                    </a:moveTo>
                    <a:lnTo>
                      <a:pt x="255562" y="32317"/>
                    </a:lnTo>
                    <a:lnTo>
                      <a:pt x="266612" y="34547"/>
                    </a:lnTo>
                    <a:lnTo>
                      <a:pt x="274937" y="40933"/>
                    </a:lnTo>
                    <a:lnTo>
                      <a:pt x="280136" y="50922"/>
                    </a:lnTo>
                    <a:lnTo>
                      <a:pt x="280229" y="51324"/>
                    </a:lnTo>
                    <a:lnTo>
                      <a:pt x="282016" y="64360"/>
                    </a:lnTo>
                    <a:lnTo>
                      <a:pt x="282016" y="173567"/>
                    </a:lnTo>
                    <a:lnTo>
                      <a:pt x="310349" y="173567"/>
                    </a:lnTo>
                    <a:lnTo>
                      <a:pt x="310349" y="76653"/>
                    </a:lnTo>
                    <a:lnTo>
                      <a:pt x="329046" y="56536"/>
                    </a:lnTo>
                    <a:lnTo>
                      <a:pt x="310349" y="56536"/>
                    </a:lnTo>
                    <a:lnTo>
                      <a:pt x="305507" y="37790"/>
                    </a:lnTo>
                    <a:lnTo>
                      <a:pt x="301792" y="32317"/>
                    </a:lnTo>
                    <a:close/>
                  </a:path>
                  <a:path w="797560" h="192404">
                    <a:moveTo>
                      <a:pt x="414254" y="32673"/>
                    </a:moveTo>
                    <a:lnTo>
                      <a:pt x="368109" y="32673"/>
                    </a:lnTo>
                    <a:lnTo>
                      <a:pt x="379159" y="34795"/>
                    </a:lnTo>
                    <a:lnTo>
                      <a:pt x="387431" y="40933"/>
                    </a:lnTo>
                    <a:lnTo>
                      <a:pt x="387549" y="41096"/>
                    </a:lnTo>
                    <a:lnTo>
                      <a:pt x="392735" y="50922"/>
                    </a:lnTo>
                    <a:lnTo>
                      <a:pt x="394563" y="64360"/>
                    </a:lnTo>
                    <a:lnTo>
                      <a:pt x="394563" y="173567"/>
                    </a:lnTo>
                    <a:lnTo>
                      <a:pt x="422516" y="173567"/>
                    </a:lnTo>
                    <a:lnTo>
                      <a:pt x="422516" y="91944"/>
                    </a:lnTo>
                    <a:lnTo>
                      <a:pt x="489661" y="91944"/>
                    </a:lnTo>
                    <a:lnTo>
                      <a:pt x="763342" y="91931"/>
                    </a:lnTo>
                    <a:lnTo>
                      <a:pt x="756395" y="77034"/>
                    </a:lnTo>
                    <a:lnTo>
                      <a:pt x="490042" y="77034"/>
                    </a:lnTo>
                    <a:lnTo>
                      <a:pt x="422516" y="77021"/>
                    </a:lnTo>
                    <a:lnTo>
                      <a:pt x="422516" y="60270"/>
                    </a:lnTo>
                    <a:lnTo>
                      <a:pt x="419408" y="41096"/>
                    </a:lnTo>
                    <a:lnTo>
                      <a:pt x="414254" y="32673"/>
                    </a:lnTo>
                    <a:close/>
                  </a:path>
                  <a:path w="797560" h="192404">
                    <a:moveTo>
                      <a:pt x="763342" y="91931"/>
                    </a:moveTo>
                    <a:lnTo>
                      <a:pt x="489661" y="91931"/>
                    </a:lnTo>
                    <a:lnTo>
                      <a:pt x="663397" y="91944"/>
                    </a:lnTo>
                    <a:lnTo>
                      <a:pt x="627786" y="173567"/>
                    </a:lnTo>
                    <a:lnTo>
                      <a:pt x="644550" y="173567"/>
                    </a:lnTo>
                    <a:lnTo>
                      <a:pt x="681621" y="91944"/>
                    </a:lnTo>
                    <a:lnTo>
                      <a:pt x="763348" y="91944"/>
                    </a:lnTo>
                    <a:close/>
                  </a:path>
                  <a:path w="797560" h="192404">
                    <a:moveTo>
                      <a:pt x="583928" y="29701"/>
                    </a:moveTo>
                    <a:lnTo>
                      <a:pt x="539584" y="29701"/>
                    </a:lnTo>
                    <a:lnTo>
                      <a:pt x="554487" y="32553"/>
                    </a:lnTo>
                    <a:lnTo>
                      <a:pt x="566174" y="40507"/>
                    </a:lnTo>
                    <a:lnTo>
                      <a:pt x="573799" y="52649"/>
                    </a:lnTo>
                    <a:lnTo>
                      <a:pt x="576529" y="68081"/>
                    </a:lnTo>
                    <a:lnTo>
                      <a:pt x="576529" y="77034"/>
                    </a:lnTo>
                    <a:lnTo>
                      <a:pt x="756395" y="77034"/>
                    </a:lnTo>
                    <a:lnTo>
                      <a:pt x="606933" y="77021"/>
                    </a:lnTo>
                    <a:lnTo>
                      <a:pt x="600868" y="51297"/>
                    </a:lnTo>
                    <a:lnTo>
                      <a:pt x="586770" y="31441"/>
                    </a:lnTo>
                    <a:lnTo>
                      <a:pt x="583928" y="29701"/>
                    </a:lnTo>
                    <a:close/>
                  </a:path>
                  <a:path w="797560" h="192404">
                    <a:moveTo>
                      <a:pt x="539241" y="14055"/>
                    </a:moveTo>
                    <a:lnTo>
                      <a:pt x="512656" y="18607"/>
                    </a:lnTo>
                    <a:lnTo>
                      <a:pt x="490255" y="31441"/>
                    </a:lnTo>
                    <a:lnTo>
                      <a:pt x="473142" y="51324"/>
                    </a:lnTo>
                    <a:lnTo>
                      <a:pt x="462406" y="77021"/>
                    </a:lnTo>
                    <a:lnTo>
                      <a:pt x="490045" y="77021"/>
                    </a:lnTo>
                    <a:lnTo>
                      <a:pt x="495379" y="57369"/>
                    </a:lnTo>
                    <a:lnTo>
                      <a:pt x="505879" y="42462"/>
                    </a:lnTo>
                    <a:lnTo>
                      <a:pt x="520846" y="33007"/>
                    </a:lnTo>
                    <a:lnTo>
                      <a:pt x="539584" y="29701"/>
                    </a:lnTo>
                    <a:lnTo>
                      <a:pt x="583928" y="29701"/>
                    </a:lnTo>
                    <a:lnTo>
                      <a:pt x="565811" y="18607"/>
                    </a:lnTo>
                    <a:lnTo>
                      <a:pt x="539241" y="14055"/>
                    </a:lnTo>
                    <a:close/>
                  </a:path>
                  <a:path w="797560" h="192404">
                    <a:moveTo>
                      <a:pt x="705768" y="0"/>
                    </a:moveTo>
                    <a:lnTo>
                      <a:pt x="697458" y="2269"/>
                    </a:lnTo>
                    <a:lnTo>
                      <a:pt x="690378" y="7178"/>
                    </a:lnTo>
                    <a:lnTo>
                      <a:pt x="685779" y="13723"/>
                    </a:lnTo>
                    <a:lnTo>
                      <a:pt x="684044" y="21066"/>
                    </a:lnTo>
                    <a:lnTo>
                      <a:pt x="685558" y="28368"/>
                    </a:lnTo>
                    <a:lnTo>
                      <a:pt x="708240" y="77021"/>
                    </a:lnTo>
                    <a:lnTo>
                      <a:pt x="756389" y="77021"/>
                    </a:lnTo>
                    <a:lnTo>
                      <a:pt x="725106" y="9940"/>
                    </a:lnTo>
                    <a:lnTo>
                      <a:pt x="720482" y="4080"/>
                    </a:lnTo>
                    <a:lnTo>
                      <a:pt x="713740" y="685"/>
                    </a:lnTo>
                    <a:lnTo>
                      <a:pt x="705768" y="0"/>
                    </a:lnTo>
                    <a:close/>
                  </a:path>
                  <a:path w="797560" h="192404">
                    <a:moveTo>
                      <a:pt x="98801" y="28215"/>
                    </a:moveTo>
                    <a:lnTo>
                      <a:pt x="55892" y="28215"/>
                    </a:lnTo>
                    <a:lnTo>
                      <a:pt x="70151" y="30306"/>
                    </a:lnTo>
                    <a:lnTo>
                      <a:pt x="81894" y="35994"/>
                    </a:lnTo>
                    <a:lnTo>
                      <a:pt x="89863" y="44407"/>
                    </a:lnTo>
                    <a:lnTo>
                      <a:pt x="92798" y="54669"/>
                    </a:lnTo>
                    <a:lnTo>
                      <a:pt x="92798" y="58010"/>
                    </a:lnTo>
                    <a:lnTo>
                      <a:pt x="92062" y="62861"/>
                    </a:lnTo>
                    <a:lnTo>
                      <a:pt x="90550" y="66976"/>
                    </a:lnTo>
                    <a:lnTo>
                      <a:pt x="106591" y="66976"/>
                    </a:lnTo>
                    <a:lnTo>
                      <a:pt x="113017" y="39379"/>
                    </a:lnTo>
                    <a:lnTo>
                      <a:pt x="197802" y="39379"/>
                    </a:lnTo>
                    <a:lnTo>
                      <a:pt x="197802" y="30336"/>
                    </a:lnTo>
                    <a:lnTo>
                      <a:pt x="100952" y="30336"/>
                    </a:lnTo>
                    <a:lnTo>
                      <a:pt x="98801" y="28215"/>
                    </a:lnTo>
                    <a:close/>
                  </a:path>
                  <a:path w="797560" h="192404">
                    <a:moveTo>
                      <a:pt x="265595" y="14055"/>
                    </a:moveTo>
                    <a:lnTo>
                      <a:pt x="248874" y="16133"/>
                    </a:lnTo>
                    <a:lnTo>
                      <a:pt x="233237" y="23137"/>
                    </a:lnTo>
                    <a:lnTo>
                      <a:pt x="216830" y="36220"/>
                    </a:lnTo>
                    <a:lnTo>
                      <a:pt x="197802" y="56536"/>
                    </a:lnTo>
                    <a:lnTo>
                      <a:pt x="215953" y="56536"/>
                    </a:lnTo>
                    <a:lnTo>
                      <a:pt x="218241" y="54000"/>
                    </a:lnTo>
                    <a:lnTo>
                      <a:pt x="232826" y="40504"/>
                    </a:lnTo>
                    <a:lnTo>
                      <a:pt x="244331" y="34003"/>
                    </a:lnTo>
                    <a:lnTo>
                      <a:pt x="255562" y="32317"/>
                    </a:lnTo>
                    <a:lnTo>
                      <a:pt x="301792" y="32317"/>
                    </a:lnTo>
                    <a:lnTo>
                      <a:pt x="296506" y="24532"/>
                    </a:lnTo>
                    <a:lnTo>
                      <a:pt x="283239" y="16656"/>
                    </a:lnTo>
                    <a:lnTo>
                      <a:pt x="265595" y="14055"/>
                    </a:lnTo>
                    <a:close/>
                  </a:path>
                  <a:path w="797560" h="192404">
                    <a:moveTo>
                      <a:pt x="377786" y="14055"/>
                    </a:moveTo>
                    <a:lnTo>
                      <a:pt x="361286" y="16133"/>
                    </a:lnTo>
                    <a:lnTo>
                      <a:pt x="345749" y="23137"/>
                    </a:lnTo>
                    <a:lnTo>
                      <a:pt x="329371" y="36220"/>
                    </a:lnTo>
                    <a:lnTo>
                      <a:pt x="310349" y="56536"/>
                    </a:lnTo>
                    <a:lnTo>
                      <a:pt x="329046" y="56536"/>
                    </a:lnTo>
                    <a:lnTo>
                      <a:pt x="330085" y="55419"/>
                    </a:lnTo>
                    <a:lnTo>
                      <a:pt x="341057" y="44632"/>
                    </a:lnTo>
                    <a:lnTo>
                      <a:pt x="350493" y="37617"/>
                    </a:lnTo>
                    <a:lnTo>
                      <a:pt x="359230" y="33816"/>
                    </a:lnTo>
                    <a:lnTo>
                      <a:pt x="368109" y="32673"/>
                    </a:lnTo>
                    <a:lnTo>
                      <a:pt x="414254" y="32673"/>
                    </a:lnTo>
                    <a:lnTo>
                      <a:pt x="410500" y="26537"/>
                    </a:lnTo>
                    <a:lnTo>
                      <a:pt x="396418" y="17292"/>
                    </a:lnTo>
                    <a:lnTo>
                      <a:pt x="377786" y="14055"/>
                    </a:lnTo>
                    <a:close/>
                  </a:path>
                  <a:path w="797560" h="192404">
                    <a:moveTo>
                      <a:pt x="197802" y="14804"/>
                    </a:moveTo>
                    <a:lnTo>
                      <a:pt x="191084" y="14804"/>
                    </a:lnTo>
                    <a:lnTo>
                      <a:pt x="100952" y="30336"/>
                    </a:lnTo>
                    <a:lnTo>
                      <a:pt x="197802" y="30336"/>
                    </a:lnTo>
                    <a:lnTo>
                      <a:pt x="197802" y="14804"/>
                    </a:lnTo>
                    <a:close/>
                  </a:path>
                </a:pathLst>
              </a:custGeom>
              <a:solidFill>
                <a:srgbClr val="717073"/>
              </a:solidFill>
            </p:spPr>
            <p:txBody>
              <a:bodyPr wrap="square" lIns="0" tIns="0" rIns="0" bIns="0" rtlCol="0"/>
              <a:lstStyle/>
              <a:p>
                <a:endParaRPr>
                  <a:latin typeface="Bahnschrift Light" panose="020B0502040204020203" pitchFamily="34" charset="0"/>
                </a:endParaRPr>
              </a:p>
            </p:txBody>
          </p:sp>
        </p:grpSp>
      </p:grpSp>
      <p:sp>
        <p:nvSpPr>
          <p:cNvPr id="17" name="object 10">
            <a:extLst>
              <a:ext uri="{FF2B5EF4-FFF2-40B4-BE49-F238E27FC236}">
                <a16:creationId xmlns:a16="http://schemas.microsoft.com/office/drawing/2014/main" id="{9F10AD1A-F989-AAC2-13B0-AA4B2B7E9EDF}"/>
              </a:ext>
            </a:extLst>
          </p:cNvPr>
          <p:cNvSpPr/>
          <p:nvPr/>
        </p:nvSpPr>
        <p:spPr>
          <a:xfrm>
            <a:off x="11728691" y="61178"/>
            <a:ext cx="360000" cy="360000"/>
          </a:xfrm>
          <a:custGeom>
            <a:avLst/>
            <a:gdLst/>
            <a:ahLst/>
            <a:cxnLst/>
            <a:rect l="l" t="t" r="r" b="b"/>
            <a:pathLst>
              <a:path w="445134" h="445134">
                <a:moveTo>
                  <a:pt x="222351" y="444715"/>
                </a:moveTo>
                <a:lnTo>
                  <a:pt x="267165" y="440198"/>
                </a:lnTo>
                <a:lnTo>
                  <a:pt x="308904" y="427241"/>
                </a:lnTo>
                <a:lnTo>
                  <a:pt x="346673" y="406740"/>
                </a:lnTo>
                <a:lnTo>
                  <a:pt x="379580" y="379588"/>
                </a:lnTo>
                <a:lnTo>
                  <a:pt x="406731" y="346680"/>
                </a:lnTo>
                <a:lnTo>
                  <a:pt x="427230" y="308911"/>
                </a:lnTo>
                <a:lnTo>
                  <a:pt x="440186" y="267174"/>
                </a:lnTo>
                <a:lnTo>
                  <a:pt x="444703" y="222364"/>
                </a:lnTo>
                <a:lnTo>
                  <a:pt x="440186" y="177549"/>
                </a:lnTo>
                <a:lnTo>
                  <a:pt x="427230" y="135809"/>
                </a:lnTo>
                <a:lnTo>
                  <a:pt x="406731" y="98038"/>
                </a:lnTo>
                <a:lnTo>
                  <a:pt x="379580" y="65128"/>
                </a:lnTo>
                <a:lnTo>
                  <a:pt x="346673" y="37976"/>
                </a:lnTo>
                <a:lnTo>
                  <a:pt x="308904" y="17474"/>
                </a:lnTo>
                <a:lnTo>
                  <a:pt x="267165" y="4517"/>
                </a:lnTo>
                <a:lnTo>
                  <a:pt x="222351" y="0"/>
                </a:lnTo>
                <a:lnTo>
                  <a:pt x="177537" y="4517"/>
                </a:lnTo>
                <a:lnTo>
                  <a:pt x="135799" y="17474"/>
                </a:lnTo>
                <a:lnTo>
                  <a:pt x="98029" y="37976"/>
                </a:lnTo>
                <a:lnTo>
                  <a:pt x="65122" y="65128"/>
                </a:lnTo>
                <a:lnTo>
                  <a:pt x="37972" y="98038"/>
                </a:lnTo>
                <a:lnTo>
                  <a:pt x="17472" y="135809"/>
                </a:lnTo>
                <a:lnTo>
                  <a:pt x="4517" y="177549"/>
                </a:lnTo>
                <a:lnTo>
                  <a:pt x="0" y="222364"/>
                </a:lnTo>
                <a:lnTo>
                  <a:pt x="4517" y="267174"/>
                </a:lnTo>
                <a:lnTo>
                  <a:pt x="17472" y="308911"/>
                </a:lnTo>
                <a:lnTo>
                  <a:pt x="37972" y="346680"/>
                </a:lnTo>
                <a:lnTo>
                  <a:pt x="65122" y="379588"/>
                </a:lnTo>
                <a:lnTo>
                  <a:pt x="98029" y="406740"/>
                </a:lnTo>
                <a:lnTo>
                  <a:pt x="135799" y="427241"/>
                </a:lnTo>
                <a:lnTo>
                  <a:pt x="177537" y="440198"/>
                </a:lnTo>
                <a:lnTo>
                  <a:pt x="222351" y="444715"/>
                </a:lnTo>
                <a:close/>
              </a:path>
            </a:pathLst>
          </a:custGeom>
          <a:ln w="8890">
            <a:solidFill>
              <a:srgbClr val="FDBE56"/>
            </a:solidFill>
          </a:ln>
        </p:spPr>
        <p:txBody>
          <a:bodyPr wrap="square" lIns="0" tIns="0" rIns="0" bIns="0" rtlCol="0"/>
          <a:lstStyle/>
          <a:p>
            <a:pPr algn="ctr"/>
            <a:endParaRPr>
              <a:latin typeface="Bahnschrift Light" panose="020B0502040204020203" pitchFamily="34" charset="0"/>
            </a:endParaRPr>
          </a:p>
        </p:txBody>
      </p:sp>
      <p:sp>
        <p:nvSpPr>
          <p:cNvPr id="4" name="CasellaDiTesto 3">
            <a:extLst>
              <a:ext uri="{FF2B5EF4-FFF2-40B4-BE49-F238E27FC236}">
                <a16:creationId xmlns:a16="http://schemas.microsoft.com/office/drawing/2014/main" id="{7513D134-CA91-3906-756A-342B6901B5B3}"/>
              </a:ext>
            </a:extLst>
          </p:cNvPr>
          <p:cNvSpPr txBox="1"/>
          <p:nvPr/>
        </p:nvSpPr>
        <p:spPr>
          <a:xfrm>
            <a:off x="11722582" y="148845"/>
            <a:ext cx="372218" cy="184666"/>
          </a:xfrm>
          <a:prstGeom prst="rect">
            <a:avLst/>
          </a:prstGeom>
          <a:noFill/>
        </p:spPr>
        <p:txBody>
          <a:bodyPr wrap="square" lIns="0" tIns="0" rIns="0" bIns="0" rtlCol="0" anchor="ctr" anchorCtr="1">
            <a:spAutoFit/>
          </a:bodyPr>
          <a:lstStyle>
            <a:defPPr>
              <a:defRPr lang="it-IT"/>
            </a:defPPr>
            <a:lvl1pPr>
              <a:defRPr sz="1200">
                <a:solidFill>
                  <a:schemeClr val="tx1">
                    <a:lumMod val="50000"/>
                    <a:lumOff val="50000"/>
                  </a:schemeClr>
                </a:solidFill>
                <a:latin typeface="Arial Nova Cond Light" panose="020B0306020202020204" pitchFamily="34" charset="0"/>
              </a:defRPr>
            </a:lvl1pPr>
          </a:lstStyle>
          <a:p>
            <a:pPr lvl="0"/>
            <a:fld id="{2FCF48F2-A5B0-4625-BE61-E03E8FD626E4}" type="slidenum">
              <a:rPr lang="it-IT" smtClean="0"/>
              <a:pPr lvl="0"/>
              <a:t>‹N›</a:t>
            </a:fld>
            <a:endParaRPr lang="it-IT"/>
          </a:p>
        </p:txBody>
      </p:sp>
      <p:sp>
        <p:nvSpPr>
          <p:cNvPr id="6" name="Segnaposto contenuto 5">
            <a:extLst>
              <a:ext uri="{FF2B5EF4-FFF2-40B4-BE49-F238E27FC236}">
                <a16:creationId xmlns:a16="http://schemas.microsoft.com/office/drawing/2014/main" id="{5AA0DB25-0E90-91B1-C3FA-FBCE67F6FD02}"/>
              </a:ext>
            </a:extLst>
          </p:cNvPr>
          <p:cNvSpPr>
            <a:spLocks noGrp="1"/>
          </p:cNvSpPr>
          <p:nvPr>
            <p:ph sz="quarter" idx="10"/>
          </p:nvPr>
        </p:nvSpPr>
        <p:spPr>
          <a:xfrm>
            <a:off x="838200" y="1703217"/>
            <a:ext cx="10515600" cy="4442142"/>
          </a:xfrm>
          <a:prstGeom prst="rect">
            <a:avLst/>
          </a:prstGeo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a:extLst>
              <a:ext uri="{FF2B5EF4-FFF2-40B4-BE49-F238E27FC236}">
                <a16:creationId xmlns:a16="http://schemas.microsoft.com/office/drawing/2014/main" id="{2544628E-7695-9772-9CC4-6B5CDF64D9C7}"/>
              </a:ext>
            </a:extLst>
          </p:cNvPr>
          <p:cNvSpPr>
            <a:spLocks noGrp="1"/>
          </p:cNvSpPr>
          <p:nvPr>
            <p:ph sz="quarter" idx="11" hasCustomPrompt="1"/>
          </p:nvPr>
        </p:nvSpPr>
        <p:spPr>
          <a:xfrm>
            <a:off x="838200" y="973386"/>
            <a:ext cx="10515600" cy="249299"/>
          </a:xfrm>
          <a:prstGeom prst="rect">
            <a:avLst/>
          </a:prstGeom>
          <a:solidFill>
            <a:schemeClr val="tx1">
              <a:lumMod val="50000"/>
              <a:lumOff val="50000"/>
            </a:schemeClr>
          </a:solidFill>
        </p:spPr>
        <p:txBody>
          <a:bodyPr wrap="square" lIns="0" tIns="0" rIns="0" bIns="0">
            <a:spAutoFit/>
          </a:bodyPr>
          <a:lstStyle>
            <a:lvl1pPr marL="0" indent="0">
              <a:buNone/>
              <a:defRPr lang="it-IT" sz="1800" b="0" i="0" cap="all" baseline="0" smtClean="0">
                <a:solidFill>
                  <a:schemeClr val="bg1"/>
                </a:solidFill>
                <a:latin typeface="Arial Nova Cond" panose="020B0506020202020204" pitchFamily="34" charset="0"/>
                <a:cs typeface="Arial"/>
              </a:defRPr>
            </a:lvl1pPr>
            <a:lvl2pPr>
              <a:defRPr lang="it-IT" sz="1800" smtClean="0">
                <a:latin typeface="+mn-lt"/>
              </a:defRPr>
            </a:lvl2pPr>
            <a:lvl3pPr>
              <a:defRPr lang="it-IT" sz="1800" smtClean="0">
                <a:latin typeface="+mn-lt"/>
              </a:defRPr>
            </a:lvl3pPr>
            <a:lvl4pPr>
              <a:defRPr lang="it-IT" sz="1800" smtClean="0">
                <a:latin typeface="+mn-lt"/>
              </a:defRPr>
            </a:lvl4pPr>
            <a:lvl5pPr>
              <a:defRPr lang="it-IT" sz="1800">
                <a:latin typeface="+mn-lt"/>
              </a:defRPr>
            </a:lvl5pPr>
          </a:lstStyle>
          <a:p>
            <a:pPr marL="0" lvl="0"/>
            <a:r>
              <a:rPr lang="it-IT"/>
              <a:t>Fare clic per modificare lo stile del sottotitolo</a:t>
            </a:r>
          </a:p>
        </p:txBody>
      </p:sp>
    </p:spTree>
    <p:extLst>
      <p:ext uri="{BB962C8B-B14F-4D97-AF65-F5344CB8AC3E}">
        <p14:creationId xmlns:p14="http://schemas.microsoft.com/office/powerpoint/2010/main" val="247154955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EB70FD-5BC6-E357-EBE1-E1BE29540BCF}"/>
              </a:ext>
            </a:extLst>
          </p:cNvPr>
          <p:cNvSpPr>
            <a:spLocks noGrp="1"/>
          </p:cNvSpPr>
          <p:nvPr>
            <p:ph type="title"/>
          </p:nvPr>
        </p:nvSpPr>
        <p:spPr>
          <a:xfrm>
            <a:off x="5046132" y="3010768"/>
            <a:ext cx="6301317" cy="1551707"/>
          </a:xfrm>
        </p:spPr>
        <p:txBody>
          <a:bodyPr vert="horz" wrap="square" lIns="0" tIns="12700" rIns="0" bIns="0" rtlCol="0">
            <a:spAutoFit/>
          </a:bodyPr>
          <a:lstStyle>
            <a:lvl1pPr>
              <a:defRPr lang="it-IT" dirty="0">
                <a:cs typeface="Arial Nova Cond Light" panose="020B0306020202020204" pitchFamily="34" charset="0"/>
              </a:defRPr>
            </a:lvl1pPr>
          </a:lstStyle>
          <a:p>
            <a:pPr marL="12700" lvl="0">
              <a:lnSpc>
                <a:spcPts val="4000"/>
              </a:lnSpc>
              <a:spcBef>
                <a:spcPts val="100"/>
              </a:spcBef>
            </a:pPr>
            <a:r>
              <a:rPr lang="it-IT"/>
              <a:t>Fare clic per modificare lo stile del titolo dello schema</a:t>
            </a:r>
          </a:p>
        </p:txBody>
      </p:sp>
      <p:sp>
        <p:nvSpPr>
          <p:cNvPr id="3" name="Segnaposto testo 2">
            <a:extLst>
              <a:ext uri="{FF2B5EF4-FFF2-40B4-BE49-F238E27FC236}">
                <a16:creationId xmlns:a16="http://schemas.microsoft.com/office/drawing/2014/main" id="{3FCB34E1-3E9C-4394-7579-BAA344F87647}"/>
              </a:ext>
            </a:extLst>
          </p:cNvPr>
          <p:cNvSpPr>
            <a:spLocks noGrp="1"/>
          </p:cNvSpPr>
          <p:nvPr>
            <p:ph type="body" idx="1"/>
          </p:nvPr>
        </p:nvSpPr>
        <p:spPr>
          <a:xfrm>
            <a:off x="5046132" y="4589463"/>
            <a:ext cx="6301317" cy="240963"/>
          </a:xfrm>
          <a:prstGeom prst="rect">
            <a:avLst/>
          </a:prstGeom>
        </p:spPr>
        <p:txBody>
          <a:bodyPr vert="horz" wrap="square" lIns="0" tIns="2540" rIns="0" bIns="0" rtlCol="0">
            <a:spAutoFit/>
          </a:bodyPr>
          <a:lstStyle>
            <a:lvl1pPr>
              <a:defRPr lang="it-IT" sz="1600" b="0" i="0" spc="-15" smtClean="0">
                <a:solidFill>
                  <a:srgbClr val="4C4D4F"/>
                </a:solidFill>
                <a:latin typeface="Arial Nova Light" panose="020B0304020202020204" pitchFamily="34" charset="0"/>
                <a:cs typeface="Arial Nova Light" panose="020B0304020202020204" pitchFamily="34" charset="0"/>
              </a:defRPr>
            </a:lvl1pPr>
          </a:lstStyle>
          <a:p>
            <a:pPr marL="12700" marR="5080" lvl="0">
              <a:lnSpc>
                <a:spcPct val="104200"/>
              </a:lnSpc>
              <a:spcBef>
                <a:spcPts val="20"/>
              </a:spcBef>
            </a:pPr>
            <a:r>
              <a:rPr lang="it-IT"/>
              <a:t>Fare clic per modificare gli stili del testo dello schema</a:t>
            </a:r>
          </a:p>
        </p:txBody>
      </p:sp>
      <p:pic>
        <p:nvPicPr>
          <p:cNvPr id="19" name="Segnaposto immagine 25" descr="Immagine che contiene verde&#10;&#10;Descrizione generata automaticamente">
            <a:extLst>
              <a:ext uri="{FF2B5EF4-FFF2-40B4-BE49-F238E27FC236}">
                <a16:creationId xmlns:a16="http://schemas.microsoft.com/office/drawing/2014/main" id="{3CD91B62-AC5B-4938-B566-416E3BAA9F06}"/>
              </a:ext>
            </a:extLst>
          </p:cNvPr>
          <p:cNvPicPr>
            <a:picLocks noChangeAspect="1"/>
          </p:cNvPicPr>
          <p:nvPr/>
        </p:nvPicPr>
        <p:blipFill rotWithShape="1">
          <a:blip r:embed="rId2">
            <a:extLst>
              <a:ext uri="{28A0092B-C50C-407E-A947-70E740481C1C}">
                <a14:useLocalDpi xmlns:a14="http://schemas.microsoft.com/office/drawing/2010/main" val="0"/>
              </a:ext>
            </a:extLst>
          </a:blip>
          <a:srcRect t="595" b="595"/>
          <a:stretch/>
        </p:blipFill>
        <p:spPr>
          <a:xfrm>
            <a:off x="-36250" y="0"/>
            <a:ext cx="4821599" cy="6858000"/>
          </a:xfrm>
          <a:custGeom>
            <a:avLst/>
            <a:gdLst>
              <a:gd name="connsiteX0" fmla="*/ 0 w 5465400"/>
              <a:gd name="connsiteY0" fmla="*/ 0 h 6858000"/>
              <a:gd name="connsiteX1" fmla="*/ 5105400 w 5465400"/>
              <a:gd name="connsiteY1" fmla="*/ 0 h 6858000"/>
              <a:gd name="connsiteX2" fmla="*/ 5105400 w 5465400"/>
              <a:gd name="connsiteY2" fmla="*/ 2016124 h 6858000"/>
              <a:gd name="connsiteX3" fmla="*/ 5465400 w 5465400"/>
              <a:gd name="connsiteY3" fmla="*/ 2520124 h 6858000"/>
              <a:gd name="connsiteX4" fmla="*/ 5105400 w 5465400"/>
              <a:gd name="connsiteY4" fmla="*/ 3024124 h 6858000"/>
              <a:gd name="connsiteX5" fmla="*/ 5105400 w 5465400"/>
              <a:gd name="connsiteY5" fmla="*/ 6858000 h 6858000"/>
              <a:gd name="connsiteX6" fmla="*/ 0 w 54654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5400" h="6858000">
                <a:moveTo>
                  <a:pt x="0" y="0"/>
                </a:moveTo>
                <a:lnTo>
                  <a:pt x="5105400" y="0"/>
                </a:lnTo>
                <a:lnTo>
                  <a:pt x="5105400" y="2016124"/>
                </a:lnTo>
                <a:lnTo>
                  <a:pt x="5465400" y="2520124"/>
                </a:lnTo>
                <a:lnTo>
                  <a:pt x="5105400" y="3024124"/>
                </a:lnTo>
                <a:lnTo>
                  <a:pt x="5105400" y="6858000"/>
                </a:lnTo>
                <a:lnTo>
                  <a:pt x="0" y="6858000"/>
                </a:lnTo>
                <a:close/>
              </a:path>
            </a:pathLst>
          </a:custGeom>
          <a:ln>
            <a:noFill/>
          </a:ln>
        </p:spPr>
      </p:pic>
      <p:sp>
        <p:nvSpPr>
          <p:cNvPr id="21" name="object 6">
            <a:extLst>
              <a:ext uri="{FF2B5EF4-FFF2-40B4-BE49-F238E27FC236}">
                <a16:creationId xmlns:a16="http://schemas.microsoft.com/office/drawing/2014/main" id="{724D3C52-D290-B021-A95B-912289B2B5A8}"/>
              </a:ext>
            </a:extLst>
          </p:cNvPr>
          <p:cNvSpPr txBox="1"/>
          <p:nvPr/>
        </p:nvSpPr>
        <p:spPr>
          <a:xfrm>
            <a:off x="5465400" y="454663"/>
            <a:ext cx="4821599" cy="228268"/>
          </a:xfrm>
          <a:prstGeom prst="rect">
            <a:avLst/>
          </a:prstGeom>
        </p:spPr>
        <p:txBody>
          <a:bodyPr vert="horz" wrap="square" lIns="0" tIns="12700" rIns="0" bIns="0" rtlCol="0">
            <a:spAutoFit/>
          </a:bodyPr>
          <a:lstStyle/>
          <a:p>
            <a:pPr marL="12700">
              <a:lnSpc>
                <a:spcPct val="100000"/>
              </a:lnSpc>
              <a:spcBef>
                <a:spcPts val="100"/>
              </a:spcBef>
            </a:pPr>
            <a:r>
              <a:rPr sz="1400" spc="25">
                <a:solidFill>
                  <a:srgbClr val="4C4D4F"/>
                </a:solidFill>
                <a:latin typeface="Arial Nova" panose="020B0504020202020204" pitchFamily="34" charset="0"/>
                <a:cs typeface="Bahnschrift Light" panose="020F0302020204030204" pitchFamily="34" charset="0"/>
              </a:rPr>
              <a:t>Istituto</a:t>
            </a:r>
            <a:r>
              <a:rPr sz="1400" spc="-155">
                <a:solidFill>
                  <a:srgbClr val="4C4D4F"/>
                </a:solidFill>
                <a:latin typeface="Arial Nova" panose="020B0504020202020204" pitchFamily="34" charset="0"/>
                <a:cs typeface="Bahnschrift Light" panose="020F0302020204030204" pitchFamily="34" charset="0"/>
              </a:rPr>
              <a:t> </a:t>
            </a:r>
            <a:r>
              <a:rPr sz="1400" spc="5">
                <a:solidFill>
                  <a:srgbClr val="4C4D4F"/>
                </a:solidFill>
                <a:latin typeface="Arial Nova" panose="020B0504020202020204" pitchFamily="34" charset="0"/>
                <a:cs typeface="Bahnschrift Light" panose="020F0302020204030204" pitchFamily="34" charset="0"/>
              </a:rPr>
              <a:t>di</a:t>
            </a:r>
            <a:r>
              <a:rPr sz="1400" spc="-150">
                <a:solidFill>
                  <a:srgbClr val="4C4D4F"/>
                </a:solidFill>
                <a:latin typeface="Arial Nova" panose="020B0504020202020204" pitchFamily="34" charset="0"/>
                <a:cs typeface="Bahnschrift Light" panose="020F0302020204030204" pitchFamily="34" charset="0"/>
              </a:rPr>
              <a:t> </a:t>
            </a:r>
            <a:r>
              <a:rPr sz="1400" spc="10">
                <a:solidFill>
                  <a:srgbClr val="4C4D4F"/>
                </a:solidFill>
                <a:latin typeface="Arial Nova" panose="020B0504020202020204" pitchFamily="34" charset="0"/>
                <a:cs typeface="Bahnschrift Light" panose="020F0302020204030204" pitchFamily="34" charset="0"/>
              </a:rPr>
              <a:t>Servizi</a:t>
            </a:r>
            <a:r>
              <a:rPr sz="1400" spc="-150">
                <a:solidFill>
                  <a:srgbClr val="4C4D4F"/>
                </a:solidFill>
                <a:latin typeface="Arial Nova" panose="020B0504020202020204" pitchFamily="34" charset="0"/>
                <a:cs typeface="Bahnschrift Light" panose="020F0302020204030204" pitchFamily="34" charset="0"/>
              </a:rPr>
              <a:t> </a:t>
            </a:r>
            <a:r>
              <a:rPr sz="1400" spc="25">
                <a:solidFill>
                  <a:srgbClr val="4C4D4F"/>
                </a:solidFill>
                <a:latin typeface="Arial Nova" panose="020B0504020202020204" pitchFamily="34" charset="0"/>
                <a:cs typeface="Bahnschrift Light" panose="020F0302020204030204" pitchFamily="34" charset="0"/>
              </a:rPr>
              <a:t>per</a:t>
            </a:r>
            <a:r>
              <a:rPr sz="1400" spc="-150">
                <a:solidFill>
                  <a:srgbClr val="4C4D4F"/>
                </a:solidFill>
                <a:latin typeface="Arial Nova" panose="020B0504020202020204" pitchFamily="34" charset="0"/>
                <a:cs typeface="Bahnschrift Light" panose="020F0302020204030204" pitchFamily="34" charset="0"/>
              </a:rPr>
              <a:t> </a:t>
            </a:r>
            <a:r>
              <a:rPr sz="1400" spc="65">
                <a:solidFill>
                  <a:srgbClr val="4C4D4F"/>
                </a:solidFill>
                <a:latin typeface="Arial Nova" panose="020B0504020202020204" pitchFamily="34" charset="0"/>
                <a:cs typeface="Bahnschrift Light" panose="020F0302020204030204" pitchFamily="34" charset="0"/>
              </a:rPr>
              <a:t>il</a:t>
            </a:r>
            <a:r>
              <a:rPr sz="1400" spc="-150">
                <a:solidFill>
                  <a:srgbClr val="4C4D4F"/>
                </a:solidFill>
                <a:latin typeface="Arial Nova" panose="020B0504020202020204" pitchFamily="34" charset="0"/>
                <a:cs typeface="Bahnschrift Light" panose="020F0302020204030204" pitchFamily="34" charset="0"/>
              </a:rPr>
              <a:t> </a:t>
            </a:r>
            <a:r>
              <a:rPr sz="1400">
                <a:solidFill>
                  <a:srgbClr val="4C4D4F"/>
                </a:solidFill>
                <a:latin typeface="Arial Nova" panose="020B0504020202020204" pitchFamily="34" charset="0"/>
                <a:cs typeface="Bahnschrift Light" panose="020F0302020204030204" pitchFamily="34" charset="0"/>
              </a:rPr>
              <a:t>Mercato</a:t>
            </a:r>
            <a:r>
              <a:rPr sz="1400" spc="-150">
                <a:solidFill>
                  <a:srgbClr val="4C4D4F"/>
                </a:solidFill>
                <a:latin typeface="Arial Nova" panose="020B0504020202020204" pitchFamily="34" charset="0"/>
                <a:cs typeface="Bahnschrift Light" panose="020F0302020204030204" pitchFamily="34" charset="0"/>
              </a:rPr>
              <a:t> </a:t>
            </a:r>
            <a:r>
              <a:rPr sz="1400" spc="15">
                <a:solidFill>
                  <a:srgbClr val="4C4D4F"/>
                </a:solidFill>
                <a:latin typeface="Arial Nova" panose="020B0504020202020204" pitchFamily="34" charset="0"/>
                <a:cs typeface="Bahnschrift Light" panose="020F0302020204030204" pitchFamily="34" charset="0"/>
              </a:rPr>
              <a:t>Agricolo</a:t>
            </a:r>
            <a:r>
              <a:rPr sz="1400" spc="-155">
                <a:solidFill>
                  <a:srgbClr val="4C4D4F"/>
                </a:solidFill>
                <a:latin typeface="Arial Nova" panose="020B0504020202020204" pitchFamily="34" charset="0"/>
                <a:cs typeface="Bahnschrift Light" panose="020F0302020204030204" pitchFamily="34" charset="0"/>
              </a:rPr>
              <a:t> </a:t>
            </a:r>
            <a:r>
              <a:rPr sz="1400" spc="20">
                <a:solidFill>
                  <a:srgbClr val="4C4D4F"/>
                </a:solidFill>
                <a:latin typeface="Arial Nova" panose="020B0504020202020204" pitchFamily="34" charset="0"/>
                <a:cs typeface="Bahnschrift Light" panose="020F0302020204030204" pitchFamily="34" charset="0"/>
              </a:rPr>
              <a:t>Alimentare</a:t>
            </a:r>
            <a:endParaRPr sz="1400">
              <a:latin typeface="Arial Nova" panose="020B0504020202020204" pitchFamily="34" charset="0"/>
              <a:cs typeface="Bahnschrift Light" panose="020F0302020204030204" pitchFamily="34" charset="0"/>
            </a:endParaRPr>
          </a:p>
        </p:txBody>
      </p:sp>
      <p:sp>
        <p:nvSpPr>
          <p:cNvPr id="22" name="Segnaposto testo 3">
            <a:extLst>
              <a:ext uri="{FF2B5EF4-FFF2-40B4-BE49-F238E27FC236}">
                <a16:creationId xmlns:a16="http://schemas.microsoft.com/office/drawing/2014/main" id="{317F7610-9025-7AC8-20F4-B74580DFD35C}"/>
              </a:ext>
            </a:extLst>
          </p:cNvPr>
          <p:cNvSpPr>
            <a:spLocks noGrp="1"/>
          </p:cNvSpPr>
          <p:nvPr>
            <p:ph type="body" sz="quarter" idx="19" hasCustomPrompt="1"/>
          </p:nvPr>
        </p:nvSpPr>
        <p:spPr>
          <a:xfrm>
            <a:off x="5846237" y="2212597"/>
            <a:ext cx="654050" cy="525785"/>
          </a:xfrm>
          <a:prstGeom prst="rect">
            <a:avLst/>
          </a:prstGeom>
        </p:spPr>
        <p:txBody>
          <a:bodyPr vert="horz" wrap="square" lIns="0" tIns="12700" rIns="0" bIns="0" rtlCol="0">
            <a:spAutoFit/>
          </a:bodyPr>
          <a:lstStyle>
            <a:lvl1pPr algn="ctr">
              <a:defRPr lang="it-IT" sz="4200" dirty="0">
                <a:solidFill>
                  <a:srgbClr val="8A898C"/>
                </a:solidFill>
                <a:latin typeface="Arial Nova Cond Light" panose="020B0306020202020204" pitchFamily="34" charset="0"/>
                <a:ea typeface="+mj-ea"/>
                <a:cs typeface="Arial Nova Cond Light" panose="020B0306020202020204" pitchFamily="34" charset="0"/>
              </a:defRPr>
            </a:lvl1pPr>
          </a:lstStyle>
          <a:p>
            <a:pPr marL="12700" lvl="0">
              <a:lnSpc>
                <a:spcPts val="4000"/>
              </a:lnSpc>
              <a:spcBef>
                <a:spcPts val="100"/>
              </a:spcBef>
            </a:pPr>
            <a:r>
              <a:rPr lang="it-IT"/>
              <a:t>N°</a:t>
            </a:r>
          </a:p>
        </p:txBody>
      </p:sp>
      <p:sp>
        <p:nvSpPr>
          <p:cNvPr id="23" name="object 8">
            <a:extLst>
              <a:ext uri="{FF2B5EF4-FFF2-40B4-BE49-F238E27FC236}">
                <a16:creationId xmlns:a16="http://schemas.microsoft.com/office/drawing/2014/main" id="{E0C4E298-A783-7FCC-A619-432E4B6A6147}"/>
              </a:ext>
            </a:extLst>
          </p:cNvPr>
          <p:cNvSpPr/>
          <p:nvPr/>
        </p:nvSpPr>
        <p:spPr>
          <a:xfrm>
            <a:off x="5633262" y="1935490"/>
            <a:ext cx="1080000" cy="1080000"/>
          </a:xfrm>
          <a:custGeom>
            <a:avLst/>
            <a:gdLst/>
            <a:ahLst/>
            <a:cxnLst/>
            <a:rect l="l" t="t" r="r" b="b"/>
            <a:pathLst>
              <a:path w="445134" h="445134">
                <a:moveTo>
                  <a:pt x="222351" y="444715"/>
                </a:moveTo>
                <a:lnTo>
                  <a:pt x="267165" y="440198"/>
                </a:lnTo>
                <a:lnTo>
                  <a:pt x="308904" y="427241"/>
                </a:lnTo>
                <a:lnTo>
                  <a:pt x="346673" y="406740"/>
                </a:lnTo>
                <a:lnTo>
                  <a:pt x="379580" y="379588"/>
                </a:lnTo>
                <a:lnTo>
                  <a:pt x="406731" y="346680"/>
                </a:lnTo>
                <a:lnTo>
                  <a:pt x="427230" y="308911"/>
                </a:lnTo>
                <a:lnTo>
                  <a:pt x="440186" y="267174"/>
                </a:lnTo>
                <a:lnTo>
                  <a:pt x="444703" y="222364"/>
                </a:lnTo>
                <a:lnTo>
                  <a:pt x="440186" y="177549"/>
                </a:lnTo>
                <a:lnTo>
                  <a:pt x="427230" y="135809"/>
                </a:lnTo>
                <a:lnTo>
                  <a:pt x="406731" y="98038"/>
                </a:lnTo>
                <a:lnTo>
                  <a:pt x="379580" y="65128"/>
                </a:lnTo>
                <a:lnTo>
                  <a:pt x="346673" y="37976"/>
                </a:lnTo>
                <a:lnTo>
                  <a:pt x="308904" y="17474"/>
                </a:lnTo>
                <a:lnTo>
                  <a:pt x="267165" y="4517"/>
                </a:lnTo>
                <a:lnTo>
                  <a:pt x="222351" y="0"/>
                </a:lnTo>
                <a:lnTo>
                  <a:pt x="177537" y="4517"/>
                </a:lnTo>
                <a:lnTo>
                  <a:pt x="135799" y="17474"/>
                </a:lnTo>
                <a:lnTo>
                  <a:pt x="98029" y="37976"/>
                </a:lnTo>
                <a:lnTo>
                  <a:pt x="65122" y="65128"/>
                </a:lnTo>
                <a:lnTo>
                  <a:pt x="37972" y="98038"/>
                </a:lnTo>
                <a:lnTo>
                  <a:pt x="17472" y="135809"/>
                </a:lnTo>
                <a:lnTo>
                  <a:pt x="4517" y="177549"/>
                </a:lnTo>
                <a:lnTo>
                  <a:pt x="0" y="222364"/>
                </a:lnTo>
                <a:lnTo>
                  <a:pt x="4517" y="267174"/>
                </a:lnTo>
                <a:lnTo>
                  <a:pt x="17472" y="308911"/>
                </a:lnTo>
                <a:lnTo>
                  <a:pt x="37972" y="346680"/>
                </a:lnTo>
                <a:lnTo>
                  <a:pt x="65122" y="379588"/>
                </a:lnTo>
                <a:lnTo>
                  <a:pt x="98029" y="406740"/>
                </a:lnTo>
                <a:lnTo>
                  <a:pt x="135799" y="427241"/>
                </a:lnTo>
                <a:lnTo>
                  <a:pt x="177537" y="440198"/>
                </a:lnTo>
                <a:lnTo>
                  <a:pt x="222351" y="444715"/>
                </a:lnTo>
                <a:close/>
              </a:path>
            </a:pathLst>
          </a:custGeom>
          <a:ln w="8890">
            <a:solidFill>
              <a:srgbClr val="FDBE56"/>
            </a:solidFill>
          </a:ln>
        </p:spPr>
        <p:txBody>
          <a:bodyPr wrap="square" lIns="0" tIns="0" rIns="0" bIns="0" rtlCol="0"/>
          <a:lstStyle/>
          <a:p>
            <a:endParaRPr>
              <a:latin typeface="Bahnschrift Light" panose="020B0502040204020203" pitchFamily="34" charset="0"/>
            </a:endParaRPr>
          </a:p>
        </p:txBody>
      </p:sp>
    </p:spTree>
    <p:extLst>
      <p:ext uri="{BB962C8B-B14F-4D97-AF65-F5344CB8AC3E}">
        <p14:creationId xmlns:p14="http://schemas.microsoft.com/office/powerpoint/2010/main" val="289204165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yout TABELLA c/fo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DDADB9-2D92-44AE-AB26-0C3F23F2BEDA}"/>
              </a:ext>
            </a:extLst>
          </p:cNvPr>
          <p:cNvSpPr>
            <a:spLocks noGrp="1"/>
          </p:cNvSpPr>
          <p:nvPr>
            <p:ph type="title" hasCustomPrompt="1"/>
          </p:nvPr>
        </p:nvSpPr>
        <p:spPr>
          <a:xfrm>
            <a:off x="4572000" y="533400"/>
            <a:ext cx="7234247" cy="490199"/>
          </a:xfrm>
          <a:prstGeom prst="rect">
            <a:avLst/>
          </a:prstGeom>
        </p:spPr>
        <p:txBody>
          <a:bodyPr vert="horz" wrap="square" lIns="0" tIns="12700" rIns="0" bIns="0" rtlCol="0">
            <a:spAutoFit/>
          </a:bodyPr>
          <a:lstStyle>
            <a:lvl1pPr>
              <a:defRPr lang="it-IT" sz="3200" dirty="0">
                <a:cs typeface="Arial Nova Cond Light" panose="020B0306020202020204" pitchFamily="34" charset="0"/>
              </a:defRPr>
            </a:lvl1pPr>
          </a:lstStyle>
          <a:p>
            <a:pPr marL="12700" lvl="0">
              <a:lnSpc>
                <a:spcPts val="4000"/>
              </a:lnSpc>
              <a:spcBef>
                <a:spcPts val="100"/>
              </a:spcBef>
            </a:pPr>
            <a:r>
              <a:rPr lang="it-IT"/>
              <a:t>FARE CLIC PER MODIFICARE IL TITOLO</a:t>
            </a:r>
          </a:p>
        </p:txBody>
      </p:sp>
      <p:sp>
        <p:nvSpPr>
          <p:cNvPr id="6" name="Segnaposto tabella 5">
            <a:extLst>
              <a:ext uri="{FF2B5EF4-FFF2-40B4-BE49-F238E27FC236}">
                <a16:creationId xmlns:a16="http://schemas.microsoft.com/office/drawing/2014/main" id="{B70043B0-4C67-4474-BF89-711844605A40}"/>
              </a:ext>
            </a:extLst>
          </p:cNvPr>
          <p:cNvSpPr>
            <a:spLocks noGrp="1"/>
          </p:cNvSpPr>
          <p:nvPr>
            <p:ph type="tbl" sz="quarter" idx="18"/>
          </p:nvPr>
        </p:nvSpPr>
        <p:spPr>
          <a:xfrm>
            <a:off x="4572000" y="2514600"/>
            <a:ext cx="7234800" cy="3809999"/>
          </a:xfrm>
          <a:prstGeom prst="rect">
            <a:avLst/>
          </a:prstGeom>
        </p:spPr>
        <p:txBody>
          <a:bodyPr/>
          <a:lstStyle>
            <a:lvl1pPr>
              <a:defRPr>
                <a:latin typeface="Arial Nova Light" panose="020B0304020202020204" pitchFamily="34" charset="0"/>
              </a:defRPr>
            </a:lvl1pPr>
          </a:lstStyle>
          <a:p>
            <a:r>
              <a:rPr lang="it-IT"/>
              <a:t>Fare clic sull'icona per inserire una tabella</a:t>
            </a:r>
          </a:p>
        </p:txBody>
      </p:sp>
      <p:sp>
        <p:nvSpPr>
          <p:cNvPr id="9" name="Segnaposto testo 8">
            <a:extLst>
              <a:ext uri="{FF2B5EF4-FFF2-40B4-BE49-F238E27FC236}">
                <a16:creationId xmlns:a16="http://schemas.microsoft.com/office/drawing/2014/main" id="{56C178B4-FE64-4A38-99B0-979B88CD3DD4}"/>
              </a:ext>
            </a:extLst>
          </p:cNvPr>
          <p:cNvSpPr>
            <a:spLocks noGrp="1"/>
          </p:cNvSpPr>
          <p:nvPr>
            <p:ph type="body" sz="quarter" idx="22" hasCustomPrompt="1"/>
          </p:nvPr>
        </p:nvSpPr>
        <p:spPr>
          <a:xfrm>
            <a:off x="4572000" y="2133600"/>
            <a:ext cx="7234800" cy="221599"/>
          </a:xfrm>
          <a:prstGeom prst="rect">
            <a:avLst/>
          </a:prstGeom>
        </p:spPr>
        <p:txBody>
          <a:bodyPr wrap="square" lIns="0" tIns="0" rIns="0" bIns="0">
            <a:spAutoFit/>
          </a:bodyPr>
          <a:lstStyle>
            <a:lvl1pPr marL="0" indent="0">
              <a:buNone/>
              <a:defRPr lang="it-IT" sz="1600" b="1" i="0" dirty="0">
                <a:solidFill>
                  <a:srgbClr val="4C4D4F"/>
                </a:solidFill>
                <a:latin typeface="Arial Nova Cond" panose="020B0506020202020204" pitchFamily="34" charset="0"/>
                <a:cs typeface="Arial"/>
              </a:defRPr>
            </a:lvl1pPr>
          </a:lstStyle>
          <a:p>
            <a:pPr marL="0" lvl="0"/>
            <a:r>
              <a:rPr lang="it-IT"/>
              <a:t>Fare clic per modificare il titolo della tabella</a:t>
            </a:r>
          </a:p>
        </p:txBody>
      </p:sp>
      <p:pic>
        <p:nvPicPr>
          <p:cNvPr id="3" name="Segnaposto immagine 25" descr="Immagine che contiene verde&#10;&#10;Descrizione generata automaticamente">
            <a:extLst>
              <a:ext uri="{FF2B5EF4-FFF2-40B4-BE49-F238E27FC236}">
                <a16:creationId xmlns:a16="http://schemas.microsoft.com/office/drawing/2014/main" id="{7DA3DC34-B716-DE34-DED7-FADD9866320A}"/>
              </a:ext>
            </a:extLst>
          </p:cNvPr>
          <p:cNvPicPr>
            <a:picLocks noChangeAspect="1"/>
          </p:cNvPicPr>
          <p:nvPr/>
        </p:nvPicPr>
        <p:blipFill rotWithShape="1">
          <a:blip r:embed="rId2">
            <a:extLst>
              <a:ext uri="{28A0092B-C50C-407E-A947-70E740481C1C}">
                <a14:useLocalDpi xmlns:a14="http://schemas.microsoft.com/office/drawing/2010/main" val="0"/>
              </a:ext>
            </a:extLst>
          </a:blip>
          <a:srcRect t="595" b="595"/>
          <a:stretch/>
        </p:blipFill>
        <p:spPr>
          <a:xfrm>
            <a:off x="-36250" y="0"/>
            <a:ext cx="4608250" cy="6858000"/>
          </a:xfrm>
          <a:custGeom>
            <a:avLst/>
            <a:gdLst>
              <a:gd name="connsiteX0" fmla="*/ 0 w 5465400"/>
              <a:gd name="connsiteY0" fmla="*/ 0 h 6858000"/>
              <a:gd name="connsiteX1" fmla="*/ 5105400 w 5465400"/>
              <a:gd name="connsiteY1" fmla="*/ 0 h 6858000"/>
              <a:gd name="connsiteX2" fmla="*/ 5105400 w 5465400"/>
              <a:gd name="connsiteY2" fmla="*/ 2016124 h 6858000"/>
              <a:gd name="connsiteX3" fmla="*/ 5465400 w 5465400"/>
              <a:gd name="connsiteY3" fmla="*/ 2520124 h 6858000"/>
              <a:gd name="connsiteX4" fmla="*/ 5105400 w 5465400"/>
              <a:gd name="connsiteY4" fmla="*/ 3024124 h 6858000"/>
              <a:gd name="connsiteX5" fmla="*/ 5105400 w 5465400"/>
              <a:gd name="connsiteY5" fmla="*/ 6858000 h 6858000"/>
              <a:gd name="connsiteX6" fmla="*/ 0 w 54654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5400" h="6858000">
                <a:moveTo>
                  <a:pt x="0" y="0"/>
                </a:moveTo>
                <a:lnTo>
                  <a:pt x="5105400" y="0"/>
                </a:lnTo>
                <a:lnTo>
                  <a:pt x="5105400" y="2016124"/>
                </a:lnTo>
                <a:lnTo>
                  <a:pt x="5465400" y="2520124"/>
                </a:lnTo>
                <a:lnTo>
                  <a:pt x="5105400" y="3024124"/>
                </a:lnTo>
                <a:lnTo>
                  <a:pt x="5105400" y="6858000"/>
                </a:lnTo>
                <a:lnTo>
                  <a:pt x="0" y="6858000"/>
                </a:lnTo>
                <a:close/>
              </a:path>
            </a:pathLst>
          </a:custGeom>
          <a:ln>
            <a:noFill/>
          </a:ln>
        </p:spPr>
      </p:pic>
      <p:sp>
        <p:nvSpPr>
          <p:cNvPr id="4" name="Segnaposto contenuto 10">
            <a:extLst>
              <a:ext uri="{FF2B5EF4-FFF2-40B4-BE49-F238E27FC236}">
                <a16:creationId xmlns:a16="http://schemas.microsoft.com/office/drawing/2014/main" id="{887E6A07-897A-162C-3179-DE7547F54589}"/>
              </a:ext>
            </a:extLst>
          </p:cNvPr>
          <p:cNvSpPr>
            <a:spLocks noGrp="1"/>
          </p:cNvSpPr>
          <p:nvPr>
            <p:ph sz="quarter" idx="23"/>
          </p:nvPr>
        </p:nvSpPr>
        <p:spPr>
          <a:xfrm>
            <a:off x="4572009" y="1130754"/>
            <a:ext cx="7234238" cy="868067"/>
          </a:xfrm>
          <a:prstGeom prst="rect">
            <a:avLst/>
          </a:prstGeom>
        </p:spPr>
        <p:txBody>
          <a:bodyPr wrap="square" lIns="0" tIns="0" rIns="0" bIns="0">
            <a:noAutofit/>
          </a:bodyPr>
          <a:lstStyle>
            <a:lvl1pPr>
              <a:defRPr lang="it-IT" sz="1400" b="0" i="0" dirty="0">
                <a:solidFill>
                  <a:srgbClr val="4C4D4F"/>
                </a:solidFill>
                <a:latin typeface="Arial Nova Light" panose="020B0304020202020204" pitchFamily="34" charset="0"/>
                <a:cs typeface="Arial"/>
              </a:defRPr>
            </a:lvl1pPr>
            <a:lvl2pPr>
              <a:defRPr lang="it-IT" sz="1200" b="0" i="0" dirty="0">
                <a:solidFill>
                  <a:srgbClr val="4C4D4F"/>
                </a:solidFill>
                <a:latin typeface="Arial Nova Light" panose="020B0304020202020204" pitchFamily="34" charset="0"/>
                <a:cs typeface="Arial"/>
              </a:defRPr>
            </a:lvl2pPr>
            <a:lvl3pPr>
              <a:defRPr lang="it-IT" sz="1200" b="0" i="0" dirty="0">
                <a:solidFill>
                  <a:srgbClr val="4C4D4F"/>
                </a:solidFill>
                <a:latin typeface="Arial Nova Light" panose="020B0304020202020204" pitchFamily="34" charset="0"/>
                <a:cs typeface="Arial"/>
              </a:defRPr>
            </a:lvl3pPr>
            <a:lvl4pPr>
              <a:defRPr lang="it-IT" sz="1200" b="0" i="0" dirty="0">
                <a:solidFill>
                  <a:srgbClr val="4C4D4F"/>
                </a:solidFill>
                <a:latin typeface="Arial Nova Light" panose="020B0304020202020204" pitchFamily="34" charset="0"/>
                <a:cs typeface="Arial"/>
              </a:defRPr>
            </a:lvl4pPr>
          </a:lstStyle>
          <a:p>
            <a:pPr marL="0" lvl="0"/>
            <a:r>
              <a:rPr lang="it-IT"/>
              <a:t>Fare clic per modificare gli stili del testo dello schema</a:t>
            </a:r>
          </a:p>
          <a:p>
            <a:pPr marL="0" lvl="1"/>
            <a:r>
              <a:rPr lang="it-IT"/>
              <a:t>Secondo livello</a:t>
            </a:r>
          </a:p>
          <a:p>
            <a:pPr marL="0" lvl="2"/>
            <a:r>
              <a:rPr lang="it-IT"/>
              <a:t>Terzo livello</a:t>
            </a:r>
          </a:p>
          <a:p>
            <a:pPr marL="0" lvl="3"/>
            <a:r>
              <a:rPr lang="it-IT"/>
              <a:t>Quarto livello</a:t>
            </a:r>
          </a:p>
        </p:txBody>
      </p:sp>
      <p:sp>
        <p:nvSpPr>
          <p:cNvPr id="5" name="object 10">
            <a:extLst>
              <a:ext uri="{FF2B5EF4-FFF2-40B4-BE49-F238E27FC236}">
                <a16:creationId xmlns:a16="http://schemas.microsoft.com/office/drawing/2014/main" id="{B05E583D-AA1D-73AC-F2E4-F209D9ADF670}"/>
              </a:ext>
            </a:extLst>
          </p:cNvPr>
          <p:cNvSpPr/>
          <p:nvPr/>
        </p:nvSpPr>
        <p:spPr>
          <a:xfrm>
            <a:off x="11728691" y="61178"/>
            <a:ext cx="360000" cy="360000"/>
          </a:xfrm>
          <a:custGeom>
            <a:avLst/>
            <a:gdLst/>
            <a:ahLst/>
            <a:cxnLst/>
            <a:rect l="l" t="t" r="r" b="b"/>
            <a:pathLst>
              <a:path w="445134" h="445134">
                <a:moveTo>
                  <a:pt x="222351" y="444715"/>
                </a:moveTo>
                <a:lnTo>
                  <a:pt x="267165" y="440198"/>
                </a:lnTo>
                <a:lnTo>
                  <a:pt x="308904" y="427241"/>
                </a:lnTo>
                <a:lnTo>
                  <a:pt x="346673" y="406740"/>
                </a:lnTo>
                <a:lnTo>
                  <a:pt x="379580" y="379588"/>
                </a:lnTo>
                <a:lnTo>
                  <a:pt x="406731" y="346680"/>
                </a:lnTo>
                <a:lnTo>
                  <a:pt x="427230" y="308911"/>
                </a:lnTo>
                <a:lnTo>
                  <a:pt x="440186" y="267174"/>
                </a:lnTo>
                <a:lnTo>
                  <a:pt x="444703" y="222364"/>
                </a:lnTo>
                <a:lnTo>
                  <a:pt x="440186" y="177549"/>
                </a:lnTo>
                <a:lnTo>
                  <a:pt x="427230" y="135809"/>
                </a:lnTo>
                <a:lnTo>
                  <a:pt x="406731" y="98038"/>
                </a:lnTo>
                <a:lnTo>
                  <a:pt x="379580" y="65128"/>
                </a:lnTo>
                <a:lnTo>
                  <a:pt x="346673" y="37976"/>
                </a:lnTo>
                <a:lnTo>
                  <a:pt x="308904" y="17474"/>
                </a:lnTo>
                <a:lnTo>
                  <a:pt x="267165" y="4517"/>
                </a:lnTo>
                <a:lnTo>
                  <a:pt x="222351" y="0"/>
                </a:lnTo>
                <a:lnTo>
                  <a:pt x="177537" y="4517"/>
                </a:lnTo>
                <a:lnTo>
                  <a:pt x="135799" y="17474"/>
                </a:lnTo>
                <a:lnTo>
                  <a:pt x="98029" y="37976"/>
                </a:lnTo>
                <a:lnTo>
                  <a:pt x="65122" y="65128"/>
                </a:lnTo>
                <a:lnTo>
                  <a:pt x="37972" y="98038"/>
                </a:lnTo>
                <a:lnTo>
                  <a:pt x="17472" y="135809"/>
                </a:lnTo>
                <a:lnTo>
                  <a:pt x="4517" y="177549"/>
                </a:lnTo>
                <a:lnTo>
                  <a:pt x="0" y="222364"/>
                </a:lnTo>
                <a:lnTo>
                  <a:pt x="4517" y="267174"/>
                </a:lnTo>
                <a:lnTo>
                  <a:pt x="17472" y="308911"/>
                </a:lnTo>
                <a:lnTo>
                  <a:pt x="37972" y="346680"/>
                </a:lnTo>
                <a:lnTo>
                  <a:pt x="65122" y="379588"/>
                </a:lnTo>
                <a:lnTo>
                  <a:pt x="98029" y="406740"/>
                </a:lnTo>
                <a:lnTo>
                  <a:pt x="135799" y="427241"/>
                </a:lnTo>
                <a:lnTo>
                  <a:pt x="177537" y="440198"/>
                </a:lnTo>
                <a:lnTo>
                  <a:pt x="222351" y="444715"/>
                </a:lnTo>
                <a:close/>
              </a:path>
            </a:pathLst>
          </a:custGeom>
          <a:ln w="8890">
            <a:solidFill>
              <a:srgbClr val="FDBE56"/>
            </a:solidFill>
          </a:ln>
        </p:spPr>
        <p:txBody>
          <a:bodyPr wrap="square" lIns="0" tIns="0" rIns="0" bIns="0" rtlCol="0"/>
          <a:lstStyle/>
          <a:p>
            <a:pPr algn="ctr"/>
            <a:endParaRPr>
              <a:latin typeface="Bahnschrift Light" panose="020B0502040204020203" pitchFamily="34" charset="0"/>
            </a:endParaRPr>
          </a:p>
        </p:txBody>
      </p:sp>
      <p:sp>
        <p:nvSpPr>
          <p:cNvPr id="11" name="CasellaDiTesto 10">
            <a:extLst>
              <a:ext uri="{FF2B5EF4-FFF2-40B4-BE49-F238E27FC236}">
                <a16:creationId xmlns:a16="http://schemas.microsoft.com/office/drawing/2014/main" id="{A855DEF1-9629-3FF5-0953-D4F9C1DBD93D}"/>
              </a:ext>
            </a:extLst>
          </p:cNvPr>
          <p:cNvSpPr txBox="1"/>
          <p:nvPr/>
        </p:nvSpPr>
        <p:spPr>
          <a:xfrm>
            <a:off x="11722582" y="148845"/>
            <a:ext cx="372218" cy="184666"/>
          </a:xfrm>
          <a:prstGeom prst="rect">
            <a:avLst/>
          </a:prstGeom>
          <a:noFill/>
        </p:spPr>
        <p:txBody>
          <a:bodyPr wrap="square" lIns="0" tIns="0" rIns="0" bIns="0" rtlCol="0" anchor="ctr" anchorCtr="1">
            <a:spAutoFit/>
          </a:bodyPr>
          <a:lstStyle>
            <a:defPPr>
              <a:defRPr lang="it-IT"/>
            </a:defPPr>
            <a:lvl1pPr>
              <a:defRPr sz="1200">
                <a:solidFill>
                  <a:schemeClr val="tx1">
                    <a:lumMod val="50000"/>
                    <a:lumOff val="50000"/>
                  </a:schemeClr>
                </a:solidFill>
                <a:latin typeface="Arial Nova Cond Light" panose="020B0306020202020204" pitchFamily="34" charset="0"/>
              </a:defRPr>
            </a:lvl1pPr>
          </a:lstStyle>
          <a:p>
            <a:pPr lvl="0"/>
            <a:fld id="{2FCF48F2-A5B0-4625-BE61-E03E8FD626E4}" type="slidenum">
              <a:rPr lang="it-IT" smtClean="0"/>
              <a:pPr lvl="0"/>
              <a:t>‹N›</a:t>
            </a:fld>
            <a:endParaRPr lang="it-IT"/>
          </a:p>
        </p:txBody>
      </p:sp>
    </p:spTree>
    <p:extLst>
      <p:ext uri="{BB962C8B-B14F-4D97-AF65-F5344CB8AC3E}">
        <p14:creationId xmlns:p14="http://schemas.microsoft.com/office/powerpoint/2010/main" val="401887625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504F38-03C9-C2D5-9DC5-83132C64CF59}"/>
              </a:ext>
            </a:extLst>
          </p:cNvPr>
          <p:cNvSpPr>
            <a:spLocks noGrp="1"/>
          </p:cNvSpPr>
          <p:nvPr>
            <p:ph type="title"/>
          </p:nvPr>
        </p:nvSpPr>
        <p:spPr>
          <a:xfrm>
            <a:off x="838200" y="365125"/>
            <a:ext cx="10515600" cy="594522"/>
          </a:xfr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6332A56-0B49-FBB9-C44A-6C2266FBCF8F}"/>
              </a:ext>
            </a:extLst>
          </p:cNvPr>
          <p:cNvSpPr>
            <a:spLocks noGrp="1"/>
          </p:cNvSpPr>
          <p:nvPr>
            <p:ph sz="half" idx="1"/>
          </p:nvPr>
        </p:nvSpPr>
        <p:spPr>
          <a:xfrm>
            <a:off x="838200" y="1825625"/>
            <a:ext cx="5181600" cy="4351338"/>
          </a:xfrm>
          <a:prstGeom prst="rect">
            <a:avLst/>
          </a:prstGeom>
        </p:spPr>
        <p:txBody>
          <a:bodyPr/>
          <a:lstStyle>
            <a:lvl1pPr>
              <a:defRPr sz="3600">
                <a:solidFill>
                  <a:schemeClr val="tx1">
                    <a:lumMod val="65000"/>
                    <a:lumOff val="35000"/>
                  </a:schemeClr>
                </a:solidFill>
              </a:defRPr>
            </a:lvl1pPr>
            <a:lvl2pPr>
              <a:defRPr sz="3200">
                <a:solidFill>
                  <a:schemeClr val="tx1">
                    <a:lumMod val="65000"/>
                    <a:lumOff val="35000"/>
                  </a:schemeClr>
                </a:solidFill>
              </a:defRPr>
            </a:lvl2pPr>
            <a:lvl3pPr>
              <a:defRPr sz="2800">
                <a:solidFill>
                  <a:schemeClr val="tx1">
                    <a:lumMod val="65000"/>
                    <a:lumOff val="35000"/>
                  </a:schemeClr>
                </a:solidFill>
              </a:defRPr>
            </a:lvl3pPr>
            <a:lvl4pPr>
              <a:defRPr sz="2400">
                <a:solidFill>
                  <a:schemeClr val="tx1">
                    <a:lumMod val="65000"/>
                    <a:lumOff val="35000"/>
                  </a:schemeClr>
                </a:solidFill>
              </a:defRPr>
            </a:lvl4pPr>
            <a:lvl5pPr>
              <a:defRPr sz="2400">
                <a:solidFill>
                  <a:schemeClr val="tx1">
                    <a:lumMod val="65000"/>
                    <a:lumOff val="35000"/>
                  </a:schemeClr>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AC488760-0E8C-98FC-5B50-728045FE31B1}"/>
              </a:ext>
            </a:extLst>
          </p:cNvPr>
          <p:cNvSpPr>
            <a:spLocks noGrp="1"/>
          </p:cNvSpPr>
          <p:nvPr>
            <p:ph sz="half" idx="2"/>
          </p:nvPr>
        </p:nvSpPr>
        <p:spPr>
          <a:xfrm>
            <a:off x="6172200" y="1825625"/>
            <a:ext cx="5181600" cy="4351338"/>
          </a:xfrm>
          <a:prstGeom prst="rect">
            <a:avLst/>
          </a:prstGeom>
        </p:spPr>
        <p:txBody>
          <a:bodyPr/>
          <a:lstStyle>
            <a:lvl1pPr>
              <a:defRPr sz="3600">
                <a:solidFill>
                  <a:schemeClr val="tx1">
                    <a:lumMod val="65000"/>
                    <a:lumOff val="35000"/>
                  </a:schemeClr>
                </a:solidFill>
              </a:defRPr>
            </a:lvl1pPr>
            <a:lvl2pPr>
              <a:defRPr sz="3200">
                <a:solidFill>
                  <a:schemeClr val="tx1">
                    <a:lumMod val="65000"/>
                    <a:lumOff val="35000"/>
                  </a:schemeClr>
                </a:solidFill>
              </a:defRPr>
            </a:lvl2pPr>
            <a:lvl3pPr>
              <a:defRPr sz="2800">
                <a:solidFill>
                  <a:schemeClr val="tx1">
                    <a:lumMod val="65000"/>
                    <a:lumOff val="35000"/>
                  </a:schemeClr>
                </a:solidFill>
              </a:defRPr>
            </a:lvl3pPr>
            <a:lvl4pPr>
              <a:defRPr sz="2400">
                <a:solidFill>
                  <a:schemeClr val="tx1">
                    <a:lumMod val="65000"/>
                    <a:lumOff val="35000"/>
                  </a:schemeClr>
                </a:solidFill>
              </a:defRPr>
            </a:lvl4pPr>
            <a:lvl5pPr>
              <a:defRPr sz="2400">
                <a:solidFill>
                  <a:schemeClr val="tx1">
                    <a:lumMod val="65000"/>
                    <a:lumOff val="35000"/>
                  </a:schemeClr>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grpSp>
        <p:nvGrpSpPr>
          <p:cNvPr id="8" name="Gruppo 7">
            <a:extLst>
              <a:ext uri="{FF2B5EF4-FFF2-40B4-BE49-F238E27FC236}">
                <a16:creationId xmlns:a16="http://schemas.microsoft.com/office/drawing/2014/main" id="{ED26E07E-DA13-89BA-C4A6-58AD5DF20A7D}"/>
              </a:ext>
            </a:extLst>
          </p:cNvPr>
          <p:cNvGrpSpPr/>
          <p:nvPr/>
        </p:nvGrpSpPr>
        <p:grpSpPr>
          <a:xfrm>
            <a:off x="0" y="0"/>
            <a:ext cx="640255" cy="6858001"/>
            <a:chOff x="0" y="0"/>
            <a:chExt cx="640255" cy="6858001"/>
          </a:xfrm>
        </p:grpSpPr>
        <p:sp>
          <p:nvSpPr>
            <p:cNvPr id="9" name="Rettangolo 8">
              <a:extLst>
                <a:ext uri="{FF2B5EF4-FFF2-40B4-BE49-F238E27FC236}">
                  <a16:creationId xmlns:a16="http://schemas.microsoft.com/office/drawing/2014/main" id="{0313234D-4ABA-4C1E-3805-0E21E196E6CA}"/>
                </a:ext>
              </a:extLst>
            </p:cNvPr>
            <p:cNvSpPr/>
            <p:nvPr/>
          </p:nvSpPr>
          <p:spPr>
            <a:xfrm>
              <a:off x="0" y="0"/>
              <a:ext cx="6096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descr="Immagine che contiene clipart&#10;&#10;Descrizione generata automaticamente">
              <a:extLst>
                <a:ext uri="{FF2B5EF4-FFF2-40B4-BE49-F238E27FC236}">
                  <a16:creationId xmlns:a16="http://schemas.microsoft.com/office/drawing/2014/main" id="{BF7402DD-F228-3D32-90C8-AD7B893270CE}"/>
                </a:ext>
              </a:extLst>
            </p:cNvPr>
            <p:cNvPicPr>
              <a:picLocks noChangeAspect="1"/>
            </p:cNvPicPr>
            <p:nvPr/>
          </p:nvPicPr>
          <p:blipFill rotWithShape="1">
            <a:blip r:embed="rId2" cstate="print">
              <a:alphaModFix amt="50000"/>
              <a:extLst>
                <a:ext uri="{28A0092B-C50C-407E-A947-70E740481C1C}">
                  <a14:useLocalDpi xmlns:a14="http://schemas.microsoft.com/office/drawing/2010/main" val="0"/>
                </a:ext>
              </a:extLst>
            </a:blip>
            <a:srcRect l="22076" r="53902"/>
            <a:stretch/>
          </p:blipFill>
          <p:spPr>
            <a:xfrm>
              <a:off x="1" y="1"/>
              <a:ext cx="640254" cy="6858000"/>
            </a:xfrm>
            <a:prstGeom prst="rect">
              <a:avLst/>
            </a:prstGeom>
          </p:spPr>
        </p:pic>
      </p:grpSp>
      <p:grpSp>
        <p:nvGrpSpPr>
          <p:cNvPr id="11" name="Gruppo 10">
            <a:extLst>
              <a:ext uri="{FF2B5EF4-FFF2-40B4-BE49-F238E27FC236}">
                <a16:creationId xmlns:a16="http://schemas.microsoft.com/office/drawing/2014/main" id="{BBF87C2F-B6BD-C9E8-21F9-643C518A5EE3}"/>
              </a:ext>
            </a:extLst>
          </p:cNvPr>
          <p:cNvGrpSpPr/>
          <p:nvPr/>
        </p:nvGrpSpPr>
        <p:grpSpPr>
          <a:xfrm>
            <a:off x="725784" y="6190653"/>
            <a:ext cx="923925" cy="572694"/>
            <a:chOff x="4682837" y="5624741"/>
            <a:chExt cx="923925" cy="572694"/>
          </a:xfrm>
        </p:grpSpPr>
        <p:sp>
          <p:nvSpPr>
            <p:cNvPr id="12" name="object 3">
              <a:extLst>
                <a:ext uri="{FF2B5EF4-FFF2-40B4-BE49-F238E27FC236}">
                  <a16:creationId xmlns:a16="http://schemas.microsoft.com/office/drawing/2014/main" id="{3B44EE34-A205-895A-D442-F0834AC6DE4E}"/>
                </a:ext>
              </a:extLst>
            </p:cNvPr>
            <p:cNvSpPr/>
            <p:nvPr/>
          </p:nvSpPr>
          <p:spPr>
            <a:xfrm>
              <a:off x="4699838" y="5624741"/>
              <a:ext cx="314960" cy="334645"/>
            </a:xfrm>
            <a:custGeom>
              <a:avLst/>
              <a:gdLst/>
              <a:ahLst/>
              <a:cxnLst/>
              <a:rect l="l" t="t" r="r" b="b"/>
              <a:pathLst>
                <a:path w="314960" h="334645">
                  <a:moveTo>
                    <a:pt x="71983" y="298742"/>
                  </a:moveTo>
                  <a:lnTo>
                    <a:pt x="70675" y="290487"/>
                  </a:lnTo>
                  <a:lnTo>
                    <a:pt x="66370" y="283311"/>
                  </a:lnTo>
                  <a:lnTo>
                    <a:pt x="59397" y="278180"/>
                  </a:lnTo>
                  <a:lnTo>
                    <a:pt x="50977" y="276136"/>
                  </a:lnTo>
                  <a:lnTo>
                    <a:pt x="42710" y="277444"/>
                  </a:lnTo>
                  <a:lnTo>
                    <a:pt x="35547" y="281749"/>
                  </a:lnTo>
                  <a:lnTo>
                    <a:pt x="30403" y="288721"/>
                  </a:lnTo>
                  <a:lnTo>
                    <a:pt x="28371" y="297141"/>
                  </a:lnTo>
                  <a:lnTo>
                    <a:pt x="29679" y="305396"/>
                  </a:lnTo>
                  <a:lnTo>
                    <a:pt x="33985" y="312572"/>
                  </a:lnTo>
                  <a:lnTo>
                    <a:pt x="40957" y="317715"/>
                  </a:lnTo>
                  <a:lnTo>
                    <a:pt x="49377" y="319747"/>
                  </a:lnTo>
                  <a:lnTo>
                    <a:pt x="57645" y="318439"/>
                  </a:lnTo>
                  <a:lnTo>
                    <a:pt x="64808" y="314121"/>
                  </a:lnTo>
                  <a:lnTo>
                    <a:pt x="69951" y="307162"/>
                  </a:lnTo>
                  <a:lnTo>
                    <a:pt x="71983" y="298742"/>
                  </a:lnTo>
                  <a:close/>
                </a:path>
                <a:path w="314960" h="334645">
                  <a:moveTo>
                    <a:pt x="77774" y="131635"/>
                  </a:moveTo>
                  <a:lnTo>
                    <a:pt x="75819" y="124790"/>
                  </a:lnTo>
                  <a:lnTo>
                    <a:pt x="71069" y="118567"/>
                  </a:lnTo>
                  <a:lnTo>
                    <a:pt x="63931" y="113766"/>
                  </a:lnTo>
                  <a:lnTo>
                    <a:pt x="55676" y="111391"/>
                  </a:lnTo>
                  <a:lnTo>
                    <a:pt x="47853" y="111747"/>
                  </a:lnTo>
                  <a:lnTo>
                    <a:pt x="41338" y="114642"/>
                  </a:lnTo>
                  <a:lnTo>
                    <a:pt x="36995" y="119888"/>
                  </a:lnTo>
                  <a:lnTo>
                    <a:pt x="1244" y="196583"/>
                  </a:lnTo>
                  <a:lnTo>
                    <a:pt x="0" y="203288"/>
                  </a:lnTo>
                  <a:lnTo>
                    <a:pt x="1968" y="210146"/>
                  </a:lnTo>
                  <a:lnTo>
                    <a:pt x="6718" y="216357"/>
                  </a:lnTo>
                  <a:lnTo>
                    <a:pt x="13855" y="221145"/>
                  </a:lnTo>
                  <a:lnTo>
                    <a:pt x="22110" y="223532"/>
                  </a:lnTo>
                  <a:lnTo>
                    <a:pt x="29933" y="223177"/>
                  </a:lnTo>
                  <a:lnTo>
                    <a:pt x="36436" y="220268"/>
                  </a:lnTo>
                  <a:lnTo>
                    <a:pt x="40779" y="215023"/>
                  </a:lnTo>
                  <a:lnTo>
                    <a:pt x="76542" y="138328"/>
                  </a:lnTo>
                  <a:lnTo>
                    <a:pt x="77774" y="131635"/>
                  </a:lnTo>
                  <a:close/>
                </a:path>
                <a:path w="314960" h="334645">
                  <a:moveTo>
                    <a:pt x="163436" y="257454"/>
                  </a:moveTo>
                  <a:lnTo>
                    <a:pt x="162128" y="249199"/>
                  </a:lnTo>
                  <a:lnTo>
                    <a:pt x="157822" y="242023"/>
                  </a:lnTo>
                  <a:lnTo>
                    <a:pt x="150850" y="236893"/>
                  </a:lnTo>
                  <a:lnTo>
                    <a:pt x="142430" y="234848"/>
                  </a:lnTo>
                  <a:lnTo>
                    <a:pt x="134162" y="236156"/>
                  </a:lnTo>
                  <a:lnTo>
                    <a:pt x="127000" y="240461"/>
                  </a:lnTo>
                  <a:lnTo>
                    <a:pt x="121856" y="247434"/>
                  </a:lnTo>
                  <a:lnTo>
                    <a:pt x="119824" y="255866"/>
                  </a:lnTo>
                  <a:lnTo>
                    <a:pt x="121119" y="264121"/>
                  </a:lnTo>
                  <a:lnTo>
                    <a:pt x="125437" y="271297"/>
                  </a:lnTo>
                  <a:lnTo>
                    <a:pt x="132410" y="276440"/>
                  </a:lnTo>
                  <a:lnTo>
                    <a:pt x="140830" y="278472"/>
                  </a:lnTo>
                  <a:lnTo>
                    <a:pt x="149085" y="277164"/>
                  </a:lnTo>
                  <a:lnTo>
                    <a:pt x="156248" y="272846"/>
                  </a:lnTo>
                  <a:lnTo>
                    <a:pt x="161404" y="265874"/>
                  </a:lnTo>
                  <a:lnTo>
                    <a:pt x="163436" y="257454"/>
                  </a:lnTo>
                  <a:close/>
                </a:path>
                <a:path w="314960" h="334645">
                  <a:moveTo>
                    <a:pt x="169151" y="90652"/>
                  </a:moveTo>
                  <a:lnTo>
                    <a:pt x="167119" y="83921"/>
                  </a:lnTo>
                  <a:lnTo>
                    <a:pt x="162331" y="77787"/>
                  </a:lnTo>
                  <a:lnTo>
                    <a:pt x="155181" y="73025"/>
                  </a:lnTo>
                  <a:lnTo>
                    <a:pt x="146939" y="70612"/>
                  </a:lnTo>
                  <a:lnTo>
                    <a:pt x="139166" y="70891"/>
                  </a:lnTo>
                  <a:lnTo>
                    <a:pt x="132715" y="73660"/>
                  </a:lnTo>
                  <a:lnTo>
                    <a:pt x="128447" y="78752"/>
                  </a:lnTo>
                  <a:lnTo>
                    <a:pt x="83096" y="176009"/>
                  </a:lnTo>
                  <a:lnTo>
                    <a:pt x="81940" y="182549"/>
                  </a:lnTo>
                  <a:lnTo>
                    <a:pt x="83959" y="189280"/>
                  </a:lnTo>
                  <a:lnTo>
                    <a:pt x="88734" y="195414"/>
                  </a:lnTo>
                  <a:lnTo>
                    <a:pt x="95885" y="200177"/>
                  </a:lnTo>
                  <a:lnTo>
                    <a:pt x="104127" y="202590"/>
                  </a:lnTo>
                  <a:lnTo>
                    <a:pt x="111912" y="202311"/>
                  </a:lnTo>
                  <a:lnTo>
                    <a:pt x="118364" y="199529"/>
                  </a:lnTo>
                  <a:lnTo>
                    <a:pt x="122643" y="194437"/>
                  </a:lnTo>
                  <a:lnTo>
                    <a:pt x="167995" y="97193"/>
                  </a:lnTo>
                  <a:lnTo>
                    <a:pt x="169151" y="90652"/>
                  </a:lnTo>
                  <a:close/>
                </a:path>
                <a:path w="314960" h="334645">
                  <a:moveTo>
                    <a:pt x="273646" y="21069"/>
                  </a:moveTo>
                  <a:lnTo>
                    <a:pt x="271919" y="13716"/>
                  </a:lnTo>
                  <a:lnTo>
                    <a:pt x="267322" y="7175"/>
                  </a:lnTo>
                  <a:lnTo>
                    <a:pt x="260248" y="2260"/>
                  </a:lnTo>
                  <a:lnTo>
                    <a:pt x="251929" y="0"/>
                  </a:lnTo>
                  <a:lnTo>
                    <a:pt x="243967" y="685"/>
                  </a:lnTo>
                  <a:lnTo>
                    <a:pt x="237223" y="4076"/>
                  </a:lnTo>
                  <a:lnTo>
                    <a:pt x="232600" y="9931"/>
                  </a:lnTo>
                  <a:lnTo>
                    <a:pt x="161683" y="162001"/>
                  </a:lnTo>
                  <a:lnTo>
                    <a:pt x="160172" y="169303"/>
                  </a:lnTo>
                  <a:lnTo>
                    <a:pt x="161899" y="176657"/>
                  </a:lnTo>
                  <a:lnTo>
                    <a:pt x="166497" y="183197"/>
                  </a:lnTo>
                  <a:lnTo>
                    <a:pt x="173570" y="188112"/>
                  </a:lnTo>
                  <a:lnTo>
                    <a:pt x="181889" y="190385"/>
                  </a:lnTo>
                  <a:lnTo>
                    <a:pt x="189865" y="189687"/>
                  </a:lnTo>
                  <a:lnTo>
                    <a:pt x="196608" y="186296"/>
                  </a:lnTo>
                  <a:lnTo>
                    <a:pt x="201218" y="180441"/>
                  </a:lnTo>
                  <a:lnTo>
                    <a:pt x="272135" y="28371"/>
                  </a:lnTo>
                  <a:lnTo>
                    <a:pt x="273646" y="21069"/>
                  </a:lnTo>
                  <a:close/>
                </a:path>
                <a:path w="314960" h="334645">
                  <a:moveTo>
                    <a:pt x="287680" y="145935"/>
                  </a:moveTo>
                  <a:lnTo>
                    <a:pt x="285661" y="139204"/>
                  </a:lnTo>
                  <a:lnTo>
                    <a:pt x="280860" y="133070"/>
                  </a:lnTo>
                  <a:lnTo>
                    <a:pt x="273723" y="128308"/>
                  </a:lnTo>
                  <a:lnTo>
                    <a:pt x="265480" y="125895"/>
                  </a:lnTo>
                  <a:lnTo>
                    <a:pt x="257695" y="126174"/>
                  </a:lnTo>
                  <a:lnTo>
                    <a:pt x="251244" y="128943"/>
                  </a:lnTo>
                  <a:lnTo>
                    <a:pt x="246989" y="134048"/>
                  </a:lnTo>
                  <a:lnTo>
                    <a:pt x="201637" y="231279"/>
                  </a:lnTo>
                  <a:lnTo>
                    <a:pt x="200482" y="237820"/>
                  </a:lnTo>
                  <a:lnTo>
                    <a:pt x="202501" y="244551"/>
                  </a:lnTo>
                  <a:lnTo>
                    <a:pt x="207276" y="250698"/>
                  </a:lnTo>
                  <a:lnTo>
                    <a:pt x="214426" y="255460"/>
                  </a:lnTo>
                  <a:lnTo>
                    <a:pt x="222669" y="257873"/>
                  </a:lnTo>
                  <a:lnTo>
                    <a:pt x="230454" y="257594"/>
                  </a:lnTo>
                  <a:lnTo>
                    <a:pt x="236905" y="254812"/>
                  </a:lnTo>
                  <a:lnTo>
                    <a:pt x="241173" y="249720"/>
                  </a:lnTo>
                  <a:lnTo>
                    <a:pt x="286524" y="152488"/>
                  </a:lnTo>
                  <a:lnTo>
                    <a:pt x="287680" y="145935"/>
                  </a:lnTo>
                  <a:close/>
                </a:path>
                <a:path w="314960" h="334645">
                  <a:moveTo>
                    <a:pt x="314833" y="242189"/>
                  </a:moveTo>
                  <a:lnTo>
                    <a:pt x="312864" y="235331"/>
                  </a:lnTo>
                  <a:lnTo>
                    <a:pt x="308114" y="229120"/>
                  </a:lnTo>
                  <a:lnTo>
                    <a:pt x="300990" y="224320"/>
                  </a:lnTo>
                  <a:lnTo>
                    <a:pt x="292735" y="221932"/>
                  </a:lnTo>
                  <a:lnTo>
                    <a:pt x="284911" y="222288"/>
                  </a:lnTo>
                  <a:lnTo>
                    <a:pt x="278396" y="225196"/>
                  </a:lnTo>
                  <a:lnTo>
                    <a:pt x="274053" y="230441"/>
                  </a:lnTo>
                  <a:lnTo>
                    <a:pt x="238302" y="307136"/>
                  </a:lnTo>
                  <a:lnTo>
                    <a:pt x="237070" y="313829"/>
                  </a:lnTo>
                  <a:lnTo>
                    <a:pt x="239026" y="320687"/>
                  </a:lnTo>
                  <a:lnTo>
                    <a:pt x="243776" y="326898"/>
                  </a:lnTo>
                  <a:lnTo>
                    <a:pt x="250913" y="331698"/>
                  </a:lnTo>
                  <a:lnTo>
                    <a:pt x="259181" y="334073"/>
                  </a:lnTo>
                  <a:lnTo>
                    <a:pt x="266992" y="333717"/>
                  </a:lnTo>
                  <a:lnTo>
                    <a:pt x="273507" y="330822"/>
                  </a:lnTo>
                  <a:lnTo>
                    <a:pt x="277837" y="325577"/>
                  </a:lnTo>
                  <a:lnTo>
                    <a:pt x="313601" y="248881"/>
                  </a:lnTo>
                  <a:lnTo>
                    <a:pt x="314833" y="242189"/>
                  </a:lnTo>
                  <a:close/>
                </a:path>
              </a:pathLst>
            </a:custGeom>
            <a:solidFill>
              <a:srgbClr val="FEC352"/>
            </a:solidFill>
          </p:spPr>
          <p:txBody>
            <a:bodyPr wrap="square" lIns="0" tIns="0" rIns="0" bIns="0" rtlCol="0"/>
            <a:lstStyle/>
            <a:p>
              <a:endParaRPr>
                <a:latin typeface="Bahnschrift Light" panose="020B0502040204020203" pitchFamily="34" charset="0"/>
              </a:endParaRPr>
            </a:p>
          </p:txBody>
        </p:sp>
        <p:grpSp>
          <p:nvGrpSpPr>
            <p:cNvPr id="13" name="object 4">
              <a:extLst>
                <a:ext uri="{FF2B5EF4-FFF2-40B4-BE49-F238E27FC236}">
                  <a16:creationId xmlns:a16="http://schemas.microsoft.com/office/drawing/2014/main" id="{F48D034D-137A-CBB3-D99F-AC6A909E631D}"/>
                </a:ext>
              </a:extLst>
            </p:cNvPr>
            <p:cNvGrpSpPr/>
            <p:nvPr/>
          </p:nvGrpSpPr>
          <p:grpSpPr>
            <a:xfrm>
              <a:off x="4682837" y="5956135"/>
              <a:ext cx="923925" cy="241300"/>
              <a:chOff x="4682837" y="5851233"/>
              <a:chExt cx="923925" cy="241300"/>
            </a:xfrm>
          </p:grpSpPr>
          <p:sp>
            <p:nvSpPr>
              <p:cNvPr id="14" name="object 5">
                <a:extLst>
                  <a:ext uri="{FF2B5EF4-FFF2-40B4-BE49-F238E27FC236}">
                    <a16:creationId xmlns:a16="http://schemas.microsoft.com/office/drawing/2014/main" id="{1D6B3B21-8396-5698-6ABD-F56D4111F27D}"/>
                  </a:ext>
                </a:extLst>
              </p:cNvPr>
              <p:cNvSpPr/>
              <p:nvPr/>
            </p:nvSpPr>
            <p:spPr>
              <a:xfrm>
                <a:off x="4846749" y="5851233"/>
                <a:ext cx="43815" cy="43815"/>
              </a:xfrm>
              <a:custGeom>
                <a:avLst/>
                <a:gdLst/>
                <a:ahLst/>
                <a:cxnLst/>
                <a:rect l="l" t="t" r="r" b="b"/>
                <a:pathLst>
                  <a:path w="43814" h="43814">
                    <a:moveTo>
                      <a:pt x="22607" y="0"/>
                    </a:moveTo>
                    <a:lnTo>
                      <a:pt x="14346" y="1305"/>
                    </a:lnTo>
                    <a:lnTo>
                      <a:pt x="7178" y="5611"/>
                    </a:lnTo>
                    <a:lnTo>
                      <a:pt x="2035" y="12576"/>
                    </a:lnTo>
                    <a:lnTo>
                      <a:pt x="0" y="21000"/>
                    </a:lnTo>
                    <a:lnTo>
                      <a:pt x="1306" y="29264"/>
                    </a:lnTo>
                    <a:lnTo>
                      <a:pt x="5616" y="36433"/>
                    </a:lnTo>
                    <a:lnTo>
                      <a:pt x="12589" y="41570"/>
                    </a:lnTo>
                    <a:lnTo>
                      <a:pt x="21010" y="43606"/>
                    </a:lnTo>
                    <a:lnTo>
                      <a:pt x="29272" y="42299"/>
                    </a:lnTo>
                    <a:lnTo>
                      <a:pt x="36440" y="37989"/>
                    </a:lnTo>
                    <a:lnTo>
                      <a:pt x="41583" y="31016"/>
                    </a:lnTo>
                    <a:lnTo>
                      <a:pt x="43613" y="22600"/>
                    </a:lnTo>
                    <a:lnTo>
                      <a:pt x="42307" y="14340"/>
                    </a:lnTo>
                    <a:lnTo>
                      <a:pt x="38000" y="7172"/>
                    </a:lnTo>
                    <a:lnTo>
                      <a:pt x="31029" y="2035"/>
                    </a:lnTo>
                    <a:lnTo>
                      <a:pt x="22607" y="0"/>
                    </a:lnTo>
                    <a:close/>
                  </a:path>
                </a:pathLst>
              </a:custGeom>
              <a:solidFill>
                <a:srgbClr val="FEC352"/>
              </a:solidFill>
            </p:spPr>
            <p:txBody>
              <a:bodyPr wrap="square" lIns="0" tIns="0" rIns="0" bIns="0" rtlCol="0"/>
              <a:lstStyle/>
              <a:p>
                <a:endParaRPr>
                  <a:latin typeface="Bahnschrift Light" panose="020B0502040204020203" pitchFamily="34" charset="0"/>
                </a:endParaRPr>
              </a:p>
            </p:txBody>
          </p:sp>
          <p:pic>
            <p:nvPicPr>
              <p:cNvPr id="15" name="object 6">
                <a:extLst>
                  <a:ext uri="{FF2B5EF4-FFF2-40B4-BE49-F238E27FC236}">
                    <a16:creationId xmlns:a16="http://schemas.microsoft.com/office/drawing/2014/main" id="{059F7FB9-ACA1-34A6-219B-603B3A5EFCEC}"/>
                  </a:ext>
                </a:extLst>
              </p:cNvPr>
              <p:cNvPicPr/>
              <p:nvPr/>
            </p:nvPicPr>
            <p:blipFill>
              <a:blip r:embed="rId3" cstate="print"/>
              <a:stretch>
                <a:fillRect/>
              </a:stretch>
            </p:blipFill>
            <p:spPr>
              <a:xfrm>
                <a:off x="4682837" y="5899778"/>
                <a:ext cx="113493" cy="190394"/>
              </a:xfrm>
              <a:prstGeom prst="rect">
                <a:avLst/>
              </a:prstGeom>
            </p:spPr>
          </p:pic>
          <p:sp>
            <p:nvSpPr>
              <p:cNvPr id="16" name="object 7">
                <a:extLst>
                  <a:ext uri="{FF2B5EF4-FFF2-40B4-BE49-F238E27FC236}">
                    <a16:creationId xmlns:a16="http://schemas.microsoft.com/office/drawing/2014/main" id="{4FD0DF65-C93C-72E5-6857-B323079117AA}"/>
                  </a:ext>
                </a:extLst>
              </p:cNvPr>
              <p:cNvSpPr/>
              <p:nvPr/>
            </p:nvSpPr>
            <p:spPr>
              <a:xfrm>
                <a:off x="4808658" y="5899745"/>
                <a:ext cx="797560" cy="192405"/>
              </a:xfrm>
              <a:custGeom>
                <a:avLst/>
                <a:gdLst/>
                <a:ahLst/>
                <a:cxnLst/>
                <a:rect l="l" t="t" r="r" b="b"/>
                <a:pathLst>
                  <a:path w="797560" h="192404">
                    <a:moveTo>
                      <a:pt x="57105" y="177275"/>
                    </a:moveTo>
                    <a:lnTo>
                      <a:pt x="16014" y="177275"/>
                    </a:lnTo>
                    <a:lnTo>
                      <a:pt x="25041" y="183859"/>
                    </a:lnTo>
                    <a:lnTo>
                      <a:pt x="35914" y="188512"/>
                    </a:lnTo>
                    <a:lnTo>
                      <a:pt x="48670" y="191273"/>
                    </a:lnTo>
                    <a:lnTo>
                      <a:pt x="63347" y="192185"/>
                    </a:lnTo>
                    <a:lnTo>
                      <a:pt x="86134" y="188459"/>
                    </a:lnTo>
                    <a:lnTo>
                      <a:pt x="103905" y="178037"/>
                    </a:lnTo>
                    <a:lnTo>
                      <a:pt x="62167" y="178026"/>
                    </a:lnTo>
                    <a:lnTo>
                      <a:pt x="57105" y="177275"/>
                    </a:lnTo>
                    <a:close/>
                  </a:path>
                  <a:path w="797560" h="192404">
                    <a:moveTo>
                      <a:pt x="489661" y="91944"/>
                    </a:moveTo>
                    <a:lnTo>
                      <a:pt x="459752" y="91944"/>
                    </a:lnTo>
                    <a:lnTo>
                      <a:pt x="459315" y="96046"/>
                    </a:lnTo>
                    <a:lnTo>
                      <a:pt x="459105" y="100047"/>
                    </a:lnTo>
                    <a:lnTo>
                      <a:pt x="459105" y="104238"/>
                    </a:lnTo>
                    <a:lnTo>
                      <a:pt x="465087" y="139678"/>
                    </a:lnTo>
                    <a:lnTo>
                      <a:pt x="481798" y="167499"/>
                    </a:lnTo>
                    <a:lnTo>
                      <a:pt x="507384" y="185676"/>
                    </a:lnTo>
                    <a:lnTo>
                      <a:pt x="539991" y="192185"/>
                    </a:lnTo>
                    <a:lnTo>
                      <a:pt x="554957" y="191238"/>
                    </a:lnTo>
                    <a:lnTo>
                      <a:pt x="568915" y="187951"/>
                    </a:lnTo>
                    <a:lnTo>
                      <a:pt x="584064" y="181657"/>
                    </a:lnTo>
                    <a:lnTo>
                      <a:pt x="596344" y="175053"/>
                    </a:lnTo>
                    <a:lnTo>
                      <a:pt x="549681" y="175053"/>
                    </a:lnTo>
                    <a:lnTo>
                      <a:pt x="525360" y="169261"/>
                    </a:lnTo>
                    <a:lnTo>
                      <a:pt x="506388" y="153023"/>
                    </a:lnTo>
                    <a:lnTo>
                      <a:pt x="494058" y="128049"/>
                    </a:lnTo>
                    <a:lnTo>
                      <a:pt x="489661" y="96046"/>
                    </a:lnTo>
                    <a:lnTo>
                      <a:pt x="489661" y="91944"/>
                    </a:lnTo>
                    <a:close/>
                  </a:path>
                  <a:path w="797560" h="192404">
                    <a:moveTo>
                      <a:pt x="18262" y="137778"/>
                    </a:moveTo>
                    <a:lnTo>
                      <a:pt x="1117" y="137778"/>
                    </a:lnTo>
                    <a:lnTo>
                      <a:pt x="1117" y="190699"/>
                    </a:lnTo>
                    <a:lnTo>
                      <a:pt x="16014" y="190699"/>
                    </a:lnTo>
                    <a:lnTo>
                      <a:pt x="16014" y="177275"/>
                    </a:lnTo>
                    <a:lnTo>
                      <a:pt x="57105" y="177275"/>
                    </a:lnTo>
                    <a:lnTo>
                      <a:pt x="45624" y="175572"/>
                    </a:lnTo>
                    <a:lnTo>
                      <a:pt x="31589" y="168949"/>
                    </a:lnTo>
                    <a:lnTo>
                      <a:pt x="21885" y="159322"/>
                    </a:lnTo>
                    <a:lnTo>
                      <a:pt x="18262" y="147849"/>
                    </a:lnTo>
                    <a:lnTo>
                      <a:pt x="18262" y="137778"/>
                    </a:lnTo>
                    <a:close/>
                  </a:path>
                  <a:path w="797560" h="192404">
                    <a:moveTo>
                      <a:pt x="763348" y="91944"/>
                    </a:moveTo>
                    <a:lnTo>
                      <a:pt x="715200" y="91944"/>
                    </a:lnTo>
                    <a:lnTo>
                      <a:pt x="756475" y="180450"/>
                    </a:lnTo>
                    <a:lnTo>
                      <a:pt x="761091" y="186308"/>
                    </a:lnTo>
                    <a:lnTo>
                      <a:pt x="767832" y="189701"/>
                    </a:lnTo>
                    <a:lnTo>
                      <a:pt x="775806" y="190385"/>
                    </a:lnTo>
                    <a:lnTo>
                      <a:pt x="784123" y="188121"/>
                    </a:lnTo>
                    <a:lnTo>
                      <a:pt x="791203" y="183212"/>
                    </a:lnTo>
                    <a:lnTo>
                      <a:pt x="795802" y="176666"/>
                    </a:lnTo>
                    <a:lnTo>
                      <a:pt x="797537" y="169319"/>
                    </a:lnTo>
                    <a:lnTo>
                      <a:pt x="796020" y="162004"/>
                    </a:lnTo>
                    <a:lnTo>
                      <a:pt x="763348" y="91944"/>
                    </a:lnTo>
                    <a:close/>
                  </a:path>
                  <a:path w="797560" h="192404">
                    <a:moveTo>
                      <a:pt x="226110" y="173567"/>
                    </a:moveTo>
                    <a:lnTo>
                      <a:pt x="141516" y="173567"/>
                    </a:lnTo>
                    <a:lnTo>
                      <a:pt x="141516" y="187359"/>
                    </a:lnTo>
                    <a:lnTo>
                      <a:pt x="226110" y="187359"/>
                    </a:lnTo>
                    <a:lnTo>
                      <a:pt x="226110" y="173567"/>
                    </a:lnTo>
                    <a:close/>
                  </a:path>
                  <a:path w="797560" h="192404">
                    <a:moveTo>
                      <a:pt x="338277" y="173567"/>
                    </a:moveTo>
                    <a:lnTo>
                      <a:pt x="254050" y="173567"/>
                    </a:lnTo>
                    <a:lnTo>
                      <a:pt x="254050" y="187359"/>
                    </a:lnTo>
                    <a:lnTo>
                      <a:pt x="338277" y="187359"/>
                    </a:lnTo>
                    <a:lnTo>
                      <a:pt x="338277" y="173567"/>
                    </a:lnTo>
                    <a:close/>
                  </a:path>
                  <a:path w="797560" h="192404">
                    <a:moveTo>
                      <a:pt x="450469" y="173567"/>
                    </a:moveTo>
                    <a:lnTo>
                      <a:pt x="366242" y="173567"/>
                    </a:lnTo>
                    <a:lnTo>
                      <a:pt x="366242" y="187359"/>
                    </a:lnTo>
                    <a:lnTo>
                      <a:pt x="450469" y="187359"/>
                    </a:lnTo>
                    <a:lnTo>
                      <a:pt x="450469" y="173567"/>
                    </a:lnTo>
                    <a:close/>
                  </a:path>
                  <a:path w="797560" h="192404">
                    <a:moveTo>
                      <a:pt x="665784" y="173567"/>
                    </a:moveTo>
                    <a:lnTo>
                      <a:pt x="613638" y="173567"/>
                    </a:lnTo>
                    <a:lnTo>
                      <a:pt x="613638" y="187359"/>
                    </a:lnTo>
                    <a:lnTo>
                      <a:pt x="665784" y="187359"/>
                    </a:lnTo>
                    <a:lnTo>
                      <a:pt x="665784" y="173567"/>
                    </a:lnTo>
                    <a:close/>
                  </a:path>
                  <a:path w="797560" h="192404">
                    <a:moveTo>
                      <a:pt x="57772" y="14055"/>
                    </a:moveTo>
                    <a:lnTo>
                      <a:pt x="34279" y="17595"/>
                    </a:lnTo>
                    <a:lnTo>
                      <a:pt x="16027" y="27561"/>
                    </a:lnTo>
                    <a:lnTo>
                      <a:pt x="4204" y="42976"/>
                    </a:lnTo>
                    <a:lnTo>
                      <a:pt x="0" y="62861"/>
                    </a:lnTo>
                    <a:lnTo>
                      <a:pt x="2537" y="78813"/>
                    </a:lnTo>
                    <a:lnTo>
                      <a:pt x="10802" y="92033"/>
                    </a:lnTo>
                    <a:lnTo>
                      <a:pt x="25776" y="103434"/>
                    </a:lnTo>
                    <a:lnTo>
                      <a:pt x="48437" y="113928"/>
                    </a:lnTo>
                    <a:lnTo>
                      <a:pt x="72699" y="124273"/>
                    </a:lnTo>
                    <a:lnTo>
                      <a:pt x="87912" y="133255"/>
                    </a:lnTo>
                    <a:lnTo>
                      <a:pt x="95786" y="142169"/>
                    </a:lnTo>
                    <a:lnTo>
                      <a:pt x="98031" y="152307"/>
                    </a:lnTo>
                    <a:lnTo>
                      <a:pt x="95320" y="162623"/>
                    </a:lnTo>
                    <a:lnTo>
                      <a:pt x="87818" y="170768"/>
                    </a:lnTo>
                    <a:lnTo>
                      <a:pt x="76476" y="176115"/>
                    </a:lnTo>
                    <a:lnTo>
                      <a:pt x="62242" y="178037"/>
                    </a:lnTo>
                    <a:lnTo>
                      <a:pt x="103924" y="178026"/>
                    </a:lnTo>
                    <a:lnTo>
                      <a:pt x="115493" y="162004"/>
                    </a:lnTo>
                    <a:lnTo>
                      <a:pt x="119621" y="141512"/>
                    </a:lnTo>
                    <a:lnTo>
                      <a:pt x="117245" y="125574"/>
                    </a:lnTo>
                    <a:lnTo>
                      <a:pt x="109280" y="112674"/>
                    </a:lnTo>
                    <a:lnTo>
                      <a:pt x="94471" y="101521"/>
                    </a:lnTo>
                    <a:lnTo>
                      <a:pt x="71564" y="90826"/>
                    </a:lnTo>
                    <a:lnTo>
                      <a:pt x="45078" y="79726"/>
                    </a:lnTo>
                    <a:lnTo>
                      <a:pt x="30791" y="71910"/>
                    </a:lnTo>
                    <a:lnTo>
                      <a:pt x="24962" y="64512"/>
                    </a:lnTo>
                    <a:lnTo>
                      <a:pt x="23850" y="54669"/>
                    </a:lnTo>
                    <a:lnTo>
                      <a:pt x="26131" y="43774"/>
                    </a:lnTo>
                    <a:lnTo>
                      <a:pt x="32604" y="35432"/>
                    </a:lnTo>
                    <a:lnTo>
                      <a:pt x="42710" y="30095"/>
                    </a:lnTo>
                    <a:lnTo>
                      <a:pt x="55892" y="28215"/>
                    </a:lnTo>
                    <a:lnTo>
                      <a:pt x="98801" y="28215"/>
                    </a:lnTo>
                    <a:lnTo>
                      <a:pt x="97281" y="26717"/>
                    </a:lnTo>
                    <a:lnTo>
                      <a:pt x="88999" y="21122"/>
                    </a:lnTo>
                    <a:lnTo>
                      <a:pt x="79751" y="17171"/>
                    </a:lnTo>
                    <a:lnTo>
                      <a:pt x="69391" y="14828"/>
                    </a:lnTo>
                    <a:lnTo>
                      <a:pt x="57772" y="14055"/>
                    </a:lnTo>
                    <a:close/>
                  </a:path>
                  <a:path w="797560" h="192404">
                    <a:moveTo>
                      <a:pt x="595515" y="157908"/>
                    </a:moveTo>
                    <a:lnTo>
                      <a:pt x="581647" y="166244"/>
                    </a:lnTo>
                    <a:lnTo>
                      <a:pt x="570364" y="171509"/>
                    </a:lnTo>
                    <a:lnTo>
                      <a:pt x="560198" y="174260"/>
                    </a:lnTo>
                    <a:lnTo>
                      <a:pt x="549681" y="175053"/>
                    </a:lnTo>
                    <a:lnTo>
                      <a:pt x="596344" y="175053"/>
                    </a:lnTo>
                    <a:lnTo>
                      <a:pt x="602602" y="171687"/>
                    </a:lnTo>
                    <a:lnTo>
                      <a:pt x="595515" y="157908"/>
                    </a:lnTo>
                    <a:close/>
                  </a:path>
                  <a:path w="797560" h="192404">
                    <a:moveTo>
                      <a:pt x="197802" y="39379"/>
                    </a:moveTo>
                    <a:lnTo>
                      <a:pt x="169837" y="39379"/>
                    </a:lnTo>
                    <a:lnTo>
                      <a:pt x="169837" y="173567"/>
                    </a:lnTo>
                    <a:lnTo>
                      <a:pt x="197802" y="173567"/>
                    </a:lnTo>
                    <a:lnTo>
                      <a:pt x="197802" y="76653"/>
                    </a:lnTo>
                    <a:lnTo>
                      <a:pt x="215953" y="56536"/>
                    </a:lnTo>
                    <a:lnTo>
                      <a:pt x="197802" y="56536"/>
                    </a:lnTo>
                    <a:lnTo>
                      <a:pt x="197802" y="39379"/>
                    </a:lnTo>
                    <a:close/>
                  </a:path>
                  <a:path w="797560" h="192404">
                    <a:moveTo>
                      <a:pt x="301792" y="32317"/>
                    </a:moveTo>
                    <a:lnTo>
                      <a:pt x="255562" y="32317"/>
                    </a:lnTo>
                    <a:lnTo>
                      <a:pt x="266612" y="34547"/>
                    </a:lnTo>
                    <a:lnTo>
                      <a:pt x="274937" y="40933"/>
                    </a:lnTo>
                    <a:lnTo>
                      <a:pt x="280136" y="50922"/>
                    </a:lnTo>
                    <a:lnTo>
                      <a:pt x="280229" y="51324"/>
                    </a:lnTo>
                    <a:lnTo>
                      <a:pt x="282016" y="64360"/>
                    </a:lnTo>
                    <a:lnTo>
                      <a:pt x="282016" y="173567"/>
                    </a:lnTo>
                    <a:lnTo>
                      <a:pt x="310349" y="173567"/>
                    </a:lnTo>
                    <a:lnTo>
                      <a:pt x="310349" y="76653"/>
                    </a:lnTo>
                    <a:lnTo>
                      <a:pt x="329046" y="56536"/>
                    </a:lnTo>
                    <a:lnTo>
                      <a:pt x="310349" y="56536"/>
                    </a:lnTo>
                    <a:lnTo>
                      <a:pt x="305507" y="37790"/>
                    </a:lnTo>
                    <a:lnTo>
                      <a:pt x="301792" y="32317"/>
                    </a:lnTo>
                    <a:close/>
                  </a:path>
                  <a:path w="797560" h="192404">
                    <a:moveTo>
                      <a:pt x="414254" y="32673"/>
                    </a:moveTo>
                    <a:lnTo>
                      <a:pt x="368109" y="32673"/>
                    </a:lnTo>
                    <a:lnTo>
                      <a:pt x="379159" y="34795"/>
                    </a:lnTo>
                    <a:lnTo>
                      <a:pt x="387431" y="40933"/>
                    </a:lnTo>
                    <a:lnTo>
                      <a:pt x="387549" y="41096"/>
                    </a:lnTo>
                    <a:lnTo>
                      <a:pt x="392735" y="50922"/>
                    </a:lnTo>
                    <a:lnTo>
                      <a:pt x="394563" y="64360"/>
                    </a:lnTo>
                    <a:lnTo>
                      <a:pt x="394563" y="173567"/>
                    </a:lnTo>
                    <a:lnTo>
                      <a:pt x="422516" y="173567"/>
                    </a:lnTo>
                    <a:lnTo>
                      <a:pt x="422516" y="91944"/>
                    </a:lnTo>
                    <a:lnTo>
                      <a:pt x="489661" y="91944"/>
                    </a:lnTo>
                    <a:lnTo>
                      <a:pt x="763342" y="91931"/>
                    </a:lnTo>
                    <a:lnTo>
                      <a:pt x="756395" y="77034"/>
                    </a:lnTo>
                    <a:lnTo>
                      <a:pt x="490042" y="77034"/>
                    </a:lnTo>
                    <a:lnTo>
                      <a:pt x="422516" y="77021"/>
                    </a:lnTo>
                    <a:lnTo>
                      <a:pt x="422516" y="60270"/>
                    </a:lnTo>
                    <a:lnTo>
                      <a:pt x="419408" y="41096"/>
                    </a:lnTo>
                    <a:lnTo>
                      <a:pt x="414254" y="32673"/>
                    </a:lnTo>
                    <a:close/>
                  </a:path>
                  <a:path w="797560" h="192404">
                    <a:moveTo>
                      <a:pt x="763342" y="91931"/>
                    </a:moveTo>
                    <a:lnTo>
                      <a:pt x="489661" y="91931"/>
                    </a:lnTo>
                    <a:lnTo>
                      <a:pt x="663397" y="91944"/>
                    </a:lnTo>
                    <a:lnTo>
                      <a:pt x="627786" y="173567"/>
                    </a:lnTo>
                    <a:lnTo>
                      <a:pt x="644550" y="173567"/>
                    </a:lnTo>
                    <a:lnTo>
                      <a:pt x="681621" y="91944"/>
                    </a:lnTo>
                    <a:lnTo>
                      <a:pt x="763348" y="91944"/>
                    </a:lnTo>
                    <a:close/>
                  </a:path>
                  <a:path w="797560" h="192404">
                    <a:moveTo>
                      <a:pt x="583928" y="29701"/>
                    </a:moveTo>
                    <a:lnTo>
                      <a:pt x="539584" y="29701"/>
                    </a:lnTo>
                    <a:lnTo>
                      <a:pt x="554487" y="32553"/>
                    </a:lnTo>
                    <a:lnTo>
                      <a:pt x="566174" y="40507"/>
                    </a:lnTo>
                    <a:lnTo>
                      <a:pt x="573799" y="52649"/>
                    </a:lnTo>
                    <a:lnTo>
                      <a:pt x="576529" y="68081"/>
                    </a:lnTo>
                    <a:lnTo>
                      <a:pt x="576529" y="77034"/>
                    </a:lnTo>
                    <a:lnTo>
                      <a:pt x="756395" y="77034"/>
                    </a:lnTo>
                    <a:lnTo>
                      <a:pt x="606933" y="77021"/>
                    </a:lnTo>
                    <a:lnTo>
                      <a:pt x="600868" y="51297"/>
                    </a:lnTo>
                    <a:lnTo>
                      <a:pt x="586770" y="31441"/>
                    </a:lnTo>
                    <a:lnTo>
                      <a:pt x="583928" y="29701"/>
                    </a:lnTo>
                    <a:close/>
                  </a:path>
                  <a:path w="797560" h="192404">
                    <a:moveTo>
                      <a:pt x="539241" y="14055"/>
                    </a:moveTo>
                    <a:lnTo>
                      <a:pt x="512656" y="18607"/>
                    </a:lnTo>
                    <a:lnTo>
                      <a:pt x="490255" y="31441"/>
                    </a:lnTo>
                    <a:lnTo>
                      <a:pt x="473142" y="51324"/>
                    </a:lnTo>
                    <a:lnTo>
                      <a:pt x="462406" y="77021"/>
                    </a:lnTo>
                    <a:lnTo>
                      <a:pt x="490045" y="77021"/>
                    </a:lnTo>
                    <a:lnTo>
                      <a:pt x="495379" y="57369"/>
                    </a:lnTo>
                    <a:lnTo>
                      <a:pt x="505879" y="42462"/>
                    </a:lnTo>
                    <a:lnTo>
                      <a:pt x="520846" y="33007"/>
                    </a:lnTo>
                    <a:lnTo>
                      <a:pt x="539584" y="29701"/>
                    </a:lnTo>
                    <a:lnTo>
                      <a:pt x="583928" y="29701"/>
                    </a:lnTo>
                    <a:lnTo>
                      <a:pt x="565811" y="18607"/>
                    </a:lnTo>
                    <a:lnTo>
                      <a:pt x="539241" y="14055"/>
                    </a:lnTo>
                    <a:close/>
                  </a:path>
                  <a:path w="797560" h="192404">
                    <a:moveTo>
                      <a:pt x="705768" y="0"/>
                    </a:moveTo>
                    <a:lnTo>
                      <a:pt x="697458" y="2269"/>
                    </a:lnTo>
                    <a:lnTo>
                      <a:pt x="690378" y="7178"/>
                    </a:lnTo>
                    <a:lnTo>
                      <a:pt x="685779" y="13723"/>
                    </a:lnTo>
                    <a:lnTo>
                      <a:pt x="684044" y="21066"/>
                    </a:lnTo>
                    <a:lnTo>
                      <a:pt x="685558" y="28368"/>
                    </a:lnTo>
                    <a:lnTo>
                      <a:pt x="708240" y="77021"/>
                    </a:lnTo>
                    <a:lnTo>
                      <a:pt x="756389" y="77021"/>
                    </a:lnTo>
                    <a:lnTo>
                      <a:pt x="725106" y="9940"/>
                    </a:lnTo>
                    <a:lnTo>
                      <a:pt x="720482" y="4080"/>
                    </a:lnTo>
                    <a:lnTo>
                      <a:pt x="713740" y="685"/>
                    </a:lnTo>
                    <a:lnTo>
                      <a:pt x="705768" y="0"/>
                    </a:lnTo>
                    <a:close/>
                  </a:path>
                  <a:path w="797560" h="192404">
                    <a:moveTo>
                      <a:pt x="98801" y="28215"/>
                    </a:moveTo>
                    <a:lnTo>
                      <a:pt x="55892" y="28215"/>
                    </a:lnTo>
                    <a:lnTo>
                      <a:pt x="70151" y="30306"/>
                    </a:lnTo>
                    <a:lnTo>
                      <a:pt x="81894" y="35994"/>
                    </a:lnTo>
                    <a:lnTo>
                      <a:pt x="89863" y="44407"/>
                    </a:lnTo>
                    <a:lnTo>
                      <a:pt x="92798" y="54669"/>
                    </a:lnTo>
                    <a:lnTo>
                      <a:pt x="92798" y="58010"/>
                    </a:lnTo>
                    <a:lnTo>
                      <a:pt x="92062" y="62861"/>
                    </a:lnTo>
                    <a:lnTo>
                      <a:pt x="90550" y="66976"/>
                    </a:lnTo>
                    <a:lnTo>
                      <a:pt x="106591" y="66976"/>
                    </a:lnTo>
                    <a:lnTo>
                      <a:pt x="113017" y="39379"/>
                    </a:lnTo>
                    <a:lnTo>
                      <a:pt x="197802" y="39379"/>
                    </a:lnTo>
                    <a:lnTo>
                      <a:pt x="197802" y="30336"/>
                    </a:lnTo>
                    <a:lnTo>
                      <a:pt x="100952" y="30336"/>
                    </a:lnTo>
                    <a:lnTo>
                      <a:pt x="98801" y="28215"/>
                    </a:lnTo>
                    <a:close/>
                  </a:path>
                  <a:path w="797560" h="192404">
                    <a:moveTo>
                      <a:pt x="265595" y="14055"/>
                    </a:moveTo>
                    <a:lnTo>
                      <a:pt x="248874" y="16133"/>
                    </a:lnTo>
                    <a:lnTo>
                      <a:pt x="233237" y="23137"/>
                    </a:lnTo>
                    <a:lnTo>
                      <a:pt x="216830" y="36220"/>
                    </a:lnTo>
                    <a:lnTo>
                      <a:pt x="197802" y="56536"/>
                    </a:lnTo>
                    <a:lnTo>
                      <a:pt x="215953" y="56536"/>
                    </a:lnTo>
                    <a:lnTo>
                      <a:pt x="218241" y="54000"/>
                    </a:lnTo>
                    <a:lnTo>
                      <a:pt x="232826" y="40504"/>
                    </a:lnTo>
                    <a:lnTo>
                      <a:pt x="244331" y="34003"/>
                    </a:lnTo>
                    <a:lnTo>
                      <a:pt x="255562" y="32317"/>
                    </a:lnTo>
                    <a:lnTo>
                      <a:pt x="301792" y="32317"/>
                    </a:lnTo>
                    <a:lnTo>
                      <a:pt x="296506" y="24532"/>
                    </a:lnTo>
                    <a:lnTo>
                      <a:pt x="283239" y="16656"/>
                    </a:lnTo>
                    <a:lnTo>
                      <a:pt x="265595" y="14055"/>
                    </a:lnTo>
                    <a:close/>
                  </a:path>
                  <a:path w="797560" h="192404">
                    <a:moveTo>
                      <a:pt x="377786" y="14055"/>
                    </a:moveTo>
                    <a:lnTo>
                      <a:pt x="361286" y="16133"/>
                    </a:lnTo>
                    <a:lnTo>
                      <a:pt x="345749" y="23137"/>
                    </a:lnTo>
                    <a:lnTo>
                      <a:pt x="329371" y="36220"/>
                    </a:lnTo>
                    <a:lnTo>
                      <a:pt x="310349" y="56536"/>
                    </a:lnTo>
                    <a:lnTo>
                      <a:pt x="329046" y="56536"/>
                    </a:lnTo>
                    <a:lnTo>
                      <a:pt x="330085" y="55419"/>
                    </a:lnTo>
                    <a:lnTo>
                      <a:pt x="341057" y="44632"/>
                    </a:lnTo>
                    <a:lnTo>
                      <a:pt x="350493" y="37617"/>
                    </a:lnTo>
                    <a:lnTo>
                      <a:pt x="359230" y="33816"/>
                    </a:lnTo>
                    <a:lnTo>
                      <a:pt x="368109" y="32673"/>
                    </a:lnTo>
                    <a:lnTo>
                      <a:pt x="414254" y="32673"/>
                    </a:lnTo>
                    <a:lnTo>
                      <a:pt x="410500" y="26537"/>
                    </a:lnTo>
                    <a:lnTo>
                      <a:pt x="396418" y="17292"/>
                    </a:lnTo>
                    <a:lnTo>
                      <a:pt x="377786" y="14055"/>
                    </a:lnTo>
                    <a:close/>
                  </a:path>
                  <a:path w="797560" h="192404">
                    <a:moveTo>
                      <a:pt x="197802" y="14804"/>
                    </a:moveTo>
                    <a:lnTo>
                      <a:pt x="191084" y="14804"/>
                    </a:lnTo>
                    <a:lnTo>
                      <a:pt x="100952" y="30336"/>
                    </a:lnTo>
                    <a:lnTo>
                      <a:pt x="197802" y="30336"/>
                    </a:lnTo>
                    <a:lnTo>
                      <a:pt x="197802" y="14804"/>
                    </a:lnTo>
                    <a:close/>
                  </a:path>
                </a:pathLst>
              </a:custGeom>
              <a:solidFill>
                <a:srgbClr val="717073"/>
              </a:solidFill>
            </p:spPr>
            <p:txBody>
              <a:bodyPr wrap="square" lIns="0" tIns="0" rIns="0" bIns="0" rtlCol="0"/>
              <a:lstStyle/>
              <a:p>
                <a:endParaRPr>
                  <a:latin typeface="Bahnschrift Light" panose="020B0502040204020203" pitchFamily="34" charset="0"/>
                </a:endParaRPr>
              </a:p>
            </p:txBody>
          </p:sp>
        </p:grpSp>
      </p:grpSp>
      <p:sp>
        <p:nvSpPr>
          <p:cNvPr id="5" name="object 10">
            <a:extLst>
              <a:ext uri="{FF2B5EF4-FFF2-40B4-BE49-F238E27FC236}">
                <a16:creationId xmlns:a16="http://schemas.microsoft.com/office/drawing/2014/main" id="{C6342B3E-5B15-32BE-4C46-10DE5CD6CFD6}"/>
              </a:ext>
            </a:extLst>
          </p:cNvPr>
          <p:cNvSpPr/>
          <p:nvPr/>
        </p:nvSpPr>
        <p:spPr>
          <a:xfrm>
            <a:off x="11728691" y="61178"/>
            <a:ext cx="360000" cy="360000"/>
          </a:xfrm>
          <a:custGeom>
            <a:avLst/>
            <a:gdLst/>
            <a:ahLst/>
            <a:cxnLst/>
            <a:rect l="l" t="t" r="r" b="b"/>
            <a:pathLst>
              <a:path w="445134" h="445134">
                <a:moveTo>
                  <a:pt x="222351" y="444715"/>
                </a:moveTo>
                <a:lnTo>
                  <a:pt x="267165" y="440198"/>
                </a:lnTo>
                <a:lnTo>
                  <a:pt x="308904" y="427241"/>
                </a:lnTo>
                <a:lnTo>
                  <a:pt x="346673" y="406740"/>
                </a:lnTo>
                <a:lnTo>
                  <a:pt x="379580" y="379588"/>
                </a:lnTo>
                <a:lnTo>
                  <a:pt x="406731" y="346680"/>
                </a:lnTo>
                <a:lnTo>
                  <a:pt x="427230" y="308911"/>
                </a:lnTo>
                <a:lnTo>
                  <a:pt x="440186" y="267174"/>
                </a:lnTo>
                <a:lnTo>
                  <a:pt x="444703" y="222364"/>
                </a:lnTo>
                <a:lnTo>
                  <a:pt x="440186" y="177549"/>
                </a:lnTo>
                <a:lnTo>
                  <a:pt x="427230" y="135809"/>
                </a:lnTo>
                <a:lnTo>
                  <a:pt x="406731" y="98038"/>
                </a:lnTo>
                <a:lnTo>
                  <a:pt x="379580" y="65128"/>
                </a:lnTo>
                <a:lnTo>
                  <a:pt x="346673" y="37976"/>
                </a:lnTo>
                <a:lnTo>
                  <a:pt x="308904" y="17474"/>
                </a:lnTo>
                <a:lnTo>
                  <a:pt x="267165" y="4517"/>
                </a:lnTo>
                <a:lnTo>
                  <a:pt x="222351" y="0"/>
                </a:lnTo>
                <a:lnTo>
                  <a:pt x="177537" y="4517"/>
                </a:lnTo>
                <a:lnTo>
                  <a:pt x="135799" y="17474"/>
                </a:lnTo>
                <a:lnTo>
                  <a:pt x="98029" y="37976"/>
                </a:lnTo>
                <a:lnTo>
                  <a:pt x="65122" y="65128"/>
                </a:lnTo>
                <a:lnTo>
                  <a:pt x="37972" y="98038"/>
                </a:lnTo>
                <a:lnTo>
                  <a:pt x="17472" y="135809"/>
                </a:lnTo>
                <a:lnTo>
                  <a:pt x="4517" y="177549"/>
                </a:lnTo>
                <a:lnTo>
                  <a:pt x="0" y="222364"/>
                </a:lnTo>
                <a:lnTo>
                  <a:pt x="4517" y="267174"/>
                </a:lnTo>
                <a:lnTo>
                  <a:pt x="17472" y="308911"/>
                </a:lnTo>
                <a:lnTo>
                  <a:pt x="37972" y="346680"/>
                </a:lnTo>
                <a:lnTo>
                  <a:pt x="65122" y="379588"/>
                </a:lnTo>
                <a:lnTo>
                  <a:pt x="98029" y="406740"/>
                </a:lnTo>
                <a:lnTo>
                  <a:pt x="135799" y="427241"/>
                </a:lnTo>
                <a:lnTo>
                  <a:pt x="177537" y="440198"/>
                </a:lnTo>
                <a:lnTo>
                  <a:pt x="222351" y="444715"/>
                </a:lnTo>
                <a:close/>
              </a:path>
            </a:pathLst>
          </a:custGeom>
          <a:ln w="8890">
            <a:solidFill>
              <a:srgbClr val="FDBE56"/>
            </a:solidFill>
          </a:ln>
        </p:spPr>
        <p:txBody>
          <a:bodyPr wrap="square" lIns="0" tIns="0" rIns="0" bIns="0" rtlCol="0"/>
          <a:lstStyle/>
          <a:p>
            <a:pPr algn="ctr"/>
            <a:endParaRPr>
              <a:latin typeface="Bahnschrift Light" panose="020B0502040204020203" pitchFamily="34" charset="0"/>
            </a:endParaRPr>
          </a:p>
        </p:txBody>
      </p:sp>
      <p:sp>
        <p:nvSpPr>
          <p:cNvPr id="6" name="CasellaDiTesto 5">
            <a:extLst>
              <a:ext uri="{FF2B5EF4-FFF2-40B4-BE49-F238E27FC236}">
                <a16:creationId xmlns:a16="http://schemas.microsoft.com/office/drawing/2014/main" id="{58B01C06-27A9-6E66-1DB0-7410EC8C1771}"/>
              </a:ext>
            </a:extLst>
          </p:cNvPr>
          <p:cNvSpPr txBox="1"/>
          <p:nvPr/>
        </p:nvSpPr>
        <p:spPr>
          <a:xfrm>
            <a:off x="11722582" y="148845"/>
            <a:ext cx="372218" cy="184666"/>
          </a:xfrm>
          <a:prstGeom prst="rect">
            <a:avLst/>
          </a:prstGeom>
          <a:noFill/>
        </p:spPr>
        <p:txBody>
          <a:bodyPr wrap="square" lIns="0" tIns="0" rIns="0" bIns="0" rtlCol="0" anchor="ctr" anchorCtr="1">
            <a:spAutoFit/>
          </a:bodyPr>
          <a:lstStyle>
            <a:defPPr>
              <a:defRPr lang="it-IT"/>
            </a:defPPr>
            <a:lvl1pPr>
              <a:defRPr sz="1200">
                <a:solidFill>
                  <a:schemeClr val="tx1">
                    <a:lumMod val="50000"/>
                    <a:lumOff val="50000"/>
                  </a:schemeClr>
                </a:solidFill>
                <a:latin typeface="Arial Nova Cond Light" panose="020B0306020202020204" pitchFamily="34" charset="0"/>
              </a:defRPr>
            </a:lvl1pPr>
          </a:lstStyle>
          <a:p>
            <a:pPr lvl="0"/>
            <a:fld id="{2FCF48F2-A5B0-4625-BE61-E03E8FD626E4}" type="slidenum">
              <a:rPr lang="it-IT" smtClean="0"/>
              <a:pPr lvl="0"/>
              <a:t>‹N›</a:t>
            </a:fld>
            <a:endParaRPr lang="it-IT"/>
          </a:p>
        </p:txBody>
      </p:sp>
      <p:sp>
        <p:nvSpPr>
          <p:cNvPr id="7" name="Segnaposto contenuto 4">
            <a:extLst>
              <a:ext uri="{FF2B5EF4-FFF2-40B4-BE49-F238E27FC236}">
                <a16:creationId xmlns:a16="http://schemas.microsoft.com/office/drawing/2014/main" id="{F9FF8BDB-9220-356E-8240-2E390513270D}"/>
              </a:ext>
            </a:extLst>
          </p:cNvPr>
          <p:cNvSpPr>
            <a:spLocks noGrp="1"/>
          </p:cNvSpPr>
          <p:nvPr>
            <p:ph sz="quarter" idx="11" hasCustomPrompt="1"/>
          </p:nvPr>
        </p:nvSpPr>
        <p:spPr>
          <a:xfrm>
            <a:off x="838200" y="973386"/>
            <a:ext cx="10515600" cy="249299"/>
          </a:xfrm>
          <a:prstGeom prst="rect">
            <a:avLst/>
          </a:prstGeom>
          <a:solidFill>
            <a:schemeClr val="tx1">
              <a:lumMod val="50000"/>
              <a:lumOff val="50000"/>
            </a:schemeClr>
          </a:solidFill>
        </p:spPr>
        <p:txBody>
          <a:bodyPr wrap="square" lIns="0" tIns="0" rIns="0" bIns="0">
            <a:spAutoFit/>
          </a:bodyPr>
          <a:lstStyle>
            <a:lvl1pPr marL="0" indent="0">
              <a:buNone/>
              <a:defRPr lang="it-IT" sz="1800" b="0" i="0" cap="all" baseline="0" smtClean="0">
                <a:solidFill>
                  <a:schemeClr val="bg1"/>
                </a:solidFill>
                <a:latin typeface="Arial Nova Cond" panose="020B0506020202020204" pitchFamily="34" charset="0"/>
                <a:cs typeface="Arial"/>
              </a:defRPr>
            </a:lvl1pPr>
            <a:lvl2pPr>
              <a:defRPr lang="it-IT" sz="1800" smtClean="0">
                <a:latin typeface="+mn-lt"/>
              </a:defRPr>
            </a:lvl2pPr>
            <a:lvl3pPr>
              <a:defRPr lang="it-IT" sz="1800" smtClean="0">
                <a:latin typeface="+mn-lt"/>
              </a:defRPr>
            </a:lvl3pPr>
            <a:lvl4pPr>
              <a:defRPr lang="it-IT" sz="1800" smtClean="0">
                <a:latin typeface="+mn-lt"/>
              </a:defRPr>
            </a:lvl4pPr>
            <a:lvl5pPr>
              <a:defRPr lang="it-IT" sz="1800">
                <a:latin typeface="+mn-lt"/>
              </a:defRPr>
            </a:lvl5pPr>
          </a:lstStyle>
          <a:p>
            <a:pPr marL="0" lvl="0"/>
            <a:r>
              <a:rPr lang="it-IT"/>
              <a:t>Fare clic per modificare lo stile del sottotitolo</a:t>
            </a:r>
          </a:p>
        </p:txBody>
      </p:sp>
    </p:spTree>
    <p:extLst>
      <p:ext uri="{BB962C8B-B14F-4D97-AF65-F5344CB8AC3E}">
        <p14:creationId xmlns:p14="http://schemas.microsoft.com/office/powerpoint/2010/main" val="264155661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r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504F38-03C9-C2D5-9DC5-83132C64CF59}"/>
              </a:ext>
            </a:extLst>
          </p:cNvPr>
          <p:cNvSpPr>
            <a:spLocks noGrp="1"/>
          </p:cNvSpPr>
          <p:nvPr>
            <p:ph type="title"/>
          </p:nvPr>
        </p:nvSpPr>
        <p:spPr>
          <a:xfrm>
            <a:off x="838200" y="365125"/>
            <a:ext cx="10515600" cy="594522"/>
          </a:xfr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6332A56-0B49-FBB9-C44A-6C2266FBCF8F}"/>
              </a:ext>
            </a:extLst>
          </p:cNvPr>
          <p:cNvSpPr>
            <a:spLocks noGrp="1"/>
          </p:cNvSpPr>
          <p:nvPr>
            <p:ph sz="half" idx="1"/>
          </p:nvPr>
        </p:nvSpPr>
        <p:spPr>
          <a:xfrm>
            <a:off x="1089360" y="1825625"/>
            <a:ext cx="3415918" cy="4351338"/>
          </a:xfrm>
          <a:prstGeom prst="rect">
            <a:avLst/>
          </a:prstGeom>
        </p:spPr>
        <p:txBody>
          <a:bodyPr/>
          <a:lstStyle>
            <a:lvl1pPr>
              <a:defRPr sz="3600">
                <a:solidFill>
                  <a:schemeClr val="tx1">
                    <a:lumMod val="65000"/>
                    <a:lumOff val="35000"/>
                  </a:schemeClr>
                </a:solidFill>
              </a:defRPr>
            </a:lvl1pPr>
            <a:lvl2pPr>
              <a:defRPr sz="3200">
                <a:solidFill>
                  <a:schemeClr val="tx1">
                    <a:lumMod val="65000"/>
                    <a:lumOff val="35000"/>
                  </a:schemeClr>
                </a:solidFill>
              </a:defRPr>
            </a:lvl2pPr>
            <a:lvl3pPr>
              <a:defRPr sz="2800">
                <a:solidFill>
                  <a:schemeClr val="tx1">
                    <a:lumMod val="65000"/>
                    <a:lumOff val="35000"/>
                  </a:schemeClr>
                </a:solidFill>
              </a:defRPr>
            </a:lvl3pPr>
            <a:lvl4pPr>
              <a:defRPr sz="2400">
                <a:solidFill>
                  <a:schemeClr val="tx1">
                    <a:lumMod val="65000"/>
                    <a:lumOff val="35000"/>
                  </a:schemeClr>
                </a:solidFill>
              </a:defRPr>
            </a:lvl4pPr>
            <a:lvl5pPr>
              <a:defRPr sz="2400">
                <a:solidFill>
                  <a:schemeClr val="tx1">
                    <a:lumMod val="65000"/>
                    <a:lumOff val="35000"/>
                  </a:schemeClr>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AC488760-0E8C-98FC-5B50-728045FE31B1}"/>
              </a:ext>
            </a:extLst>
          </p:cNvPr>
          <p:cNvSpPr>
            <a:spLocks noGrp="1"/>
          </p:cNvSpPr>
          <p:nvPr>
            <p:ph sz="half" idx="2"/>
          </p:nvPr>
        </p:nvSpPr>
        <p:spPr>
          <a:xfrm>
            <a:off x="4512146" y="1825625"/>
            <a:ext cx="3415918" cy="4351338"/>
          </a:xfrm>
          <a:prstGeom prst="rect">
            <a:avLst/>
          </a:prstGeom>
        </p:spPr>
        <p:txBody>
          <a:bodyPr/>
          <a:lstStyle>
            <a:lvl1pPr>
              <a:defRPr sz="3600">
                <a:solidFill>
                  <a:schemeClr val="tx1">
                    <a:lumMod val="65000"/>
                    <a:lumOff val="35000"/>
                  </a:schemeClr>
                </a:solidFill>
              </a:defRPr>
            </a:lvl1pPr>
            <a:lvl2pPr>
              <a:defRPr sz="3200">
                <a:solidFill>
                  <a:schemeClr val="tx1">
                    <a:lumMod val="65000"/>
                    <a:lumOff val="35000"/>
                  </a:schemeClr>
                </a:solidFill>
              </a:defRPr>
            </a:lvl2pPr>
            <a:lvl3pPr>
              <a:defRPr sz="2800">
                <a:solidFill>
                  <a:schemeClr val="tx1">
                    <a:lumMod val="65000"/>
                    <a:lumOff val="35000"/>
                  </a:schemeClr>
                </a:solidFill>
              </a:defRPr>
            </a:lvl3pPr>
            <a:lvl4pPr>
              <a:defRPr sz="2400">
                <a:solidFill>
                  <a:schemeClr val="tx1">
                    <a:lumMod val="65000"/>
                    <a:lumOff val="35000"/>
                  </a:schemeClr>
                </a:solidFill>
              </a:defRPr>
            </a:lvl4pPr>
            <a:lvl5pPr>
              <a:defRPr sz="2400">
                <a:solidFill>
                  <a:schemeClr val="tx1">
                    <a:lumMod val="65000"/>
                    <a:lumOff val="35000"/>
                  </a:schemeClr>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grpSp>
        <p:nvGrpSpPr>
          <p:cNvPr id="8" name="Gruppo 7">
            <a:extLst>
              <a:ext uri="{FF2B5EF4-FFF2-40B4-BE49-F238E27FC236}">
                <a16:creationId xmlns:a16="http://schemas.microsoft.com/office/drawing/2014/main" id="{ED26E07E-DA13-89BA-C4A6-58AD5DF20A7D}"/>
              </a:ext>
            </a:extLst>
          </p:cNvPr>
          <p:cNvGrpSpPr/>
          <p:nvPr/>
        </p:nvGrpSpPr>
        <p:grpSpPr>
          <a:xfrm>
            <a:off x="0" y="0"/>
            <a:ext cx="640255" cy="6858001"/>
            <a:chOff x="0" y="0"/>
            <a:chExt cx="640255" cy="6858001"/>
          </a:xfrm>
        </p:grpSpPr>
        <p:sp>
          <p:nvSpPr>
            <p:cNvPr id="9" name="Rettangolo 8">
              <a:extLst>
                <a:ext uri="{FF2B5EF4-FFF2-40B4-BE49-F238E27FC236}">
                  <a16:creationId xmlns:a16="http://schemas.microsoft.com/office/drawing/2014/main" id="{0313234D-4ABA-4C1E-3805-0E21E196E6CA}"/>
                </a:ext>
              </a:extLst>
            </p:cNvPr>
            <p:cNvSpPr/>
            <p:nvPr/>
          </p:nvSpPr>
          <p:spPr>
            <a:xfrm>
              <a:off x="0" y="0"/>
              <a:ext cx="6096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descr="Immagine che contiene clipart&#10;&#10;Descrizione generata automaticamente">
              <a:extLst>
                <a:ext uri="{FF2B5EF4-FFF2-40B4-BE49-F238E27FC236}">
                  <a16:creationId xmlns:a16="http://schemas.microsoft.com/office/drawing/2014/main" id="{BF7402DD-F228-3D32-90C8-AD7B893270CE}"/>
                </a:ext>
              </a:extLst>
            </p:cNvPr>
            <p:cNvPicPr>
              <a:picLocks noChangeAspect="1"/>
            </p:cNvPicPr>
            <p:nvPr/>
          </p:nvPicPr>
          <p:blipFill rotWithShape="1">
            <a:blip r:embed="rId2" cstate="print">
              <a:alphaModFix amt="50000"/>
              <a:extLst>
                <a:ext uri="{28A0092B-C50C-407E-A947-70E740481C1C}">
                  <a14:useLocalDpi xmlns:a14="http://schemas.microsoft.com/office/drawing/2010/main" val="0"/>
                </a:ext>
              </a:extLst>
            </a:blip>
            <a:srcRect l="22076" r="53902"/>
            <a:stretch/>
          </p:blipFill>
          <p:spPr>
            <a:xfrm>
              <a:off x="1" y="1"/>
              <a:ext cx="640254" cy="6858000"/>
            </a:xfrm>
            <a:prstGeom prst="rect">
              <a:avLst/>
            </a:prstGeom>
          </p:spPr>
        </p:pic>
      </p:grpSp>
      <p:grpSp>
        <p:nvGrpSpPr>
          <p:cNvPr id="11" name="Gruppo 10">
            <a:extLst>
              <a:ext uri="{FF2B5EF4-FFF2-40B4-BE49-F238E27FC236}">
                <a16:creationId xmlns:a16="http://schemas.microsoft.com/office/drawing/2014/main" id="{BBF87C2F-B6BD-C9E8-21F9-643C518A5EE3}"/>
              </a:ext>
            </a:extLst>
          </p:cNvPr>
          <p:cNvGrpSpPr/>
          <p:nvPr/>
        </p:nvGrpSpPr>
        <p:grpSpPr>
          <a:xfrm>
            <a:off x="725784" y="6190653"/>
            <a:ext cx="923925" cy="572694"/>
            <a:chOff x="4682837" y="5624741"/>
            <a:chExt cx="923925" cy="572694"/>
          </a:xfrm>
        </p:grpSpPr>
        <p:sp>
          <p:nvSpPr>
            <p:cNvPr id="12" name="object 3">
              <a:extLst>
                <a:ext uri="{FF2B5EF4-FFF2-40B4-BE49-F238E27FC236}">
                  <a16:creationId xmlns:a16="http://schemas.microsoft.com/office/drawing/2014/main" id="{3B44EE34-A205-895A-D442-F0834AC6DE4E}"/>
                </a:ext>
              </a:extLst>
            </p:cNvPr>
            <p:cNvSpPr/>
            <p:nvPr/>
          </p:nvSpPr>
          <p:spPr>
            <a:xfrm>
              <a:off x="4699838" y="5624741"/>
              <a:ext cx="314960" cy="334645"/>
            </a:xfrm>
            <a:custGeom>
              <a:avLst/>
              <a:gdLst/>
              <a:ahLst/>
              <a:cxnLst/>
              <a:rect l="l" t="t" r="r" b="b"/>
              <a:pathLst>
                <a:path w="314960" h="334645">
                  <a:moveTo>
                    <a:pt x="71983" y="298742"/>
                  </a:moveTo>
                  <a:lnTo>
                    <a:pt x="70675" y="290487"/>
                  </a:lnTo>
                  <a:lnTo>
                    <a:pt x="66370" y="283311"/>
                  </a:lnTo>
                  <a:lnTo>
                    <a:pt x="59397" y="278180"/>
                  </a:lnTo>
                  <a:lnTo>
                    <a:pt x="50977" y="276136"/>
                  </a:lnTo>
                  <a:lnTo>
                    <a:pt x="42710" y="277444"/>
                  </a:lnTo>
                  <a:lnTo>
                    <a:pt x="35547" y="281749"/>
                  </a:lnTo>
                  <a:lnTo>
                    <a:pt x="30403" y="288721"/>
                  </a:lnTo>
                  <a:lnTo>
                    <a:pt x="28371" y="297141"/>
                  </a:lnTo>
                  <a:lnTo>
                    <a:pt x="29679" y="305396"/>
                  </a:lnTo>
                  <a:lnTo>
                    <a:pt x="33985" y="312572"/>
                  </a:lnTo>
                  <a:lnTo>
                    <a:pt x="40957" y="317715"/>
                  </a:lnTo>
                  <a:lnTo>
                    <a:pt x="49377" y="319747"/>
                  </a:lnTo>
                  <a:lnTo>
                    <a:pt x="57645" y="318439"/>
                  </a:lnTo>
                  <a:lnTo>
                    <a:pt x="64808" y="314121"/>
                  </a:lnTo>
                  <a:lnTo>
                    <a:pt x="69951" y="307162"/>
                  </a:lnTo>
                  <a:lnTo>
                    <a:pt x="71983" y="298742"/>
                  </a:lnTo>
                  <a:close/>
                </a:path>
                <a:path w="314960" h="334645">
                  <a:moveTo>
                    <a:pt x="77774" y="131635"/>
                  </a:moveTo>
                  <a:lnTo>
                    <a:pt x="75819" y="124790"/>
                  </a:lnTo>
                  <a:lnTo>
                    <a:pt x="71069" y="118567"/>
                  </a:lnTo>
                  <a:lnTo>
                    <a:pt x="63931" y="113766"/>
                  </a:lnTo>
                  <a:lnTo>
                    <a:pt x="55676" y="111391"/>
                  </a:lnTo>
                  <a:lnTo>
                    <a:pt x="47853" y="111747"/>
                  </a:lnTo>
                  <a:lnTo>
                    <a:pt x="41338" y="114642"/>
                  </a:lnTo>
                  <a:lnTo>
                    <a:pt x="36995" y="119888"/>
                  </a:lnTo>
                  <a:lnTo>
                    <a:pt x="1244" y="196583"/>
                  </a:lnTo>
                  <a:lnTo>
                    <a:pt x="0" y="203288"/>
                  </a:lnTo>
                  <a:lnTo>
                    <a:pt x="1968" y="210146"/>
                  </a:lnTo>
                  <a:lnTo>
                    <a:pt x="6718" y="216357"/>
                  </a:lnTo>
                  <a:lnTo>
                    <a:pt x="13855" y="221145"/>
                  </a:lnTo>
                  <a:lnTo>
                    <a:pt x="22110" y="223532"/>
                  </a:lnTo>
                  <a:lnTo>
                    <a:pt x="29933" y="223177"/>
                  </a:lnTo>
                  <a:lnTo>
                    <a:pt x="36436" y="220268"/>
                  </a:lnTo>
                  <a:lnTo>
                    <a:pt x="40779" y="215023"/>
                  </a:lnTo>
                  <a:lnTo>
                    <a:pt x="76542" y="138328"/>
                  </a:lnTo>
                  <a:lnTo>
                    <a:pt x="77774" y="131635"/>
                  </a:lnTo>
                  <a:close/>
                </a:path>
                <a:path w="314960" h="334645">
                  <a:moveTo>
                    <a:pt x="163436" y="257454"/>
                  </a:moveTo>
                  <a:lnTo>
                    <a:pt x="162128" y="249199"/>
                  </a:lnTo>
                  <a:lnTo>
                    <a:pt x="157822" y="242023"/>
                  </a:lnTo>
                  <a:lnTo>
                    <a:pt x="150850" y="236893"/>
                  </a:lnTo>
                  <a:lnTo>
                    <a:pt x="142430" y="234848"/>
                  </a:lnTo>
                  <a:lnTo>
                    <a:pt x="134162" y="236156"/>
                  </a:lnTo>
                  <a:lnTo>
                    <a:pt x="127000" y="240461"/>
                  </a:lnTo>
                  <a:lnTo>
                    <a:pt x="121856" y="247434"/>
                  </a:lnTo>
                  <a:lnTo>
                    <a:pt x="119824" y="255866"/>
                  </a:lnTo>
                  <a:lnTo>
                    <a:pt x="121119" y="264121"/>
                  </a:lnTo>
                  <a:lnTo>
                    <a:pt x="125437" y="271297"/>
                  </a:lnTo>
                  <a:lnTo>
                    <a:pt x="132410" y="276440"/>
                  </a:lnTo>
                  <a:lnTo>
                    <a:pt x="140830" y="278472"/>
                  </a:lnTo>
                  <a:lnTo>
                    <a:pt x="149085" y="277164"/>
                  </a:lnTo>
                  <a:lnTo>
                    <a:pt x="156248" y="272846"/>
                  </a:lnTo>
                  <a:lnTo>
                    <a:pt x="161404" y="265874"/>
                  </a:lnTo>
                  <a:lnTo>
                    <a:pt x="163436" y="257454"/>
                  </a:lnTo>
                  <a:close/>
                </a:path>
                <a:path w="314960" h="334645">
                  <a:moveTo>
                    <a:pt x="169151" y="90652"/>
                  </a:moveTo>
                  <a:lnTo>
                    <a:pt x="167119" y="83921"/>
                  </a:lnTo>
                  <a:lnTo>
                    <a:pt x="162331" y="77787"/>
                  </a:lnTo>
                  <a:lnTo>
                    <a:pt x="155181" y="73025"/>
                  </a:lnTo>
                  <a:lnTo>
                    <a:pt x="146939" y="70612"/>
                  </a:lnTo>
                  <a:lnTo>
                    <a:pt x="139166" y="70891"/>
                  </a:lnTo>
                  <a:lnTo>
                    <a:pt x="132715" y="73660"/>
                  </a:lnTo>
                  <a:lnTo>
                    <a:pt x="128447" y="78752"/>
                  </a:lnTo>
                  <a:lnTo>
                    <a:pt x="83096" y="176009"/>
                  </a:lnTo>
                  <a:lnTo>
                    <a:pt x="81940" y="182549"/>
                  </a:lnTo>
                  <a:lnTo>
                    <a:pt x="83959" y="189280"/>
                  </a:lnTo>
                  <a:lnTo>
                    <a:pt x="88734" y="195414"/>
                  </a:lnTo>
                  <a:lnTo>
                    <a:pt x="95885" y="200177"/>
                  </a:lnTo>
                  <a:lnTo>
                    <a:pt x="104127" y="202590"/>
                  </a:lnTo>
                  <a:lnTo>
                    <a:pt x="111912" y="202311"/>
                  </a:lnTo>
                  <a:lnTo>
                    <a:pt x="118364" y="199529"/>
                  </a:lnTo>
                  <a:lnTo>
                    <a:pt x="122643" y="194437"/>
                  </a:lnTo>
                  <a:lnTo>
                    <a:pt x="167995" y="97193"/>
                  </a:lnTo>
                  <a:lnTo>
                    <a:pt x="169151" y="90652"/>
                  </a:lnTo>
                  <a:close/>
                </a:path>
                <a:path w="314960" h="334645">
                  <a:moveTo>
                    <a:pt x="273646" y="21069"/>
                  </a:moveTo>
                  <a:lnTo>
                    <a:pt x="271919" y="13716"/>
                  </a:lnTo>
                  <a:lnTo>
                    <a:pt x="267322" y="7175"/>
                  </a:lnTo>
                  <a:lnTo>
                    <a:pt x="260248" y="2260"/>
                  </a:lnTo>
                  <a:lnTo>
                    <a:pt x="251929" y="0"/>
                  </a:lnTo>
                  <a:lnTo>
                    <a:pt x="243967" y="685"/>
                  </a:lnTo>
                  <a:lnTo>
                    <a:pt x="237223" y="4076"/>
                  </a:lnTo>
                  <a:lnTo>
                    <a:pt x="232600" y="9931"/>
                  </a:lnTo>
                  <a:lnTo>
                    <a:pt x="161683" y="162001"/>
                  </a:lnTo>
                  <a:lnTo>
                    <a:pt x="160172" y="169303"/>
                  </a:lnTo>
                  <a:lnTo>
                    <a:pt x="161899" y="176657"/>
                  </a:lnTo>
                  <a:lnTo>
                    <a:pt x="166497" y="183197"/>
                  </a:lnTo>
                  <a:lnTo>
                    <a:pt x="173570" y="188112"/>
                  </a:lnTo>
                  <a:lnTo>
                    <a:pt x="181889" y="190385"/>
                  </a:lnTo>
                  <a:lnTo>
                    <a:pt x="189865" y="189687"/>
                  </a:lnTo>
                  <a:lnTo>
                    <a:pt x="196608" y="186296"/>
                  </a:lnTo>
                  <a:lnTo>
                    <a:pt x="201218" y="180441"/>
                  </a:lnTo>
                  <a:lnTo>
                    <a:pt x="272135" y="28371"/>
                  </a:lnTo>
                  <a:lnTo>
                    <a:pt x="273646" y="21069"/>
                  </a:lnTo>
                  <a:close/>
                </a:path>
                <a:path w="314960" h="334645">
                  <a:moveTo>
                    <a:pt x="287680" y="145935"/>
                  </a:moveTo>
                  <a:lnTo>
                    <a:pt x="285661" y="139204"/>
                  </a:lnTo>
                  <a:lnTo>
                    <a:pt x="280860" y="133070"/>
                  </a:lnTo>
                  <a:lnTo>
                    <a:pt x="273723" y="128308"/>
                  </a:lnTo>
                  <a:lnTo>
                    <a:pt x="265480" y="125895"/>
                  </a:lnTo>
                  <a:lnTo>
                    <a:pt x="257695" y="126174"/>
                  </a:lnTo>
                  <a:lnTo>
                    <a:pt x="251244" y="128943"/>
                  </a:lnTo>
                  <a:lnTo>
                    <a:pt x="246989" y="134048"/>
                  </a:lnTo>
                  <a:lnTo>
                    <a:pt x="201637" y="231279"/>
                  </a:lnTo>
                  <a:lnTo>
                    <a:pt x="200482" y="237820"/>
                  </a:lnTo>
                  <a:lnTo>
                    <a:pt x="202501" y="244551"/>
                  </a:lnTo>
                  <a:lnTo>
                    <a:pt x="207276" y="250698"/>
                  </a:lnTo>
                  <a:lnTo>
                    <a:pt x="214426" y="255460"/>
                  </a:lnTo>
                  <a:lnTo>
                    <a:pt x="222669" y="257873"/>
                  </a:lnTo>
                  <a:lnTo>
                    <a:pt x="230454" y="257594"/>
                  </a:lnTo>
                  <a:lnTo>
                    <a:pt x="236905" y="254812"/>
                  </a:lnTo>
                  <a:lnTo>
                    <a:pt x="241173" y="249720"/>
                  </a:lnTo>
                  <a:lnTo>
                    <a:pt x="286524" y="152488"/>
                  </a:lnTo>
                  <a:lnTo>
                    <a:pt x="287680" y="145935"/>
                  </a:lnTo>
                  <a:close/>
                </a:path>
                <a:path w="314960" h="334645">
                  <a:moveTo>
                    <a:pt x="314833" y="242189"/>
                  </a:moveTo>
                  <a:lnTo>
                    <a:pt x="312864" y="235331"/>
                  </a:lnTo>
                  <a:lnTo>
                    <a:pt x="308114" y="229120"/>
                  </a:lnTo>
                  <a:lnTo>
                    <a:pt x="300990" y="224320"/>
                  </a:lnTo>
                  <a:lnTo>
                    <a:pt x="292735" y="221932"/>
                  </a:lnTo>
                  <a:lnTo>
                    <a:pt x="284911" y="222288"/>
                  </a:lnTo>
                  <a:lnTo>
                    <a:pt x="278396" y="225196"/>
                  </a:lnTo>
                  <a:lnTo>
                    <a:pt x="274053" y="230441"/>
                  </a:lnTo>
                  <a:lnTo>
                    <a:pt x="238302" y="307136"/>
                  </a:lnTo>
                  <a:lnTo>
                    <a:pt x="237070" y="313829"/>
                  </a:lnTo>
                  <a:lnTo>
                    <a:pt x="239026" y="320687"/>
                  </a:lnTo>
                  <a:lnTo>
                    <a:pt x="243776" y="326898"/>
                  </a:lnTo>
                  <a:lnTo>
                    <a:pt x="250913" y="331698"/>
                  </a:lnTo>
                  <a:lnTo>
                    <a:pt x="259181" y="334073"/>
                  </a:lnTo>
                  <a:lnTo>
                    <a:pt x="266992" y="333717"/>
                  </a:lnTo>
                  <a:lnTo>
                    <a:pt x="273507" y="330822"/>
                  </a:lnTo>
                  <a:lnTo>
                    <a:pt x="277837" y="325577"/>
                  </a:lnTo>
                  <a:lnTo>
                    <a:pt x="313601" y="248881"/>
                  </a:lnTo>
                  <a:lnTo>
                    <a:pt x="314833" y="242189"/>
                  </a:lnTo>
                  <a:close/>
                </a:path>
              </a:pathLst>
            </a:custGeom>
            <a:solidFill>
              <a:srgbClr val="FEC352"/>
            </a:solidFill>
          </p:spPr>
          <p:txBody>
            <a:bodyPr wrap="square" lIns="0" tIns="0" rIns="0" bIns="0" rtlCol="0"/>
            <a:lstStyle/>
            <a:p>
              <a:endParaRPr>
                <a:latin typeface="Bahnschrift Light" panose="020B0502040204020203" pitchFamily="34" charset="0"/>
              </a:endParaRPr>
            </a:p>
          </p:txBody>
        </p:sp>
        <p:grpSp>
          <p:nvGrpSpPr>
            <p:cNvPr id="13" name="object 4">
              <a:extLst>
                <a:ext uri="{FF2B5EF4-FFF2-40B4-BE49-F238E27FC236}">
                  <a16:creationId xmlns:a16="http://schemas.microsoft.com/office/drawing/2014/main" id="{F48D034D-137A-CBB3-D99F-AC6A909E631D}"/>
                </a:ext>
              </a:extLst>
            </p:cNvPr>
            <p:cNvGrpSpPr/>
            <p:nvPr/>
          </p:nvGrpSpPr>
          <p:grpSpPr>
            <a:xfrm>
              <a:off x="4682837" y="5956135"/>
              <a:ext cx="923925" cy="241300"/>
              <a:chOff x="4682837" y="5851233"/>
              <a:chExt cx="923925" cy="241300"/>
            </a:xfrm>
          </p:grpSpPr>
          <p:sp>
            <p:nvSpPr>
              <p:cNvPr id="14" name="object 5">
                <a:extLst>
                  <a:ext uri="{FF2B5EF4-FFF2-40B4-BE49-F238E27FC236}">
                    <a16:creationId xmlns:a16="http://schemas.microsoft.com/office/drawing/2014/main" id="{1D6B3B21-8396-5698-6ABD-F56D4111F27D}"/>
                  </a:ext>
                </a:extLst>
              </p:cNvPr>
              <p:cNvSpPr/>
              <p:nvPr/>
            </p:nvSpPr>
            <p:spPr>
              <a:xfrm>
                <a:off x="4846749" y="5851233"/>
                <a:ext cx="43815" cy="43815"/>
              </a:xfrm>
              <a:custGeom>
                <a:avLst/>
                <a:gdLst/>
                <a:ahLst/>
                <a:cxnLst/>
                <a:rect l="l" t="t" r="r" b="b"/>
                <a:pathLst>
                  <a:path w="43814" h="43814">
                    <a:moveTo>
                      <a:pt x="22607" y="0"/>
                    </a:moveTo>
                    <a:lnTo>
                      <a:pt x="14346" y="1305"/>
                    </a:lnTo>
                    <a:lnTo>
                      <a:pt x="7178" y="5611"/>
                    </a:lnTo>
                    <a:lnTo>
                      <a:pt x="2035" y="12576"/>
                    </a:lnTo>
                    <a:lnTo>
                      <a:pt x="0" y="21000"/>
                    </a:lnTo>
                    <a:lnTo>
                      <a:pt x="1306" y="29264"/>
                    </a:lnTo>
                    <a:lnTo>
                      <a:pt x="5616" y="36433"/>
                    </a:lnTo>
                    <a:lnTo>
                      <a:pt x="12589" y="41570"/>
                    </a:lnTo>
                    <a:lnTo>
                      <a:pt x="21010" y="43606"/>
                    </a:lnTo>
                    <a:lnTo>
                      <a:pt x="29272" y="42299"/>
                    </a:lnTo>
                    <a:lnTo>
                      <a:pt x="36440" y="37989"/>
                    </a:lnTo>
                    <a:lnTo>
                      <a:pt x="41583" y="31016"/>
                    </a:lnTo>
                    <a:lnTo>
                      <a:pt x="43613" y="22600"/>
                    </a:lnTo>
                    <a:lnTo>
                      <a:pt x="42307" y="14340"/>
                    </a:lnTo>
                    <a:lnTo>
                      <a:pt x="38000" y="7172"/>
                    </a:lnTo>
                    <a:lnTo>
                      <a:pt x="31029" y="2035"/>
                    </a:lnTo>
                    <a:lnTo>
                      <a:pt x="22607" y="0"/>
                    </a:lnTo>
                    <a:close/>
                  </a:path>
                </a:pathLst>
              </a:custGeom>
              <a:solidFill>
                <a:srgbClr val="FEC352"/>
              </a:solidFill>
            </p:spPr>
            <p:txBody>
              <a:bodyPr wrap="square" lIns="0" tIns="0" rIns="0" bIns="0" rtlCol="0"/>
              <a:lstStyle/>
              <a:p>
                <a:endParaRPr>
                  <a:latin typeface="Bahnschrift Light" panose="020B0502040204020203" pitchFamily="34" charset="0"/>
                </a:endParaRPr>
              </a:p>
            </p:txBody>
          </p:sp>
          <p:pic>
            <p:nvPicPr>
              <p:cNvPr id="15" name="object 6">
                <a:extLst>
                  <a:ext uri="{FF2B5EF4-FFF2-40B4-BE49-F238E27FC236}">
                    <a16:creationId xmlns:a16="http://schemas.microsoft.com/office/drawing/2014/main" id="{059F7FB9-ACA1-34A6-219B-603B3A5EFCEC}"/>
                  </a:ext>
                </a:extLst>
              </p:cNvPr>
              <p:cNvPicPr/>
              <p:nvPr/>
            </p:nvPicPr>
            <p:blipFill>
              <a:blip r:embed="rId3" cstate="print"/>
              <a:stretch>
                <a:fillRect/>
              </a:stretch>
            </p:blipFill>
            <p:spPr>
              <a:xfrm>
                <a:off x="4682837" y="5899778"/>
                <a:ext cx="113493" cy="190394"/>
              </a:xfrm>
              <a:prstGeom prst="rect">
                <a:avLst/>
              </a:prstGeom>
            </p:spPr>
          </p:pic>
          <p:sp>
            <p:nvSpPr>
              <p:cNvPr id="16" name="object 7">
                <a:extLst>
                  <a:ext uri="{FF2B5EF4-FFF2-40B4-BE49-F238E27FC236}">
                    <a16:creationId xmlns:a16="http://schemas.microsoft.com/office/drawing/2014/main" id="{4FD0DF65-C93C-72E5-6857-B323079117AA}"/>
                  </a:ext>
                </a:extLst>
              </p:cNvPr>
              <p:cNvSpPr/>
              <p:nvPr/>
            </p:nvSpPr>
            <p:spPr>
              <a:xfrm>
                <a:off x="4808658" y="5899745"/>
                <a:ext cx="797560" cy="192405"/>
              </a:xfrm>
              <a:custGeom>
                <a:avLst/>
                <a:gdLst/>
                <a:ahLst/>
                <a:cxnLst/>
                <a:rect l="l" t="t" r="r" b="b"/>
                <a:pathLst>
                  <a:path w="797560" h="192404">
                    <a:moveTo>
                      <a:pt x="57105" y="177275"/>
                    </a:moveTo>
                    <a:lnTo>
                      <a:pt x="16014" y="177275"/>
                    </a:lnTo>
                    <a:lnTo>
                      <a:pt x="25041" y="183859"/>
                    </a:lnTo>
                    <a:lnTo>
                      <a:pt x="35914" y="188512"/>
                    </a:lnTo>
                    <a:lnTo>
                      <a:pt x="48670" y="191273"/>
                    </a:lnTo>
                    <a:lnTo>
                      <a:pt x="63347" y="192185"/>
                    </a:lnTo>
                    <a:lnTo>
                      <a:pt x="86134" y="188459"/>
                    </a:lnTo>
                    <a:lnTo>
                      <a:pt x="103905" y="178037"/>
                    </a:lnTo>
                    <a:lnTo>
                      <a:pt x="62167" y="178026"/>
                    </a:lnTo>
                    <a:lnTo>
                      <a:pt x="57105" y="177275"/>
                    </a:lnTo>
                    <a:close/>
                  </a:path>
                  <a:path w="797560" h="192404">
                    <a:moveTo>
                      <a:pt x="489661" y="91944"/>
                    </a:moveTo>
                    <a:lnTo>
                      <a:pt x="459752" y="91944"/>
                    </a:lnTo>
                    <a:lnTo>
                      <a:pt x="459315" y="96046"/>
                    </a:lnTo>
                    <a:lnTo>
                      <a:pt x="459105" y="100047"/>
                    </a:lnTo>
                    <a:lnTo>
                      <a:pt x="459105" y="104238"/>
                    </a:lnTo>
                    <a:lnTo>
                      <a:pt x="465087" y="139678"/>
                    </a:lnTo>
                    <a:lnTo>
                      <a:pt x="481798" y="167499"/>
                    </a:lnTo>
                    <a:lnTo>
                      <a:pt x="507384" y="185676"/>
                    </a:lnTo>
                    <a:lnTo>
                      <a:pt x="539991" y="192185"/>
                    </a:lnTo>
                    <a:lnTo>
                      <a:pt x="554957" y="191238"/>
                    </a:lnTo>
                    <a:lnTo>
                      <a:pt x="568915" y="187951"/>
                    </a:lnTo>
                    <a:lnTo>
                      <a:pt x="584064" y="181657"/>
                    </a:lnTo>
                    <a:lnTo>
                      <a:pt x="596344" y="175053"/>
                    </a:lnTo>
                    <a:lnTo>
                      <a:pt x="549681" y="175053"/>
                    </a:lnTo>
                    <a:lnTo>
                      <a:pt x="525360" y="169261"/>
                    </a:lnTo>
                    <a:lnTo>
                      <a:pt x="506388" y="153023"/>
                    </a:lnTo>
                    <a:lnTo>
                      <a:pt x="494058" y="128049"/>
                    </a:lnTo>
                    <a:lnTo>
                      <a:pt x="489661" y="96046"/>
                    </a:lnTo>
                    <a:lnTo>
                      <a:pt x="489661" y="91944"/>
                    </a:lnTo>
                    <a:close/>
                  </a:path>
                  <a:path w="797560" h="192404">
                    <a:moveTo>
                      <a:pt x="18262" y="137778"/>
                    </a:moveTo>
                    <a:lnTo>
                      <a:pt x="1117" y="137778"/>
                    </a:lnTo>
                    <a:lnTo>
                      <a:pt x="1117" y="190699"/>
                    </a:lnTo>
                    <a:lnTo>
                      <a:pt x="16014" y="190699"/>
                    </a:lnTo>
                    <a:lnTo>
                      <a:pt x="16014" y="177275"/>
                    </a:lnTo>
                    <a:lnTo>
                      <a:pt x="57105" y="177275"/>
                    </a:lnTo>
                    <a:lnTo>
                      <a:pt x="45624" y="175572"/>
                    </a:lnTo>
                    <a:lnTo>
                      <a:pt x="31589" y="168949"/>
                    </a:lnTo>
                    <a:lnTo>
                      <a:pt x="21885" y="159322"/>
                    </a:lnTo>
                    <a:lnTo>
                      <a:pt x="18262" y="147849"/>
                    </a:lnTo>
                    <a:lnTo>
                      <a:pt x="18262" y="137778"/>
                    </a:lnTo>
                    <a:close/>
                  </a:path>
                  <a:path w="797560" h="192404">
                    <a:moveTo>
                      <a:pt x="763348" y="91944"/>
                    </a:moveTo>
                    <a:lnTo>
                      <a:pt x="715200" y="91944"/>
                    </a:lnTo>
                    <a:lnTo>
                      <a:pt x="756475" y="180450"/>
                    </a:lnTo>
                    <a:lnTo>
                      <a:pt x="761091" y="186308"/>
                    </a:lnTo>
                    <a:lnTo>
                      <a:pt x="767832" y="189701"/>
                    </a:lnTo>
                    <a:lnTo>
                      <a:pt x="775806" y="190385"/>
                    </a:lnTo>
                    <a:lnTo>
                      <a:pt x="784123" y="188121"/>
                    </a:lnTo>
                    <a:lnTo>
                      <a:pt x="791203" y="183212"/>
                    </a:lnTo>
                    <a:lnTo>
                      <a:pt x="795802" y="176666"/>
                    </a:lnTo>
                    <a:lnTo>
                      <a:pt x="797537" y="169319"/>
                    </a:lnTo>
                    <a:lnTo>
                      <a:pt x="796020" y="162004"/>
                    </a:lnTo>
                    <a:lnTo>
                      <a:pt x="763348" y="91944"/>
                    </a:lnTo>
                    <a:close/>
                  </a:path>
                  <a:path w="797560" h="192404">
                    <a:moveTo>
                      <a:pt x="226110" y="173567"/>
                    </a:moveTo>
                    <a:lnTo>
                      <a:pt x="141516" y="173567"/>
                    </a:lnTo>
                    <a:lnTo>
                      <a:pt x="141516" y="187359"/>
                    </a:lnTo>
                    <a:lnTo>
                      <a:pt x="226110" y="187359"/>
                    </a:lnTo>
                    <a:lnTo>
                      <a:pt x="226110" y="173567"/>
                    </a:lnTo>
                    <a:close/>
                  </a:path>
                  <a:path w="797560" h="192404">
                    <a:moveTo>
                      <a:pt x="338277" y="173567"/>
                    </a:moveTo>
                    <a:lnTo>
                      <a:pt x="254050" y="173567"/>
                    </a:lnTo>
                    <a:lnTo>
                      <a:pt x="254050" y="187359"/>
                    </a:lnTo>
                    <a:lnTo>
                      <a:pt x="338277" y="187359"/>
                    </a:lnTo>
                    <a:lnTo>
                      <a:pt x="338277" y="173567"/>
                    </a:lnTo>
                    <a:close/>
                  </a:path>
                  <a:path w="797560" h="192404">
                    <a:moveTo>
                      <a:pt x="450469" y="173567"/>
                    </a:moveTo>
                    <a:lnTo>
                      <a:pt x="366242" y="173567"/>
                    </a:lnTo>
                    <a:lnTo>
                      <a:pt x="366242" y="187359"/>
                    </a:lnTo>
                    <a:lnTo>
                      <a:pt x="450469" y="187359"/>
                    </a:lnTo>
                    <a:lnTo>
                      <a:pt x="450469" y="173567"/>
                    </a:lnTo>
                    <a:close/>
                  </a:path>
                  <a:path w="797560" h="192404">
                    <a:moveTo>
                      <a:pt x="665784" y="173567"/>
                    </a:moveTo>
                    <a:lnTo>
                      <a:pt x="613638" y="173567"/>
                    </a:lnTo>
                    <a:lnTo>
                      <a:pt x="613638" y="187359"/>
                    </a:lnTo>
                    <a:lnTo>
                      <a:pt x="665784" y="187359"/>
                    </a:lnTo>
                    <a:lnTo>
                      <a:pt x="665784" y="173567"/>
                    </a:lnTo>
                    <a:close/>
                  </a:path>
                  <a:path w="797560" h="192404">
                    <a:moveTo>
                      <a:pt x="57772" y="14055"/>
                    </a:moveTo>
                    <a:lnTo>
                      <a:pt x="34279" y="17595"/>
                    </a:lnTo>
                    <a:lnTo>
                      <a:pt x="16027" y="27561"/>
                    </a:lnTo>
                    <a:lnTo>
                      <a:pt x="4204" y="42976"/>
                    </a:lnTo>
                    <a:lnTo>
                      <a:pt x="0" y="62861"/>
                    </a:lnTo>
                    <a:lnTo>
                      <a:pt x="2537" y="78813"/>
                    </a:lnTo>
                    <a:lnTo>
                      <a:pt x="10802" y="92033"/>
                    </a:lnTo>
                    <a:lnTo>
                      <a:pt x="25776" y="103434"/>
                    </a:lnTo>
                    <a:lnTo>
                      <a:pt x="48437" y="113928"/>
                    </a:lnTo>
                    <a:lnTo>
                      <a:pt x="72699" y="124273"/>
                    </a:lnTo>
                    <a:lnTo>
                      <a:pt x="87912" y="133255"/>
                    </a:lnTo>
                    <a:lnTo>
                      <a:pt x="95786" y="142169"/>
                    </a:lnTo>
                    <a:lnTo>
                      <a:pt x="98031" y="152307"/>
                    </a:lnTo>
                    <a:lnTo>
                      <a:pt x="95320" y="162623"/>
                    </a:lnTo>
                    <a:lnTo>
                      <a:pt x="87818" y="170768"/>
                    </a:lnTo>
                    <a:lnTo>
                      <a:pt x="76476" y="176115"/>
                    </a:lnTo>
                    <a:lnTo>
                      <a:pt x="62242" y="178037"/>
                    </a:lnTo>
                    <a:lnTo>
                      <a:pt x="103924" y="178026"/>
                    </a:lnTo>
                    <a:lnTo>
                      <a:pt x="115493" y="162004"/>
                    </a:lnTo>
                    <a:lnTo>
                      <a:pt x="119621" y="141512"/>
                    </a:lnTo>
                    <a:lnTo>
                      <a:pt x="117245" y="125574"/>
                    </a:lnTo>
                    <a:lnTo>
                      <a:pt x="109280" y="112674"/>
                    </a:lnTo>
                    <a:lnTo>
                      <a:pt x="94471" y="101521"/>
                    </a:lnTo>
                    <a:lnTo>
                      <a:pt x="71564" y="90826"/>
                    </a:lnTo>
                    <a:lnTo>
                      <a:pt x="45078" y="79726"/>
                    </a:lnTo>
                    <a:lnTo>
                      <a:pt x="30791" y="71910"/>
                    </a:lnTo>
                    <a:lnTo>
                      <a:pt x="24962" y="64512"/>
                    </a:lnTo>
                    <a:lnTo>
                      <a:pt x="23850" y="54669"/>
                    </a:lnTo>
                    <a:lnTo>
                      <a:pt x="26131" y="43774"/>
                    </a:lnTo>
                    <a:lnTo>
                      <a:pt x="32604" y="35432"/>
                    </a:lnTo>
                    <a:lnTo>
                      <a:pt x="42710" y="30095"/>
                    </a:lnTo>
                    <a:lnTo>
                      <a:pt x="55892" y="28215"/>
                    </a:lnTo>
                    <a:lnTo>
                      <a:pt x="98801" y="28215"/>
                    </a:lnTo>
                    <a:lnTo>
                      <a:pt x="97281" y="26717"/>
                    </a:lnTo>
                    <a:lnTo>
                      <a:pt x="88999" y="21122"/>
                    </a:lnTo>
                    <a:lnTo>
                      <a:pt x="79751" y="17171"/>
                    </a:lnTo>
                    <a:lnTo>
                      <a:pt x="69391" y="14828"/>
                    </a:lnTo>
                    <a:lnTo>
                      <a:pt x="57772" y="14055"/>
                    </a:lnTo>
                    <a:close/>
                  </a:path>
                  <a:path w="797560" h="192404">
                    <a:moveTo>
                      <a:pt x="595515" y="157908"/>
                    </a:moveTo>
                    <a:lnTo>
                      <a:pt x="581647" y="166244"/>
                    </a:lnTo>
                    <a:lnTo>
                      <a:pt x="570364" y="171509"/>
                    </a:lnTo>
                    <a:lnTo>
                      <a:pt x="560198" y="174260"/>
                    </a:lnTo>
                    <a:lnTo>
                      <a:pt x="549681" y="175053"/>
                    </a:lnTo>
                    <a:lnTo>
                      <a:pt x="596344" y="175053"/>
                    </a:lnTo>
                    <a:lnTo>
                      <a:pt x="602602" y="171687"/>
                    </a:lnTo>
                    <a:lnTo>
                      <a:pt x="595515" y="157908"/>
                    </a:lnTo>
                    <a:close/>
                  </a:path>
                  <a:path w="797560" h="192404">
                    <a:moveTo>
                      <a:pt x="197802" y="39379"/>
                    </a:moveTo>
                    <a:lnTo>
                      <a:pt x="169837" y="39379"/>
                    </a:lnTo>
                    <a:lnTo>
                      <a:pt x="169837" y="173567"/>
                    </a:lnTo>
                    <a:lnTo>
                      <a:pt x="197802" y="173567"/>
                    </a:lnTo>
                    <a:lnTo>
                      <a:pt x="197802" y="76653"/>
                    </a:lnTo>
                    <a:lnTo>
                      <a:pt x="215953" y="56536"/>
                    </a:lnTo>
                    <a:lnTo>
                      <a:pt x="197802" y="56536"/>
                    </a:lnTo>
                    <a:lnTo>
                      <a:pt x="197802" y="39379"/>
                    </a:lnTo>
                    <a:close/>
                  </a:path>
                  <a:path w="797560" h="192404">
                    <a:moveTo>
                      <a:pt x="301792" y="32317"/>
                    </a:moveTo>
                    <a:lnTo>
                      <a:pt x="255562" y="32317"/>
                    </a:lnTo>
                    <a:lnTo>
                      <a:pt x="266612" y="34547"/>
                    </a:lnTo>
                    <a:lnTo>
                      <a:pt x="274937" y="40933"/>
                    </a:lnTo>
                    <a:lnTo>
                      <a:pt x="280136" y="50922"/>
                    </a:lnTo>
                    <a:lnTo>
                      <a:pt x="280229" y="51324"/>
                    </a:lnTo>
                    <a:lnTo>
                      <a:pt x="282016" y="64360"/>
                    </a:lnTo>
                    <a:lnTo>
                      <a:pt x="282016" y="173567"/>
                    </a:lnTo>
                    <a:lnTo>
                      <a:pt x="310349" y="173567"/>
                    </a:lnTo>
                    <a:lnTo>
                      <a:pt x="310349" y="76653"/>
                    </a:lnTo>
                    <a:lnTo>
                      <a:pt x="329046" y="56536"/>
                    </a:lnTo>
                    <a:lnTo>
                      <a:pt x="310349" y="56536"/>
                    </a:lnTo>
                    <a:lnTo>
                      <a:pt x="305507" y="37790"/>
                    </a:lnTo>
                    <a:lnTo>
                      <a:pt x="301792" y="32317"/>
                    </a:lnTo>
                    <a:close/>
                  </a:path>
                  <a:path w="797560" h="192404">
                    <a:moveTo>
                      <a:pt x="414254" y="32673"/>
                    </a:moveTo>
                    <a:lnTo>
                      <a:pt x="368109" y="32673"/>
                    </a:lnTo>
                    <a:lnTo>
                      <a:pt x="379159" y="34795"/>
                    </a:lnTo>
                    <a:lnTo>
                      <a:pt x="387431" y="40933"/>
                    </a:lnTo>
                    <a:lnTo>
                      <a:pt x="387549" y="41096"/>
                    </a:lnTo>
                    <a:lnTo>
                      <a:pt x="392735" y="50922"/>
                    </a:lnTo>
                    <a:lnTo>
                      <a:pt x="394563" y="64360"/>
                    </a:lnTo>
                    <a:lnTo>
                      <a:pt x="394563" y="173567"/>
                    </a:lnTo>
                    <a:lnTo>
                      <a:pt x="422516" y="173567"/>
                    </a:lnTo>
                    <a:lnTo>
                      <a:pt x="422516" y="91944"/>
                    </a:lnTo>
                    <a:lnTo>
                      <a:pt x="489661" y="91944"/>
                    </a:lnTo>
                    <a:lnTo>
                      <a:pt x="763342" y="91931"/>
                    </a:lnTo>
                    <a:lnTo>
                      <a:pt x="756395" y="77034"/>
                    </a:lnTo>
                    <a:lnTo>
                      <a:pt x="490042" y="77034"/>
                    </a:lnTo>
                    <a:lnTo>
                      <a:pt x="422516" y="77021"/>
                    </a:lnTo>
                    <a:lnTo>
                      <a:pt x="422516" y="60270"/>
                    </a:lnTo>
                    <a:lnTo>
                      <a:pt x="419408" y="41096"/>
                    </a:lnTo>
                    <a:lnTo>
                      <a:pt x="414254" y="32673"/>
                    </a:lnTo>
                    <a:close/>
                  </a:path>
                  <a:path w="797560" h="192404">
                    <a:moveTo>
                      <a:pt x="763342" y="91931"/>
                    </a:moveTo>
                    <a:lnTo>
                      <a:pt x="489661" y="91931"/>
                    </a:lnTo>
                    <a:lnTo>
                      <a:pt x="663397" y="91944"/>
                    </a:lnTo>
                    <a:lnTo>
                      <a:pt x="627786" y="173567"/>
                    </a:lnTo>
                    <a:lnTo>
                      <a:pt x="644550" y="173567"/>
                    </a:lnTo>
                    <a:lnTo>
                      <a:pt x="681621" y="91944"/>
                    </a:lnTo>
                    <a:lnTo>
                      <a:pt x="763348" y="91944"/>
                    </a:lnTo>
                    <a:close/>
                  </a:path>
                  <a:path w="797560" h="192404">
                    <a:moveTo>
                      <a:pt x="583928" y="29701"/>
                    </a:moveTo>
                    <a:lnTo>
                      <a:pt x="539584" y="29701"/>
                    </a:lnTo>
                    <a:lnTo>
                      <a:pt x="554487" y="32553"/>
                    </a:lnTo>
                    <a:lnTo>
                      <a:pt x="566174" y="40507"/>
                    </a:lnTo>
                    <a:lnTo>
                      <a:pt x="573799" y="52649"/>
                    </a:lnTo>
                    <a:lnTo>
                      <a:pt x="576529" y="68081"/>
                    </a:lnTo>
                    <a:lnTo>
                      <a:pt x="576529" y="77034"/>
                    </a:lnTo>
                    <a:lnTo>
                      <a:pt x="756395" y="77034"/>
                    </a:lnTo>
                    <a:lnTo>
                      <a:pt x="606933" y="77021"/>
                    </a:lnTo>
                    <a:lnTo>
                      <a:pt x="600868" y="51297"/>
                    </a:lnTo>
                    <a:lnTo>
                      <a:pt x="586770" y="31441"/>
                    </a:lnTo>
                    <a:lnTo>
                      <a:pt x="583928" y="29701"/>
                    </a:lnTo>
                    <a:close/>
                  </a:path>
                  <a:path w="797560" h="192404">
                    <a:moveTo>
                      <a:pt x="539241" y="14055"/>
                    </a:moveTo>
                    <a:lnTo>
                      <a:pt x="512656" y="18607"/>
                    </a:lnTo>
                    <a:lnTo>
                      <a:pt x="490255" y="31441"/>
                    </a:lnTo>
                    <a:lnTo>
                      <a:pt x="473142" y="51324"/>
                    </a:lnTo>
                    <a:lnTo>
                      <a:pt x="462406" y="77021"/>
                    </a:lnTo>
                    <a:lnTo>
                      <a:pt x="490045" y="77021"/>
                    </a:lnTo>
                    <a:lnTo>
                      <a:pt x="495379" y="57369"/>
                    </a:lnTo>
                    <a:lnTo>
                      <a:pt x="505879" y="42462"/>
                    </a:lnTo>
                    <a:lnTo>
                      <a:pt x="520846" y="33007"/>
                    </a:lnTo>
                    <a:lnTo>
                      <a:pt x="539584" y="29701"/>
                    </a:lnTo>
                    <a:lnTo>
                      <a:pt x="583928" y="29701"/>
                    </a:lnTo>
                    <a:lnTo>
                      <a:pt x="565811" y="18607"/>
                    </a:lnTo>
                    <a:lnTo>
                      <a:pt x="539241" y="14055"/>
                    </a:lnTo>
                    <a:close/>
                  </a:path>
                  <a:path w="797560" h="192404">
                    <a:moveTo>
                      <a:pt x="705768" y="0"/>
                    </a:moveTo>
                    <a:lnTo>
                      <a:pt x="697458" y="2269"/>
                    </a:lnTo>
                    <a:lnTo>
                      <a:pt x="690378" y="7178"/>
                    </a:lnTo>
                    <a:lnTo>
                      <a:pt x="685779" y="13723"/>
                    </a:lnTo>
                    <a:lnTo>
                      <a:pt x="684044" y="21066"/>
                    </a:lnTo>
                    <a:lnTo>
                      <a:pt x="685558" y="28368"/>
                    </a:lnTo>
                    <a:lnTo>
                      <a:pt x="708240" y="77021"/>
                    </a:lnTo>
                    <a:lnTo>
                      <a:pt x="756389" y="77021"/>
                    </a:lnTo>
                    <a:lnTo>
                      <a:pt x="725106" y="9940"/>
                    </a:lnTo>
                    <a:lnTo>
                      <a:pt x="720482" y="4080"/>
                    </a:lnTo>
                    <a:lnTo>
                      <a:pt x="713740" y="685"/>
                    </a:lnTo>
                    <a:lnTo>
                      <a:pt x="705768" y="0"/>
                    </a:lnTo>
                    <a:close/>
                  </a:path>
                  <a:path w="797560" h="192404">
                    <a:moveTo>
                      <a:pt x="98801" y="28215"/>
                    </a:moveTo>
                    <a:lnTo>
                      <a:pt x="55892" y="28215"/>
                    </a:lnTo>
                    <a:lnTo>
                      <a:pt x="70151" y="30306"/>
                    </a:lnTo>
                    <a:lnTo>
                      <a:pt x="81894" y="35994"/>
                    </a:lnTo>
                    <a:lnTo>
                      <a:pt x="89863" y="44407"/>
                    </a:lnTo>
                    <a:lnTo>
                      <a:pt x="92798" y="54669"/>
                    </a:lnTo>
                    <a:lnTo>
                      <a:pt x="92798" y="58010"/>
                    </a:lnTo>
                    <a:lnTo>
                      <a:pt x="92062" y="62861"/>
                    </a:lnTo>
                    <a:lnTo>
                      <a:pt x="90550" y="66976"/>
                    </a:lnTo>
                    <a:lnTo>
                      <a:pt x="106591" y="66976"/>
                    </a:lnTo>
                    <a:lnTo>
                      <a:pt x="113017" y="39379"/>
                    </a:lnTo>
                    <a:lnTo>
                      <a:pt x="197802" y="39379"/>
                    </a:lnTo>
                    <a:lnTo>
                      <a:pt x="197802" y="30336"/>
                    </a:lnTo>
                    <a:lnTo>
                      <a:pt x="100952" y="30336"/>
                    </a:lnTo>
                    <a:lnTo>
                      <a:pt x="98801" y="28215"/>
                    </a:lnTo>
                    <a:close/>
                  </a:path>
                  <a:path w="797560" h="192404">
                    <a:moveTo>
                      <a:pt x="265595" y="14055"/>
                    </a:moveTo>
                    <a:lnTo>
                      <a:pt x="248874" y="16133"/>
                    </a:lnTo>
                    <a:lnTo>
                      <a:pt x="233237" y="23137"/>
                    </a:lnTo>
                    <a:lnTo>
                      <a:pt x="216830" y="36220"/>
                    </a:lnTo>
                    <a:lnTo>
                      <a:pt x="197802" y="56536"/>
                    </a:lnTo>
                    <a:lnTo>
                      <a:pt x="215953" y="56536"/>
                    </a:lnTo>
                    <a:lnTo>
                      <a:pt x="218241" y="54000"/>
                    </a:lnTo>
                    <a:lnTo>
                      <a:pt x="232826" y="40504"/>
                    </a:lnTo>
                    <a:lnTo>
                      <a:pt x="244331" y="34003"/>
                    </a:lnTo>
                    <a:lnTo>
                      <a:pt x="255562" y="32317"/>
                    </a:lnTo>
                    <a:lnTo>
                      <a:pt x="301792" y="32317"/>
                    </a:lnTo>
                    <a:lnTo>
                      <a:pt x="296506" y="24532"/>
                    </a:lnTo>
                    <a:lnTo>
                      <a:pt x="283239" y="16656"/>
                    </a:lnTo>
                    <a:lnTo>
                      <a:pt x="265595" y="14055"/>
                    </a:lnTo>
                    <a:close/>
                  </a:path>
                  <a:path w="797560" h="192404">
                    <a:moveTo>
                      <a:pt x="377786" y="14055"/>
                    </a:moveTo>
                    <a:lnTo>
                      <a:pt x="361286" y="16133"/>
                    </a:lnTo>
                    <a:lnTo>
                      <a:pt x="345749" y="23137"/>
                    </a:lnTo>
                    <a:lnTo>
                      <a:pt x="329371" y="36220"/>
                    </a:lnTo>
                    <a:lnTo>
                      <a:pt x="310349" y="56536"/>
                    </a:lnTo>
                    <a:lnTo>
                      <a:pt x="329046" y="56536"/>
                    </a:lnTo>
                    <a:lnTo>
                      <a:pt x="330085" y="55419"/>
                    </a:lnTo>
                    <a:lnTo>
                      <a:pt x="341057" y="44632"/>
                    </a:lnTo>
                    <a:lnTo>
                      <a:pt x="350493" y="37617"/>
                    </a:lnTo>
                    <a:lnTo>
                      <a:pt x="359230" y="33816"/>
                    </a:lnTo>
                    <a:lnTo>
                      <a:pt x="368109" y="32673"/>
                    </a:lnTo>
                    <a:lnTo>
                      <a:pt x="414254" y="32673"/>
                    </a:lnTo>
                    <a:lnTo>
                      <a:pt x="410500" y="26537"/>
                    </a:lnTo>
                    <a:lnTo>
                      <a:pt x="396418" y="17292"/>
                    </a:lnTo>
                    <a:lnTo>
                      <a:pt x="377786" y="14055"/>
                    </a:lnTo>
                    <a:close/>
                  </a:path>
                  <a:path w="797560" h="192404">
                    <a:moveTo>
                      <a:pt x="197802" y="14804"/>
                    </a:moveTo>
                    <a:lnTo>
                      <a:pt x="191084" y="14804"/>
                    </a:lnTo>
                    <a:lnTo>
                      <a:pt x="100952" y="30336"/>
                    </a:lnTo>
                    <a:lnTo>
                      <a:pt x="197802" y="30336"/>
                    </a:lnTo>
                    <a:lnTo>
                      <a:pt x="197802" y="14804"/>
                    </a:lnTo>
                    <a:close/>
                  </a:path>
                </a:pathLst>
              </a:custGeom>
              <a:solidFill>
                <a:srgbClr val="717073"/>
              </a:solidFill>
            </p:spPr>
            <p:txBody>
              <a:bodyPr wrap="square" lIns="0" tIns="0" rIns="0" bIns="0" rtlCol="0"/>
              <a:lstStyle/>
              <a:p>
                <a:endParaRPr>
                  <a:latin typeface="Bahnschrift Light" panose="020B0502040204020203" pitchFamily="34" charset="0"/>
                </a:endParaRPr>
              </a:p>
            </p:txBody>
          </p:sp>
        </p:grpSp>
      </p:grpSp>
      <p:sp>
        <p:nvSpPr>
          <p:cNvPr id="5" name="object 10">
            <a:extLst>
              <a:ext uri="{FF2B5EF4-FFF2-40B4-BE49-F238E27FC236}">
                <a16:creationId xmlns:a16="http://schemas.microsoft.com/office/drawing/2014/main" id="{C6342B3E-5B15-32BE-4C46-10DE5CD6CFD6}"/>
              </a:ext>
            </a:extLst>
          </p:cNvPr>
          <p:cNvSpPr/>
          <p:nvPr/>
        </p:nvSpPr>
        <p:spPr>
          <a:xfrm>
            <a:off x="11728691" y="61178"/>
            <a:ext cx="360000" cy="360000"/>
          </a:xfrm>
          <a:custGeom>
            <a:avLst/>
            <a:gdLst/>
            <a:ahLst/>
            <a:cxnLst/>
            <a:rect l="l" t="t" r="r" b="b"/>
            <a:pathLst>
              <a:path w="445134" h="445134">
                <a:moveTo>
                  <a:pt x="222351" y="444715"/>
                </a:moveTo>
                <a:lnTo>
                  <a:pt x="267165" y="440198"/>
                </a:lnTo>
                <a:lnTo>
                  <a:pt x="308904" y="427241"/>
                </a:lnTo>
                <a:lnTo>
                  <a:pt x="346673" y="406740"/>
                </a:lnTo>
                <a:lnTo>
                  <a:pt x="379580" y="379588"/>
                </a:lnTo>
                <a:lnTo>
                  <a:pt x="406731" y="346680"/>
                </a:lnTo>
                <a:lnTo>
                  <a:pt x="427230" y="308911"/>
                </a:lnTo>
                <a:lnTo>
                  <a:pt x="440186" y="267174"/>
                </a:lnTo>
                <a:lnTo>
                  <a:pt x="444703" y="222364"/>
                </a:lnTo>
                <a:lnTo>
                  <a:pt x="440186" y="177549"/>
                </a:lnTo>
                <a:lnTo>
                  <a:pt x="427230" y="135809"/>
                </a:lnTo>
                <a:lnTo>
                  <a:pt x="406731" y="98038"/>
                </a:lnTo>
                <a:lnTo>
                  <a:pt x="379580" y="65128"/>
                </a:lnTo>
                <a:lnTo>
                  <a:pt x="346673" y="37976"/>
                </a:lnTo>
                <a:lnTo>
                  <a:pt x="308904" y="17474"/>
                </a:lnTo>
                <a:lnTo>
                  <a:pt x="267165" y="4517"/>
                </a:lnTo>
                <a:lnTo>
                  <a:pt x="222351" y="0"/>
                </a:lnTo>
                <a:lnTo>
                  <a:pt x="177537" y="4517"/>
                </a:lnTo>
                <a:lnTo>
                  <a:pt x="135799" y="17474"/>
                </a:lnTo>
                <a:lnTo>
                  <a:pt x="98029" y="37976"/>
                </a:lnTo>
                <a:lnTo>
                  <a:pt x="65122" y="65128"/>
                </a:lnTo>
                <a:lnTo>
                  <a:pt x="37972" y="98038"/>
                </a:lnTo>
                <a:lnTo>
                  <a:pt x="17472" y="135809"/>
                </a:lnTo>
                <a:lnTo>
                  <a:pt x="4517" y="177549"/>
                </a:lnTo>
                <a:lnTo>
                  <a:pt x="0" y="222364"/>
                </a:lnTo>
                <a:lnTo>
                  <a:pt x="4517" y="267174"/>
                </a:lnTo>
                <a:lnTo>
                  <a:pt x="17472" y="308911"/>
                </a:lnTo>
                <a:lnTo>
                  <a:pt x="37972" y="346680"/>
                </a:lnTo>
                <a:lnTo>
                  <a:pt x="65122" y="379588"/>
                </a:lnTo>
                <a:lnTo>
                  <a:pt x="98029" y="406740"/>
                </a:lnTo>
                <a:lnTo>
                  <a:pt x="135799" y="427241"/>
                </a:lnTo>
                <a:lnTo>
                  <a:pt x="177537" y="440198"/>
                </a:lnTo>
                <a:lnTo>
                  <a:pt x="222351" y="444715"/>
                </a:lnTo>
                <a:close/>
              </a:path>
            </a:pathLst>
          </a:custGeom>
          <a:ln w="8890">
            <a:solidFill>
              <a:srgbClr val="FDBE56"/>
            </a:solidFill>
          </a:ln>
        </p:spPr>
        <p:txBody>
          <a:bodyPr wrap="square" lIns="0" tIns="0" rIns="0" bIns="0" rtlCol="0"/>
          <a:lstStyle/>
          <a:p>
            <a:pPr algn="ctr"/>
            <a:endParaRPr>
              <a:latin typeface="Bahnschrift Light" panose="020B0502040204020203" pitchFamily="34" charset="0"/>
            </a:endParaRPr>
          </a:p>
        </p:txBody>
      </p:sp>
      <p:sp>
        <p:nvSpPr>
          <p:cNvPr id="6" name="CasellaDiTesto 5">
            <a:extLst>
              <a:ext uri="{FF2B5EF4-FFF2-40B4-BE49-F238E27FC236}">
                <a16:creationId xmlns:a16="http://schemas.microsoft.com/office/drawing/2014/main" id="{58B01C06-27A9-6E66-1DB0-7410EC8C1771}"/>
              </a:ext>
            </a:extLst>
          </p:cNvPr>
          <p:cNvSpPr txBox="1"/>
          <p:nvPr/>
        </p:nvSpPr>
        <p:spPr>
          <a:xfrm>
            <a:off x="11722582" y="148845"/>
            <a:ext cx="372218" cy="184666"/>
          </a:xfrm>
          <a:prstGeom prst="rect">
            <a:avLst/>
          </a:prstGeom>
          <a:noFill/>
        </p:spPr>
        <p:txBody>
          <a:bodyPr wrap="square" lIns="0" tIns="0" rIns="0" bIns="0" rtlCol="0" anchor="ctr" anchorCtr="1">
            <a:spAutoFit/>
          </a:bodyPr>
          <a:lstStyle>
            <a:defPPr>
              <a:defRPr lang="it-IT"/>
            </a:defPPr>
            <a:lvl1pPr>
              <a:defRPr sz="1200">
                <a:solidFill>
                  <a:schemeClr val="tx1">
                    <a:lumMod val="50000"/>
                    <a:lumOff val="50000"/>
                  </a:schemeClr>
                </a:solidFill>
                <a:latin typeface="Arial Nova Cond Light" panose="020B0306020202020204" pitchFamily="34" charset="0"/>
              </a:defRPr>
            </a:lvl1pPr>
          </a:lstStyle>
          <a:p>
            <a:pPr lvl="0"/>
            <a:fld id="{2FCF48F2-A5B0-4625-BE61-E03E8FD626E4}" type="slidenum">
              <a:rPr lang="it-IT" smtClean="0"/>
              <a:pPr lvl="0"/>
              <a:t>‹N›</a:t>
            </a:fld>
            <a:endParaRPr lang="it-IT"/>
          </a:p>
        </p:txBody>
      </p:sp>
      <p:sp>
        <p:nvSpPr>
          <p:cNvPr id="7" name="Segnaposto contenuto 3">
            <a:extLst>
              <a:ext uri="{FF2B5EF4-FFF2-40B4-BE49-F238E27FC236}">
                <a16:creationId xmlns:a16="http://schemas.microsoft.com/office/drawing/2014/main" id="{48693930-3B86-EAF0-7F43-6F8B4CF8BBBA}"/>
              </a:ext>
            </a:extLst>
          </p:cNvPr>
          <p:cNvSpPr>
            <a:spLocks noGrp="1"/>
          </p:cNvSpPr>
          <p:nvPr>
            <p:ph sz="half" idx="10"/>
          </p:nvPr>
        </p:nvSpPr>
        <p:spPr>
          <a:xfrm>
            <a:off x="7934932" y="1825625"/>
            <a:ext cx="3415918" cy="4351338"/>
          </a:xfrm>
          <a:prstGeom prst="rect">
            <a:avLst/>
          </a:prstGeom>
        </p:spPr>
        <p:txBody>
          <a:bodyPr/>
          <a:lstStyle>
            <a:lvl1pPr>
              <a:defRPr sz="3600">
                <a:solidFill>
                  <a:schemeClr val="tx1">
                    <a:lumMod val="65000"/>
                    <a:lumOff val="35000"/>
                  </a:schemeClr>
                </a:solidFill>
              </a:defRPr>
            </a:lvl1pPr>
            <a:lvl2pPr>
              <a:defRPr sz="3200">
                <a:solidFill>
                  <a:schemeClr val="tx1">
                    <a:lumMod val="65000"/>
                    <a:lumOff val="35000"/>
                  </a:schemeClr>
                </a:solidFill>
              </a:defRPr>
            </a:lvl2pPr>
            <a:lvl3pPr>
              <a:defRPr sz="2800">
                <a:solidFill>
                  <a:schemeClr val="tx1">
                    <a:lumMod val="65000"/>
                    <a:lumOff val="35000"/>
                  </a:schemeClr>
                </a:solidFill>
              </a:defRPr>
            </a:lvl3pPr>
            <a:lvl4pPr>
              <a:defRPr sz="2400">
                <a:solidFill>
                  <a:schemeClr val="tx1">
                    <a:lumMod val="65000"/>
                    <a:lumOff val="35000"/>
                  </a:schemeClr>
                </a:solidFill>
              </a:defRPr>
            </a:lvl4pPr>
            <a:lvl5pPr>
              <a:defRPr sz="2400">
                <a:solidFill>
                  <a:schemeClr val="tx1">
                    <a:lumMod val="65000"/>
                    <a:lumOff val="35000"/>
                  </a:schemeClr>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7" name="Segnaposto contenuto 4">
            <a:extLst>
              <a:ext uri="{FF2B5EF4-FFF2-40B4-BE49-F238E27FC236}">
                <a16:creationId xmlns:a16="http://schemas.microsoft.com/office/drawing/2014/main" id="{42E5592A-6024-8559-2C49-560D73D09007}"/>
              </a:ext>
            </a:extLst>
          </p:cNvPr>
          <p:cNvSpPr>
            <a:spLocks noGrp="1"/>
          </p:cNvSpPr>
          <p:nvPr>
            <p:ph sz="quarter" idx="11" hasCustomPrompt="1"/>
          </p:nvPr>
        </p:nvSpPr>
        <p:spPr>
          <a:xfrm>
            <a:off x="838200" y="973386"/>
            <a:ext cx="10515600" cy="249299"/>
          </a:xfrm>
          <a:prstGeom prst="rect">
            <a:avLst/>
          </a:prstGeom>
          <a:solidFill>
            <a:schemeClr val="tx1">
              <a:lumMod val="50000"/>
              <a:lumOff val="50000"/>
            </a:schemeClr>
          </a:solidFill>
        </p:spPr>
        <p:txBody>
          <a:bodyPr wrap="square" lIns="0" tIns="0" rIns="0" bIns="0">
            <a:spAutoFit/>
          </a:bodyPr>
          <a:lstStyle>
            <a:lvl1pPr marL="0" indent="0">
              <a:buNone/>
              <a:defRPr lang="it-IT" sz="1800" b="0" i="0" cap="all" baseline="0" smtClean="0">
                <a:solidFill>
                  <a:schemeClr val="bg1"/>
                </a:solidFill>
                <a:latin typeface="Arial Nova Cond" panose="020B0506020202020204" pitchFamily="34" charset="0"/>
                <a:cs typeface="Arial"/>
              </a:defRPr>
            </a:lvl1pPr>
            <a:lvl2pPr>
              <a:defRPr lang="it-IT" sz="1800" smtClean="0">
                <a:latin typeface="+mn-lt"/>
              </a:defRPr>
            </a:lvl2pPr>
            <a:lvl3pPr>
              <a:defRPr lang="it-IT" sz="1800" smtClean="0">
                <a:latin typeface="+mn-lt"/>
              </a:defRPr>
            </a:lvl3pPr>
            <a:lvl4pPr>
              <a:defRPr lang="it-IT" sz="1800" smtClean="0">
                <a:latin typeface="+mn-lt"/>
              </a:defRPr>
            </a:lvl4pPr>
            <a:lvl5pPr>
              <a:defRPr lang="it-IT" sz="1800">
                <a:latin typeface="+mn-lt"/>
              </a:defRPr>
            </a:lvl5pPr>
          </a:lstStyle>
          <a:p>
            <a:pPr marL="0" lvl="0"/>
            <a:r>
              <a:rPr lang="it-IT"/>
              <a:t>Fare clic per modificare lo stile del sottotitolo</a:t>
            </a:r>
          </a:p>
        </p:txBody>
      </p:sp>
    </p:spTree>
    <p:extLst>
      <p:ext uri="{BB962C8B-B14F-4D97-AF65-F5344CB8AC3E}">
        <p14:creationId xmlns:p14="http://schemas.microsoft.com/office/powerpoint/2010/main" val="2233537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D92061-56DC-17E0-1F2C-FEDB28429AFD}"/>
              </a:ext>
            </a:extLst>
          </p:cNvPr>
          <p:cNvSpPr>
            <a:spLocks noGrp="1"/>
          </p:cNvSpPr>
          <p:nvPr>
            <p:ph type="title"/>
          </p:nvPr>
        </p:nvSpPr>
        <p:spPr>
          <a:xfrm>
            <a:off x="839788" y="365125"/>
            <a:ext cx="10515600" cy="594522"/>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E463BF1-95A8-5B6B-4846-DCC8815599A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4377659-B18D-6AD7-AF13-77A7D9A35717}"/>
              </a:ext>
            </a:extLst>
          </p:cNvPr>
          <p:cNvSpPr>
            <a:spLocks noGrp="1"/>
          </p:cNvSpPr>
          <p:nvPr>
            <p:ph sz="half" idx="2"/>
          </p:nvPr>
        </p:nvSpPr>
        <p:spPr>
          <a:xfrm>
            <a:off x="839788" y="2505075"/>
            <a:ext cx="5157787" cy="3684588"/>
          </a:xfrm>
          <a:prstGeom prst="rect">
            <a:avLst/>
          </a:prstGeom>
        </p:spPr>
        <p:txBody>
          <a:bodyPr/>
          <a:lstStyle>
            <a:lvl1pPr>
              <a:defRPr sz="3600">
                <a:solidFill>
                  <a:schemeClr val="tx1">
                    <a:lumMod val="65000"/>
                    <a:lumOff val="35000"/>
                  </a:schemeClr>
                </a:solidFill>
              </a:defRPr>
            </a:lvl1pPr>
            <a:lvl2pPr>
              <a:defRPr sz="3200">
                <a:solidFill>
                  <a:schemeClr val="tx1">
                    <a:lumMod val="65000"/>
                    <a:lumOff val="35000"/>
                  </a:schemeClr>
                </a:solidFill>
              </a:defRPr>
            </a:lvl2pPr>
            <a:lvl3pPr>
              <a:defRPr sz="2800">
                <a:solidFill>
                  <a:schemeClr val="tx1">
                    <a:lumMod val="65000"/>
                    <a:lumOff val="35000"/>
                  </a:schemeClr>
                </a:solidFill>
              </a:defRPr>
            </a:lvl3pPr>
            <a:lvl4pPr>
              <a:defRPr sz="2400">
                <a:solidFill>
                  <a:schemeClr val="tx1">
                    <a:lumMod val="65000"/>
                    <a:lumOff val="35000"/>
                  </a:schemeClr>
                </a:solidFill>
              </a:defRPr>
            </a:lvl4pPr>
            <a:lvl5pPr>
              <a:defRPr sz="2400">
                <a:solidFill>
                  <a:schemeClr val="tx1">
                    <a:lumMod val="65000"/>
                    <a:lumOff val="35000"/>
                  </a:schemeClr>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222CCE7-960A-3E03-D98C-FA36F687CA4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09E018D0-2D2A-08F6-C4B6-FFEB4F144497}"/>
              </a:ext>
            </a:extLst>
          </p:cNvPr>
          <p:cNvSpPr>
            <a:spLocks noGrp="1"/>
          </p:cNvSpPr>
          <p:nvPr>
            <p:ph sz="quarter" idx="4"/>
          </p:nvPr>
        </p:nvSpPr>
        <p:spPr>
          <a:xfrm>
            <a:off x="6172200" y="2505075"/>
            <a:ext cx="5183188" cy="3684588"/>
          </a:xfrm>
          <a:prstGeom prst="rect">
            <a:avLst/>
          </a:prstGeom>
        </p:spPr>
        <p:txBody>
          <a:bodyPr/>
          <a:lstStyle>
            <a:lvl1pPr>
              <a:defRPr sz="3600">
                <a:solidFill>
                  <a:schemeClr val="tx1">
                    <a:lumMod val="65000"/>
                    <a:lumOff val="35000"/>
                  </a:schemeClr>
                </a:solidFill>
              </a:defRPr>
            </a:lvl1pPr>
            <a:lvl2pPr>
              <a:defRPr sz="3200">
                <a:solidFill>
                  <a:schemeClr val="tx1">
                    <a:lumMod val="65000"/>
                    <a:lumOff val="35000"/>
                  </a:schemeClr>
                </a:solidFill>
              </a:defRPr>
            </a:lvl2pPr>
            <a:lvl3pPr>
              <a:defRPr sz="2800">
                <a:solidFill>
                  <a:schemeClr val="tx1">
                    <a:lumMod val="65000"/>
                    <a:lumOff val="35000"/>
                  </a:schemeClr>
                </a:solidFill>
              </a:defRPr>
            </a:lvl3pPr>
            <a:lvl4pPr>
              <a:defRPr sz="2400">
                <a:solidFill>
                  <a:schemeClr val="tx1">
                    <a:lumMod val="65000"/>
                    <a:lumOff val="35000"/>
                  </a:schemeClr>
                </a:solidFill>
              </a:defRPr>
            </a:lvl4pPr>
            <a:lvl5pPr>
              <a:defRPr sz="2400">
                <a:solidFill>
                  <a:schemeClr val="tx1">
                    <a:lumMod val="65000"/>
                    <a:lumOff val="35000"/>
                  </a:schemeClr>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grpSp>
        <p:nvGrpSpPr>
          <p:cNvPr id="10" name="Gruppo 9">
            <a:extLst>
              <a:ext uri="{FF2B5EF4-FFF2-40B4-BE49-F238E27FC236}">
                <a16:creationId xmlns:a16="http://schemas.microsoft.com/office/drawing/2014/main" id="{03BA4FEA-9D79-CA03-B430-A4BC355ACA8F}"/>
              </a:ext>
            </a:extLst>
          </p:cNvPr>
          <p:cNvGrpSpPr/>
          <p:nvPr/>
        </p:nvGrpSpPr>
        <p:grpSpPr>
          <a:xfrm>
            <a:off x="0" y="0"/>
            <a:ext cx="640255" cy="6858001"/>
            <a:chOff x="0" y="0"/>
            <a:chExt cx="640255" cy="6858001"/>
          </a:xfrm>
        </p:grpSpPr>
        <p:sp>
          <p:nvSpPr>
            <p:cNvPr id="11" name="Rettangolo 10">
              <a:extLst>
                <a:ext uri="{FF2B5EF4-FFF2-40B4-BE49-F238E27FC236}">
                  <a16:creationId xmlns:a16="http://schemas.microsoft.com/office/drawing/2014/main" id="{D28CEFAD-21F4-06A6-63F8-0B01A2959CE3}"/>
                </a:ext>
              </a:extLst>
            </p:cNvPr>
            <p:cNvSpPr/>
            <p:nvPr/>
          </p:nvSpPr>
          <p:spPr>
            <a:xfrm>
              <a:off x="0" y="0"/>
              <a:ext cx="6096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descr="Immagine che contiene clipart&#10;&#10;Descrizione generata automaticamente">
              <a:extLst>
                <a:ext uri="{FF2B5EF4-FFF2-40B4-BE49-F238E27FC236}">
                  <a16:creationId xmlns:a16="http://schemas.microsoft.com/office/drawing/2014/main" id="{F1A977C4-108B-9ACD-F4FE-60E403491514}"/>
                </a:ext>
              </a:extLst>
            </p:cNvPr>
            <p:cNvPicPr>
              <a:picLocks noChangeAspect="1"/>
            </p:cNvPicPr>
            <p:nvPr/>
          </p:nvPicPr>
          <p:blipFill rotWithShape="1">
            <a:blip r:embed="rId2" cstate="print">
              <a:alphaModFix amt="50000"/>
              <a:extLst>
                <a:ext uri="{28A0092B-C50C-407E-A947-70E740481C1C}">
                  <a14:useLocalDpi xmlns:a14="http://schemas.microsoft.com/office/drawing/2010/main" val="0"/>
                </a:ext>
              </a:extLst>
            </a:blip>
            <a:srcRect l="22076" r="53902"/>
            <a:stretch/>
          </p:blipFill>
          <p:spPr>
            <a:xfrm>
              <a:off x="1" y="1"/>
              <a:ext cx="640254" cy="6858000"/>
            </a:xfrm>
            <a:prstGeom prst="rect">
              <a:avLst/>
            </a:prstGeom>
          </p:spPr>
        </p:pic>
      </p:grpSp>
      <p:grpSp>
        <p:nvGrpSpPr>
          <p:cNvPr id="13" name="Gruppo 12">
            <a:extLst>
              <a:ext uri="{FF2B5EF4-FFF2-40B4-BE49-F238E27FC236}">
                <a16:creationId xmlns:a16="http://schemas.microsoft.com/office/drawing/2014/main" id="{695E504B-1B83-5CDB-A1BD-7D038C76677D}"/>
              </a:ext>
            </a:extLst>
          </p:cNvPr>
          <p:cNvGrpSpPr/>
          <p:nvPr/>
        </p:nvGrpSpPr>
        <p:grpSpPr>
          <a:xfrm>
            <a:off x="725784" y="6190653"/>
            <a:ext cx="923925" cy="572694"/>
            <a:chOff x="4682837" y="5624741"/>
            <a:chExt cx="923925" cy="572694"/>
          </a:xfrm>
        </p:grpSpPr>
        <p:sp>
          <p:nvSpPr>
            <p:cNvPr id="14" name="object 3">
              <a:extLst>
                <a:ext uri="{FF2B5EF4-FFF2-40B4-BE49-F238E27FC236}">
                  <a16:creationId xmlns:a16="http://schemas.microsoft.com/office/drawing/2014/main" id="{FE0DEC65-EC19-9BC7-5C98-049D28E0BF13}"/>
                </a:ext>
              </a:extLst>
            </p:cNvPr>
            <p:cNvSpPr/>
            <p:nvPr/>
          </p:nvSpPr>
          <p:spPr>
            <a:xfrm>
              <a:off x="4699838" y="5624741"/>
              <a:ext cx="314960" cy="334645"/>
            </a:xfrm>
            <a:custGeom>
              <a:avLst/>
              <a:gdLst/>
              <a:ahLst/>
              <a:cxnLst/>
              <a:rect l="l" t="t" r="r" b="b"/>
              <a:pathLst>
                <a:path w="314960" h="334645">
                  <a:moveTo>
                    <a:pt x="71983" y="298742"/>
                  </a:moveTo>
                  <a:lnTo>
                    <a:pt x="70675" y="290487"/>
                  </a:lnTo>
                  <a:lnTo>
                    <a:pt x="66370" y="283311"/>
                  </a:lnTo>
                  <a:lnTo>
                    <a:pt x="59397" y="278180"/>
                  </a:lnTo>
                  <a:lnTo>
                    <a:pt x="50977" y="276136"/>
                  </a:lnTo>
                  <a:lnTo>
                    <a:pt x="42710" y="277444"/>
                  </a:lnTo>
                  <a:lnTo>
                    <a:pt x="35547" y="281749"/>
                  </a:lnTo>
                  <a:lnTo>
                    <a:pt x="30403" y="288721"/>
                  </a:lnTo>
                  <a:lnTo>
                    <a:pt x="28371" y="297141"/>
                  </a:lnTo>
                  <a:lnTo>
                    <a:pt x="29679" y="305396"/>
                  </a:lnTo>
                  <a:lnTo>
                    <a:pt x="33985" y="312572"/>
                  </a:lnTo>
                  <a:lnTo>
                    <a:pt x="40957" y="317715"/>
                  </a:lnTo>
                  <a:lnTo>
                    <a:pt x="49377" y="319747"/>
                  </a:lnTo>
                  <a:lnTo>
                    <a:pt x="57645" y="318439"/>
                  </a:lnTo>
                  <a:lnTo>
                    <a:pt x="64808" y="314121"/>
                  </a:lnTo>
                  <a:lnTo>
                    <a:pt x="69951" y="307162"/>
                  </a:lnTo>
                  <a:lnTo>
                    <a:pt x="71983" y="298742"/>
                  </a:lnTo>
                  <a:close/>
                </a:path>
                <a:path w="314960" h="334645">
                  <a:moveTo>
                    <a:pt x="77774" y="131635"/>
                  </a:moveTo>
                  <a:lnTo>
                    <a:pt x="75819" y="124790"/>
                  </a:lnTo>
                  <a:lnTo>
                    <a:pt x="71069" y="118567"/>
                  </a:lnTo>
                  <a:lnTo>
                    <a:pt x="63931" y="113766"/>
                  </a:lnTo>
                  <a:lnTo>
                    <a:pt x="55676" y="111391"/>
                  </a:lnTo>
                  <a:lnTo>
                    <a:pt x="47853" y="111747"/>
                  </a:lnTo>
                  <a:lnTo>
                    <a:pt x="41338" y="114642"/>
                  </a:lnTo>
                  <a:lnTo>
                    <a:pt x="36995" y="119888"/>
                  </a:lnTo>
                  <a:lnTo>
                    <a:pt x="1244" y="196583"/>
                  </a:lnTo>
                  <a:lnTo>
                    <a:pt x="0" y="203288"/>
                  </a:lnTo>
                  <a:lnTo>
                    <a:pt x="1968" y="210146"/>
                  </a:lnTo>
                  <a:lnTo>
                    <a:pt x="6718" y="216357"/>
                  </a:lnTo>
                  <a:lnTo>
                    <a:pt x="13855" y="221145"/>
                  </a:lnTo>
                  <a:lnTo>
                    <a:pt x="22110" y="223532"/>
                  </a:lnTo>
                  <a:lnTo>
                    <a:pt x="29933" y="223177"/>
                  </a:lnTo>
                  <a:lnTo>
                    <a:pt x="36436" y="220268"/>
                  </a:lnTo>
                  <a:lnTo>
                    <a:pt x="40779" y="215023"/>
                  </a:lnTo>
                  <a:lnTo>
                    <a:pt x="76542" y="138328"/>
                  </a:lnTo>
                  <a:lnTo>
                    <a:pt x="77774" y="131635"/>
                  </a:lnTo>
                  <a:close/>
                </a:path>
                <a:path w="314960" h="334645">
                  <a:moveTo>
                    <a:pt x="163436" y="257454"/>
                  </a:moveTo>
                  <a:lnTo>
                    <a:pt x="162128" y="249199"/>
                  </a:lnTo>
                  <a:lnTo>
                    <a:pt x="157822" y="242023"/>
                  </a:lnTo>
                  <a:lnTo>
                    <a:pt x="150850" y="236893"/>
                  </a:lnTo>
                  <a:lnTo>
                    <a:pt x="142430" y="234848"/>
                  </a:lnTo>
                  <a:lnTo>
                    <a:pt x="134162" y="236156"/>
                  </a:lnTo>
                  <a:lnTo>
                    <a:pt x="127000" y="240461"/>
                  </a:lnTo>
                  <a:lnTo>
                    <a:pt x="121856" y="247434"/>
                  </a:lnTo>
                  <a:lnTo>
                    <a:pt x="119824" y="255866"/>
                  </a:lnTo>
                  <a:lnTo>
                    <a:pt x="121119" y="264121"/>
                  </a:lnTo>
                  <a:lnTo>
                    <a:pt x="125437" y="271297"/>
                  </a:lnTo>
                  <a:lnTo>
                    <a:pt x="132410" y="276440"/>
                  </a:lnTo>
                  <a:lnTo>
                    <a:pt x="140830" y="278472"/>
                  </a:lnTo>
                  <a:lnTo>
                    <a:pt x="149085" y="277164"/>
                  </a:lnTo>
                  <a:lnTo>
                    <a:pt x="156248" y="272846"/>
                  </a:lnTo>
                  <a:lnTo>
                    <a:pt x="161404" y="265874"/>
                  </a:lnTo>
                  <a:lnTo>
                    <a:pt x="163436" y="257454"/>
                  </a:lnTo>
                  <a:close/>
                </a:path>
                <a:path w="314960" h="334645">
                  <a:moveTo>
                    <a:pt x="169151" y="90652"/>
                  </a:moveTo>
                  <a:lnTo>
                    <a:pt x="167119" y="83921"/>
                  </a:lnTo>
                  <a:lnTo>
                    <a:pt x="162331" y="77787"/>
                  </a:lnTo>
                  <a:lnTo>
                    <a:pt x="155181" y="73025"/>
                  </a:lnTo>
                  <a:lnTo>
                    <a:pt x="146939" y="70612"/>
                  </a:lnTo>
                  <a:lnTo>
                    <a:pt x="139166" y="70891"/>
                  </a:lnTo>
                  <a:lnTo>
                    <a:pt x="132715" y="73660"/>
                  </a:lnTo>
                  <a:lnTo>
                    <a:pt x="128447" y="78752"/>
                  </a:lnTo>
                  <a:lnTo>
                    <a:pt x="83096" y="176009"/>
                  </a:lnTo>
                  <a:lnTo>
                    <a:pt x="81940" y="182549"/>
                  </a:lnTo>
                  <a:lnTo>
                    <a:pt x="83959" y="189280"/>
                  </a:lnTo>
                  <a:lnTo>
                    <a:pt x="88734" y="195414"/>
                  </a:lnTo>
                  <a:lnTo>
                    <a:pt x="95885" y="200177"/>
                  </a:lnTo>
                  <a:lnTo>
                    <a:pt x="104127" y="202590"/>
                  </a:lnTo>
                  <a:lnTo>
                    <a:pt x="111912" y="202311"/>
                  </a:lnTo>
                  <a:lnTo>
                    <a:pt x="118364" y="199529"/>
                  </a:lnTo>
                  <a:lnTo>
                    <a:pt x="122643" y="194437"/>
                  </a:lnTo>
                  <a:lnTo>
                    <a:pt x="167995" y="97193"/>
                  </a:lnTo>
                  <a:lnTo>
                    <a:pt x="169151" y="90652"/>
                  </a:lnTo>
                  <a:close/>
                </a:path>
                <a:path w="314960" h="334645">
                  <a:moveTo>
                    <a:pt x="273646" y="21069"/>
                  </a:moveTo>
                  <a:lnTo>
                    <a:pt x="271919" y="13716"/>
                  </a:lnTo>
                  <a:lnTo>
                    <a:pt x="267322" y="7175"/>
                  </a:lnTo>
                  <a:lnTo>
                    <a:pt x="260248" y="2260"/>
                  </a:lnTo>
                  <a:lnTo>
                    <a:pt x="251929" y="0"/>
                  </a:lnTo>
                  <a:lnTo>
                    <a:pt x="243967" y="685"/>
                  </a:lnTo>
                  <a:lnTo>
                    <a:pt x="237223" y="4076"/>
                  </a:lnTo>
                  <a:lnTo>
                    <a:pt x="232600" y="9931"/>
                  </a:lnTo>
                  <a:lnTo>
                    <a:pt x="161683" y="162001"/>
                  </a:lnTo>
                  <a:lnTo>
                    <a:pt x="160172" y="169303"/>
                  </a:lnTo>
                  <a:lnTo>
                    <a:pt x="161899" y="176657"/>
                  </a:lnTo>
                  <a:lnTo>
                    <a:pt x="166497" y="183197"/>
                  </a:lnTo>
                  <a:lnTo>
                    <a:pt x="173570" y="188112"/>
                  </a:lnTo>
                  <a:lnTo>
                    <a:pt x="181889" y="190385"/>
                  </a:lnTo>
                  <a:lnTo>
                    <a:pt x="189865" y="189687"/>
                  </a:lnTo>
                  <a:lnTo>
                    <a:pt x="196608" y="186296"/>
                  </a:lnTo>
                  <a:lnTo>
                    <a:pt x="201218" y="180441"/>
                  </a:lnTo>
                  <a:lnTo>
                    <a:pt x="272135" y="28371"/>
                  </a:lnTo>
                  <a:lnTo>
                    <a:pt x="273646" y="21069"/>
                  </a:lnTo>
                  <a:close/>
                </a:path>
                <a:path w="314960" h="334645">
                  <a:moveTo>
                    <a:pt x="287680" y="145935"/>
                  </a:moveTo>
                  <a:lnTo>
                    <a:pt x="285661" y="139204"/>
                  </a:lnTo>
                  <a:lnTo>
                    <a:pt x="280860" y="133070"/>
                  </a:lnTo>
                  <a:lnTo>
                    <a:pt x="273723" y="128308"/>
                  </a:lnTo>
                  <a:lnTo>
                    <a:pt x="265480" y="125895"/>
                  </a:lnTo>
                  <a:lnTo>
                    <a:pt x="257695" y="126174"/>
                  </a:lnTo>
                  <a:lnTo>
                    <a:pt x="251244" y="128943"/>
                  </a:lnTo>
                  <a:lnTo>
                    <a:pt x="246989" y="134048"/>
                  </a:lnTo>
                  <a:lnTo>
                    <a:pt x="201637" y="231279"/>
                  </a:lnTo>
                  <a:lnTo>
                    <a:pt x="200482" y="237820"/>
                  </a:lnTo>
                  <a:lnTo>
                    <a:pt x="202501" y="244551"/>
                  </a:lnTo>
                  <a:lnTo>
                    <a:pt x="207276" y="250698"/>
                  </a:lnTo>
                  <a:lnTo>
                    <a:pt x="214426" y="255460"/>
                  </a:lnTo>
                  <a:lnTo>
                    <a:pt x="222669" y="257873"/>
                  </a:lnTo>
                  <a:lnTo>
                    <a:pt x="230454" y="257594"/>
                  </a:lnTo>
                  <a:lnTo>
                    <a:pt x="236905" y="254812"/>
                  </a:lnTo>
                  <a:lnTo>
                    <a:pt x="241173" y="249720"/>
                  </a:lnTo>
                  <a:lnTo>
                    <a:pt x="286524" y="152488"/>
                  </a:lnTo>
                  <a:lnTo>
                    <a:pt x="287680" y="145935"/>
                  </a:lnTo>
                  <a:close/>
                </a:path>
                <a:path w="314960" h="334645">
                  <a:moveTo>
                    <a:pt x="314833" y="242189"/>
                  </a:moveTo>
                  <a:lnTo>
                    <a:pt x="312864" y="235331"/>
                  </a:lnTo>
                  <a:lnTo>
                    <a:pt x="308114" y="229120"/>
                  </a:lnTo>
                  <a:lnTo>
                    <a:pt x="300990" y="224320"/>
                  </a:lnTo>
                  <a:lnTo>
                    <a:pt x="292735" y="221932"/>
                  </a:lnTo>
                  <a:lnTo>
                    <a:pt x="284911" y="222288"/>
                  </a:lnTo>
                  <a:lnTo>
                    <a:pt x="278396" y="225196"/>
                  </a:lnTo>
                  <a:lnTo>
                    <a:pt x="274053" y="230441"/>
                  </a:lnTo>
                  <a:lnTo>
                    <a:pt x="238302" y="307136"/>
                  </a:lnTo>
                  <a:lnTo>
                    <a:pt x="237070" y="313829"/>
                  </a:lnTo>
                  <a:lnTo>
                    <a:pt x="239026" y="320687"/>
                  </a:lnTo>
                  <a:lnTo>
                    <a:pt x="243776" y="326898"/>
                  </a:lnTo>
                  <a:lnTo>
                    <a:pt x="250913" y="331698"/>
                  </a:lnTo>
                  <a:lnTo>
                    <a:pt x="259181" y="334073"/>
                  </a:lnTo>
                  <a:lnTo>
                    <a:pt x="266992" y="333717"/>
                  </a:lnTo>
                  <a:lnTo>
                    <a:pt x="273507" y="330822"/>
                  </a:lnTo>
                  <a:lnTo>
                    <a:pt x="277837" y="325577"/>
                  </a:lnTo>
                  <a:lnTo>
                    <a:pt x="313601" y="248881"/>
                  </a:lnTo>
                  <a:lnTo>
                    <a:pt x="314833" y="242189"/>
                  </a:lnTo>
                  <a:close/>
                </a:path>
              </a:pathLst>
            </a:custGeom>
            <a:solidFill>
              <a:srgbClr val="FEC352"/>
            </a:solidFill>
          </p:spPr>
          <p:txBody>
            <a:bodyPr wrap="square" lIns="0" tIns="0" rIns="0" bIns="0" rtlCol="0"/>
            <a:lstStyle/>
            <a:p>
              <a:endParaRPr>
                <a:latin typeface="Bahnschrift Light" panose="020B0502040204020203" pitchFamily="34" charset="0"/>
              </a:endParaRPr>
            </a:p>
          </p:txBody>
        </p:sp>
        <p:grpSp>
          <p:nvGrpSpPr>
            <p:cNvPr id="15" name="object 4">
              <a:extLst>
                <a:ext uri="{FF2B5EF4-FFF2-40B4-BE49-F238E27FC236}">
                  <a16:creationId xmlns:a16="http://schemas.microsoft.com/office/drawing/2014/main" id="{E057449C-86C1-1D45-1AFB-45AEBF305EE1}"/>
                </a:ext>
              </a:extLst>
            </p:cNvPr>
            <p:cNvGrpSpPr/>
            <p:nvPr/>
          </p:nvGrpSpPr>
          <p:grpSpPr>
            <a:xfrm>
              <a:off x="4682837" y="5956135"/>
              <a:ext cx="923925" cy="241300"/>
              <a:chOff x="4682837" y="5851233"/>
              <a:chExt cx="923925" cy="241300"/>
            </a:xfrm>
          </p:grpSpPr>
          <p:sp>
            <p:nvSpPr>
              <p:cNvPr id="16" name="object 5">
                <a:extLst>
                  <a:ext uri="{FF2B5EF4-FFF2-40B4-BE49-F238E27FC236}">
                    <a16:creationId xmlns:a16="http://schemas.microsoft.com/office/drawing/2014/main" id="{A9C9D09E-1DA6-DC7A-C2F6-3DB75F761366}"/>
                  </a:ext>
                </a:extLst>
              </p:cNvPr>
              <p:cNvSpPr/>
              <p:nvPr/>
            </p:nvSpPr>
            <p:spPr>
              <a:xfrm>
                <a:off x="4846749" y="5851233"/>
                <a:ext cx="43815" cy="43815"/>
              </a:xfrm>
              <a:custGeom>
                <a:avLst/>
                <a:gdLst/>
                <a:ahLst/>
                <a:cxnLst/>
                <a:rect l="l" t="t" r="r" b="b"/>
                <a:pathLst>
                  <a:path w="43814" h="43814">
                    <a:moveTo>
                      <a:pt x="22607" y="0"/>
                    </a:moveTo>
                    <a:lnTo>
                      <a:pt x="14346" y="1305"/>
                    </a:lnTo>
                    <a:lnTo>
                      <a:pt x="7178" y="5611"/>
                    </a:lnTo>
                    <a:lnTo>
                      <a:pt x="2035" y="12576"/>
                    </a:lnTo>
                    <a:lnTo>
                      <a:pt x="0" y="21000"/>
                    </a:lnTo>
                    <a:lnTo>
                      <a:pt x="1306" y="29264"/>
                    </a:lnTo>
                    <a:lnTo>
                      <a:pt x="5616" y="36433"/>
                    </a:lnTo>
                    <a:lnTo>
                      <a:pt x="12589" y="41570"/>
                    </a:lnTo>
                    <a:lnTo>
                      <a:pt x="21010" y="43606"/>
                    </a:lnTo>
                    <a:lnTo>
                      <a:pt x="29272" y="42299"/>
                    </a:lnTo>
                    <a:lnTo>
                      <a:pt x="36440" y="37989"/>
                    </a:lnTo>
                    <a:lnTo>
                      <a:pt x="41583" y="31016"/>
                    </a:lnTo>
                    <a:lnTo>
                      <a:pt x="43613" y="22600"/>
                    </a:lnTo>
                    <a:lnTo>
                      <a:pt x="42307" y="14340"/>
                    </a:lnTo>
                    <a:lnTo>
                      <a:pt x="38000" y="7172"/>
                    </a:lnTo>
                    <a:lnTo>
                      <a:pt x="31029" y="2035"/>
                    </a:lnTo>
                    <a:lnTo>
                      <a:pt x="22607" y="0"/>
                    </a:lnTo>
                    <a:close/>
                  </a:path>
                </a:pathLst>
              </a:custGeom>
              <a:solidFill>
                <a:srgbClr val="FEC352"/>
              </a:solidFill>
            </p:spPr>
            <p:txBody>
              <a:bodyPr wrap="square" lIns="0" tIns="0" rIns="0" bIns="0" rtlCol="0"/>
              <a:lstStyle/>
              <a:p>
                <a:endParaRPr>
                  <a:latin typeface="Bahnschrift Light" panose="020B0502040204020203" pitchFamily="34" charset="0"/>
                </a:endParaRPr>
              </a:p>
            </p:txBody>
          </p:sp>
          <p:pic>
            <p:nvPicPr>
              <p:cNvPr id="17" name="object 6">
                <a:extLst>
                  <a:ext uri="{FF2B5EF4-FFF2-40B4-BE49-F238E27FC236}">
                    <a16:creationId xmlns:a16="http://schemas.microsoft.com/office/drawing/2014/main" id="{729EA44D-A443-CD3F-20F6-FD683D320BB7}"/>
                  </a:ext>
                </a:extLst>
              </p:cNvPr>
              <p:cNvPicPr/>
              <p:nvPr/>
            </p:nvPicPr>
            <p:blipFill>
              <a:blip r:embed="rId3" cstate="print"/>
              <a:stretch>
                <a:fillRect/>
              </a:stretch>
            </p:blipFill>
            <p:spPr>
              <a:xfrm>
                <a:off x="4682837" y="5899778"/>
                <a:ext cx="113493" cy="190394"/>
              </a:xfrm>
              <a:prstGeom prst="rect">
                <a:avLst/>
              </a:prstGeom>
            </p:spPr>
          </p:pic>
          <p:sp>
            <p:nvSpPr>
              <p:cNvPr id="18" name="object 7">
                <a:extLst>
                  <a:ext uri="{FF2B5EF4-FFF2-40B4-BE49-F238E27FC236}">
                    <a16:creationId xmlns:a16="http://schemas.microsoft.com/office/drawing/2014/main" id="{2A866C7D-FD0E-4ACD-AA97-C048FE9745E5}"/>
                  </a:ext>
                </a:extLst>
              </p:cNvPr>
              <p:cNvSpPr/>
              <p:nvPr/>
            </p:nvSpPr>
            <p:spPr>
              <a:xfrm>
                <a:off x="4808658" y="5899745"/>
                <a:ext cx="797560" cy="192405"/>
              </a:xfrm>
              <a:custGeom>
                <a:avLst/>
                <a:gdLst/>
                <a:ahLst/>
                <a:cxnLst/>
                <a:rect l="l" t="t" r="r" b="b"/>
                <a:pathLst>
                  <a:path w="797560" h="192404">
                    <a:moveTo>
                      <a:pt x="57105" y="177275"/>
                    </a:moveTo>
                    <a:lnTo>
                      <a:pt x="16014" y="177275"/>
                    </a:lnTo>
                    <a:lnTo>
                      <a:pt x="25041" y="183859"/>
                    </a:lnTo>
                    <a:lnTo>
                      <a:pt x="35914" y="188512"/>
                    </a:lnTo>
                    <a:lnTo>
                      <a:pt x="48670" y="191273"/>
                    </a:lnTo>
                    <a:lnTo>
                      <a:pt x="63347" y="192185"/>
                    </a:lnTo>
                    <a:lnTo>
                      <a:pt x="86134" y="188459"/>
                    </a:lnTo>
                    <a:lnTo>
                      <a:pt x="103905" y="178037"/>
                    </a:lnTo>
                    <a:lnTo>
                      <a:pt x="62167" y="178026"/>
                    </a:lnTo>
                    <a:lnTo>
                      <a:pt x="57105" y="177275"/>
                    </a:lnTo>
                    <a:close/>
                  </a:path>
                  <a:path w="797560" h="192404">
                    <a:moveTo>
                      <a:pt x="489661" y="91944"/>
                    </a:moveTo>
                    <a:lnTo>
                      <a:pt x="459752" y="91944"/>
                    </a:lnTo>
                    <a:lnTo>
                      <a:pt x="459315" y="96046"/>
                    </a:lnTo>
                    <a:lnTo>
                      <a:pt x="459105" y="100047"/>
                    </a:lnTo>
                    <a:lnTo>
                      <a:pt x="459105" y="104238"/>
                    </a:lnTo>
                    <a:lnTo>
                      <a:pt x="465087" y="139678"/>
                    </a:lnTo>
                    <a:lnTo>
                      <a:pt x="481798" y="167499"/>
                    </a:lnTo>
                    <a:lnTo>
                      <a:pt x="507384" y="185676"/>
                    </a:lnTo>
                    <a:lnTo>
                      <a:pt x="539991" y="192185"/>
                    </a:lnTo>
                    <a:lnTo>
                      <a:pt x="554957" y="191238"/>
                    </a:lnTo>
                    <a:lnTo>
                      <a:pt x="568915" y="187951"/>
                    </a:lnTo>
                    <a:lnTo>
                      <a:pt x="584064" y="181657"/>
                    </a:lnTo>
                    <a:lnTo>
                      <a:pt x="596344" y="175053"/>
                    </a:lnTo>
                    <a:lnTo>
                      <a:pt x="549681" y="175053"/>
                    </a:lnTo>
                    <a:lnTo>
                      <a:pt x="525360" y="169261"/>
                    </a:lnTo>
                    <a:lnTo>
                      <a:pt x="506388" y="153023"/>
                    </a:lnTo>
                    <a:lnTo>
                      <a:pt x="494058" y="128049"/>
                    </a:lnTo>
                    <a:lnTo>
                      <a:pt x="489661" y="96046"/>
                    </a:lnTo>
                    <a:lnTo>
                      <a:pt x="489661" y="91944"/>
                    </a:lnTo>
                    <a:close/>
                  </a:path>
                  <a:path w="797560" h="192404">
                    <a:moveTo>
                      <a:pt x="18262" y="137778"/>
                    </a:moveTo>
                    <a:lnTo>
                      <a:pt x="1117" y="137778"/>
                    </a:lnTo>
                    <a:lnTo>
                      <a:pt x="1117" y="190699"/>
                    </a:lnTo>
                    <a:lnTo>
                      <a:pt x="16014" y="190699"/>
                    </a:lnTo>
                    <a:lnTo>
                      <a:pt x="16014" y="177275"/>
                    </a:lnTo>
                    <a:lnTo>
                      <a:pt x="57105" y="177275"/>
                    </a:lnTo>
                    <a:lnTo>
                      <a:pt x="45624" y="175572"/>
                    </a:lnTo>
                    <a:lnTo>
                      <a:pt x="31589" y="168949"/>
                    </a:lnTo>
                    <a:lnTo>
                      <a:pt x="21885" y="159322"/>
                    </a:lnTo>
                    <a:lnTo>
                      <a:pt x="18262" y="147849"/>
                    </a:lnTo>
                    <a:lnTo>
                      <a:pt x="18262" y="137778"/>
                    </a:lnTo>
                    <a:close/>
                  </a:path>
                  <a:path w="797560" h="192404">
                    <a:moveTo>
                      <a:pt x="763348" y="91944"/>
                    </a:moveTo>
                    <a:lnTo>
                      <a:pt x="715200" y="91944"/>
                    </a:lnTo>
                    <a:lnTo>
                      <a:pt x="756475" y="180450"/>
                    </a:lnTo>
                    <a:lnTo>
                      <a:pt x="761091" y="186308"/>
                    </a:lnTo>
                    <a:lnTo>
                      <a:pt x="767832" y="189701"/>
                    </a:lnTo>
                    <a:lnTo>
                      <a:pt x="775806" y="190385"/>
                    </a:lnTo>
                    <a:lnTo>
                      <a:pt x="784123" y="188121"/>
                    </a:lnTo>
                    <a:lnTo>
                      <a:pt x="791203" y="183212"/>
                    </a:lnTo>
                    <a:lnTo>
                      <a:pt x="795802" y="176666"/>
                    </a:lnTo>
                    <a:lnTo>
                      <a:pt x="797537" y="169319"/>
                    </a:lnTo>
                    <a:lnTo>
                      <a:pt x="796020" y="162004"/>
                    </a:lnTo>
                    <a:lnTo>
                      <a:pt x="763348" y="91944"/>
                    </a:lnTo>
                    <a:close/>
                  </a:path>
                  <a:path w="797560" h="192404">
                    <a:moveTo>
                      <a:pt x="226110" y="173567"/>
                    </a:moveTo>
                    <a:lnTo>
                      <a:pt x="141516" y="173567"/>
                    </a:lnTo>
                    <a:lnTo>
                      <a:pt x="141516" y="187359"/>
                    </a:lnTo>
                    <a:lnTo>
                      <a:pt x="226110" y="187359"/>
                    </a:lnTo>
                    <a:lnTo>
                      <a:pt x="226110" y="173567"/>
                    </a:lnTo>
                    <a:close/>
                  </a:path>
                  <a:path w="797560" h="192404">
                    <a:moveTo>
                      <a:pt x="338277" y="173567"/>
                    </a:moveTo>
                    <a:lnTo>
                      <a:pt x="254050" y="173567"/>
                    </a:lnTo>
                    <a:lnTo>
                      <a:pt x="254050" y="187359"/>
                    </a:lnTo>
                    <a:lnTo>
                      <a:pt x="338277" y="187359"/>
                    </a:lnTo>
                    <a:lnTo>
                      <a:pt x="338277" y="173567"/>
                    </a:lnTo>
                    <a:close/>
                  </a:path>
                  <a:path w="797560" h="192404">
                    <a:moveTo>
                      <a:pt x="450469" y="173567"/>
                    </a:moveTo>
                    <a:lnTo>
                      <a:pt x="366242" y="173567"/>
                    </a:lnTo>
                    <a:lnTo>
                      <a:pt x="366242" y="187359"/>
                    </a:lnTo>
                    <a:lnTo>
                      <a:pt x="450469" y="187359"/>
                    </a:lnTo>
                    <a:lnTo>
                      <a:pt x="450469" y="173567"/>
                    </a:lnTo>
                    <a:close/>
                  </a:path>
                  <a:path w="797560" h="192404">
                    <a:moveTo>
                      <a:pt x="665784" y="173567"/>
                    </a:moveTo>
                    <a:lnTo>
                      <a:pt x="613638" y="173567"/>
                    </a:lnTo>
                    <a:lnTo>
                      <a:pt x="613638" y="187359"/>
                    </a:lnTo>
                    <a:lnTo>
                      <a:pt x="665784" y="187359"/>
                    </a:lnTo>
                    <a:lnTo>
                      <a:pt x="665784" y="173567"/>
                    </a:lnTo>
                    <a:close/>
                  </a:path>
                  <a:path w="797560" h="192404">
                    <a:moveTo>
                      <a:pt x="57772" y="14055"/>
                    </a:moveTo>
                    <a:lnTo>
                      <a:pt x="34279" y="17595"/>
                    </a:lnTo>
                    <a:lnTo>
                      <a:pt x="16027" y="27561"/>
                    </a:lnTo>
                    <a:lnTo>
                      <a:pt x="4204" y="42976"/>
                    </a:lnTo>
                    <a:lnTo>
                      <a:pt x="0" y="62861"/>
                    </a:lnTo>
                    <a:lnTo>
                      <a:pt x="2537" y="78813"/>
                    </a:lnTo>
                    <a:lnTo>
                      <a:pt x="10802" y="92033"/>
                    </a:lnTo>
                    <a:lnTo>
                      <a:pt x="25776" y="103434"/>
                    </a:lnTo>
                    <a:lnTo>
                      <a:pt x="48437" y="113928"/>
                    </a:lnTo>
                    <a:lnTo>
                      <a:pt x="72699" y="124273"/>
                    </a:lnTo>
                    <a:lnTo>
                      <a:pt x="87912" y="133255"/>
                    </a:lnTo>
                    <a:lnTo>
                      <a:pt x="95786" y="142169"/>
                    </a:lnTo>
                    <a:lnTo>
                      <a:pt x="98031" y="152307"/>
                    </a:lnTo>
                    <a:lnTo>
                      <a:pt x="95320" y="162623"/>
                    </a:lnTo>
                    <a:lnTo>
                      <a:pt x="87818" y="170768"/>
                    </a:lnTo>
                    <a:lnTo>
                      <a:pt x="76476" y="176115"/>
                    </a:lnTo>
                    <a:lnTo>
                      <a:pt x="62242" y="178037"/>
                    </a:lnTo>
                    <a:lnTo>
                      <a:pt x="103924" y="178026"/>
                    </a:lnTo>
                    <a:lnTo>
                      <a:pt x="115493" y="162004"/>
                    </a:lnTo>
                    <a:lnTo>
                      <a:pt x="119621" y="141512"/>
                    </a:lnTo>
                    <a:lnTo>
                      <a:pt x="117245" y="125574"/>
                    </a:lnTo>
                    <a:lnTo>
                      <a:pt x="109280" y="112674"/>
                    </a:lnTo>
                    <a:lnTo>
                      <a:pt x="94471" y="101521"/>
                    </a:lnTo>
                    <a:lnTo>
                      <a:pt x="71564" y="90826"/>
                    </a:lnTo>
                    <a:lnTo>
                      <a:pt x="45078" y="79726"/>
                    </a:lnTo>
                    <a:lnTo>
                      <a:pt x="30791" y="71910"/>
                    </a:lnTo>
                    <a:lnTo>
                      <a:pt x="24962" y="64512"/>
                    </a:lnTo>
                    <a:lnTo>
                      <a:pt x="23850" y="54669"/>
                    </a:lnTo>
                    <a:lnTo>
                      <a:pt x="26131" y="43774"/>
                    </a:lnTo>
                    <a:lnTo>
                      <a:pt x="32604" y="35432"/>
                    </a:lnTo>
                    <a:lnTo>
                      <a:pt x="42710" y="30095"/>
                    </a:lnTo>
                    <a:lnTo>
                      <a:pt x="55892" y="28215"/>
                    </a:lnTo>
                    <a:lnTo>
                      <a:pt x="98801" y="28215"/>
                    </a:lnTo>
                    <a:lnTo>
                      <a:pt x="97281" y="26717"/>
                    </a:lnTo>
                    <a:lnTo>
                      <a:pt x="88999" y="21122"/>
                    </a:lnTo>
                    <a:lnTo>
                      <a:pt x="79751" y="17171"/>
                    </a:lnTo>
                    <a:lnTo>
                      <a:pt x="69391" y="14828"/>
                    </a:lnTo>
                    <a:lnTo>
                      <a:pt x="57772" y="14055"/>
                    </a:lnTo>
                    <a:close/>
                  </a:path>
                  <a:path w="797560" h="192404">
                    <a:moveTo>
                      <a:pt x="595515" y="157908"/>
                    </a:moveTo>
                    <a:lnTo>
                      <a:pt x="581647" y="166244"/>
                    </a:lnTo>
                    <a:lnTo>
                      <a:pt x="570364" y="171509"/>
                    </a:lnTo>
                    <a:lnTo>
                      <a:pt x="560198" y="174260"/>
                    </a:lnTo>
                    <a:lnTo>
                      <a:pt x="549681" y="175053"/>
                    </a:lnTo>
                    <a:lnTo>
                      <a:pt x="596344" y="175053"/>
                    </a:lnTo>
                    <a:lnTo>
                      <a:pt x="602602" y="171687"/>
                    </a:lnTo>
                    <a:lnTo>
                      <a:pt x="595515" y="157908"/>
                    </a:lnTo>
                    <a:close/>
                  </a:path>
                  <a:path w="797560" h="192404">
                    <a:moveTo>
                      <a:pt x="197802" y="39379"/>
                    </a:moveTo>
                    <a:lnTo>
                      <a:pt x="169837" y="39379"/>
                    </a:lnTo>
                    <a:lnTo>
                      <a:pt x="169837" y="173567"/>
                    </a:lnTo>
                    <a:lnTo>
                      <a:pt x="197802" y="173567"/>
                    </a:lnTo>
                    <a:lnTo>
                      <a:pt x="197802" y="76653"/>
                    </a:lnTo>
                    <a:lnTo>
                      <a:pt x="215953" y="56536"/>
                    </a:lnTo>
                    <a:lnTo>
                      <a:pt x="197802" y="56536"/>
                    </a:lnTo>
                    <a:lnTo>
                      <a:pt x="197802" y="39379"/>
                    </a:lnTo>
                    <a:close/>
                  </a:path>
                  <a:path w="797560" h="192404">
                    <a:moveTo>
                      <a:pt x="301792" y="32317"/>
                    </a:moveTo>
                    <a:lnTo>
                      <a:pt x="255562" y="32317"/>
                    </a:lnTo>
                    <a:lnTo>
                      <a:pt x="266612" y="34547"/>
                    </a:lnTo>
                    <a:lnTo>
                      <a:pt x="274937" y="40933"/>
                    </a:lnTo>
                    <a:lnTo>
                      <a:pt x="280136" y="50922"/>
                    </a:lnTo>
                    <a:lnTo>
                      <a:pt x="280229" y="51324"/>
                    </a:lnTo>
                    <a:lnTo>
                      <a:pt x="282016" y="64360"/>
                    </a:lnTo>
                    <a:lnTo>
                      <a:pt x="282016" y="173567"/>
                    </a:lnTo>
                    <a:lnTo>
                      <a:pt x="310349" y="173567"/>
                    </a:lnTo>
                    <a:lnTo>
                      <a:pt x="310349" y="76653"/>
                    </a:lnTo>
                    <a:lnTo>
                      <a:pt x="329046" y="56536"/>
                    </a:lnTo>
                    <a:lnTo>
                      <a:pt x="310349" y="56536"/>
                    </a:lnTo>
                    <a:lnTo>
                      <a:pt x="305507" y="37790"/>
                    </a:lnTo>
                    <a:lnTo>
                      <a:pt x="301792" y="32317"/>
                    </a:lnTo>
                    <a:close/>
                  </a:path>
                  <a:path w="797560" h="192404">
                    <a:moveTo>
                      <a:pt x="414254" y="32673"/>
                    </a:moveTo>
                    <a:lnTo>
                      <a:pt x="368109" y="32673"/>
                    </a:lnTo>
                    <a:lnTo>
                      <a:pt x="379159" y="34795"/>
                    </a:lnTo>
                    <a:lnTo>
                      <a:pt x="387431" y="40933"/>
                    </a:lnTo>
                    <a:lnTo>
                      <a:pt x="387549" y="41096"/>
                    </a:lnTo>
                    <a:lnTo>
                      <a:pt x="392735" y="50922"/>
                    </a:lnTo>
                    <a:lnTo>
                      <a:pt x="394563" y="64360"/>
                    </a:lnTo>
                    <a:lnTo>
                      <a:pt x="394563" y="173567"/>
                    </a:lnTo>
                    <a:lnTo>
                      <a:pt x="422516" y="173567"/>
                    </a:lnTo>
                    <a:lnTo>
                      <a:pt x="422516" y="91944"/>
                    </a:lnTo>
                    <a:lnTo>
                      <a:pt x="489661" y="91944"/>
                    </a:lnTo>
                    <a:lnTo>
                      <a:pt x="763342" y="91931"/>
                    </a:lnTo>
                    <a:lnTo>
                      <a:pt x="756395" y="77034"/>
                    </a:lnTo>
                    <a:lnTo>
                      <a:pt x="490042" y="77034"/>
                    </a:lnTo>
                    <a:lnTo>
                      <a:pt x="422516" y="77021"/>
                    </a:lnTo>
                    <a:lnTo>
                      <a:pt x="422516" y="60270"/>
                    </a:lnTo>
                    <a:lnTo>
                      <a:pt x="419408" y="41096"/>
                    </a:lnTo>
                    <a:lnTo>
                      <a:pt x="414254" y="32673"/>
                    </a:lnTo>
                    <a:close/>
                  </a:path>
                  <a:path w="797560" h="192404">
                    <a:moveTo>
                      <a:pt x="763342" y="91931"/>
                    </a:moveTo>
                    <a:lnTo>
                      <a:pt x="489661" y="91931"/>
                    </a:lnTo>
                    <a:lnTo>
                      <a:pt x="663397" y="91944"/>
                    </a:lnTo>
                    <a:lnTo>
                      <a:pt x="627786" y="173567"/>
                    </a:lnTo>
                    <a:lnTo>
                      <a:pt x="644550" y="173567"/>
                    </a:lnTo>
                    <a:lnTo>
                      <a:pt x="681621" y="91944"/>
                    </a:lnTo>
                    <a:lnTo>
                      <a:pt x="763348" y="91944"/>
                    </a:lnTo>
                    <a:close/>
                  </a:path>
                  <a:path w="797560" h="192404">
                    <a:moveTo>
                      <a:pt x="583928" y="29701"/>
                    </a:moveTo>
                    <a:lnTo>
                      <a:pt x="539584" y="29701"/>
                    </a:lnTo>
                    <a:lnTo>
                      <a:pt x="554487" y="32553"/>
                    </a:lnTo>
                    <a:lnTo>
                      <a:pt x="566174" y="40507"/>
                    </a:lnTo>
                    <a:lnTo>
                      <a:pt x="573799" y="52649"/>
                    </a:lnTo>
                    <a:lnTo>
                      <a:pt x="576529" y="68081"/>
                    </a:lnTo>
                    <a:lnTo>
                      <a:pt x="576529" y="77034"/>
                    </a:lnTo>
                    <a:lnTo>
                      <a:pt x="756395" y="77034"/>
                    </a:lnTo>
                    <a:lnTo>
                      <a:pt x="606933" y="77021"/>
                    </a:lnTo>
                    <a:lnTo>
                      <a:pt x="600868" y="51297"/>
                    </a:lnTo>
                    <a:lnTo>
                      <a:pt x="586770" y="31441"/>
                    </a:lnTo>
                    <a:lnTo>
                      <a:pt x="583928" y="29701"/>
                    </a:lnTo>
                    <a:close/>
                  </a:path>
                  <a:path w="797560" h="192404">
                    <a:moveTo>
                      <a:pt x="539241" y="14055"/>
                    </a:moveTo>
                    <a:lnTo>
                      <a:pt x="512656" y="18607"/>
                    </a:lnTo>
                    <a:lnTo>
                      <a:pt x="490255" y="31441"/>
                    </a:lnTo>
                    <a:lnTo>
                      <a:pt x="473142" y="51324"/>
                    </a:lnTo>
                    <a:lnTo>
                      <a:pt x="462406" y="77021"/>
                    </a:lnTo>
                    <a:lnTo>
                      <a:pt x="490045" y="77021"/>
                    </a:lnTo>
                    <a:lnTo>
                      <a:pt x="495379" y="57369"/>
                    </a:lnTo>
                    <a:lnTo>
                      <a:pt x="505879" y="42462"/>
                    </a:lnTo>
                    <a:lnTo>
                      <a:pt x="520846" y="33007"/>
                    </a:lnTo>
                    <a:lnTo>
                      <a:pt x="539584" y="29701"/>
                    </a:lnTo>
                    <a:lnTo>
                      <a:pt x="583928" y="29701"/>
                    </a:lnTo>
                    <a:lnTo>
                      <a:pt x="565811" y="18607"/>
                    </a:lnTo>
                    <a:lnTo>
                      <a:pt x="539241" y="14055"/>
                    </a:lnTo>
                    <a:close/>
                  </a:path>
                  <a:path w="797560" h="192404">
                    <a:moveTo>
                      <a:pt x="705768" y="0"/>
                    </a:moveTo>
                    <a:lnTo>
                      <a:pt x="697458" y="2269"/>
                    </a:lnTo>
                    <a:lnTo>
                      <a:pt x="690378" y="7178"/>
                    </a:lnTo>
                    <a:lnTo>
                      <a:pt x="685779" y="13723"/>
                    </a:lnTo>
                    <a:lnTo>
                      <a:pt x="684044" y="21066"/>
                    </a:lnTo>
                    <a:lnTo>
                      <a:pt x="685558" y="28368"/>
                    </a:lnTo>
                    <a:lnTo>
                      <a:pt x="708240" y="77021"/>
                    </a:lnTo>
                    <a:lnTo>
                      <a:pt x="756389" y="77021"/>
                    </a:lnTo>
                    <a:lnTo>
                      <a:pt x="725106" y="9940"/>
                    </a:lnTo>
                    <a:lnTo>
                      <a:pt x="720482" y="4080"/>
                    </a:lnTo>
                    <a:lnTo>
                      <a:pt x="713740" y="685"/>
                    </a:lnTo>
                    <a:lnTo>
                      <a:pt x="705768" y="0"/>
                    </a:lnTo>
                    <a:close/>
                  </a:path>
                  <a:path w="797560" h="192404">
                    <a:moveTo>
                      <a:pt x="98801" y="28215"/>
                    </a:moveTo>
                    <a:lnTo>
                      <a:pt x="55892" y="28215"/>
                    </a:lnTo>
                    <a:lnTo>
                      <a:pt x="70151" y="30306"/>
                    </a:lnTo>
                    <a:lnTo>
                      <a:pt x="81894" y="35994"/>
                    </a:lnTo>
                    <a:lnTo>
                      <a:pt x="89863" y="44407"/>
                    </a:lnTo>
                    <a:lnTo>
                      <a:pt x="92798" y="54669"/>
                    </a:lnTo>
                    <a:lnTo>
                      <a:pt x="92798" y="58010"/>
                    </a:lnTo>
                    <a:lnTo>
                      <a:pt x="92062" y="62861"/>
                    </a:lnTo>
                    <a:lnTo>
                      <a:pt x="90550" y="66976"/>
                    </a:lnTo>
                    <a:lnTo>
                      <a:pt x="106591" y="66976"/>
                    </a:lnTo>
                    <a:lnTo>
                      <a:pt x="113017" y="39379"/>
                    </a:lnTo>
                    <a:lnTo>
                      <a:pt x="197802" y="39379"/>
                    </a:lnTo>
                    <a:lnTo>
                      <a:pt x="197802" y="30336"/>
                    </a:lnTo>
                    <a:lnTo>
                      <a:pt x="100952" y="30336"/>
                    </a:lnTo>
                    <a:lnTo>
                      <a:pt x="98801" y="28215"/>
                    </a:lnTo>
                    <a:close/>
                  </a:path>
                  <a:path w="797560" h="192404">
                    <a:moveTo>
                      <a:pt x="265595" y="14055"/>
                    </a:moveTo>
                    <a:lnTo>
                      <a:pt x="248874" y="16133"/>
                    </a:lnTo>
                    <a:lnTo>
                      <a:pt x="233237" y="23137"/>
                    </a:lnTo>
                    <a:lnTo>
                      <a:pt x="216830" y="36220"/>
                    </a:lnTo>
                    <a:lnTo>
                      <a:pt x="197802" y="56536"/>
                    </a:lnTo>
                    <a:lnTo>
                      <a:pt x="215953" y="56536"/>
                    </a:lnTo>
                    <a:lnTo>
                      <a:pt x="218241" y="54000"/>
                    </a:lnTo>
                    <a:lnTo>
                      <a:pt x="232826" y="40504"/>
                    </a:lnTo>
                    <a:lnTo>
                      <a:pt x="244331" y="34003"/>
                    </a:lnTo>
                    <a:lnTo>
                      <a:pt x="255562" y="32317"/>
                    </a:lnTo>
                    <a:lnTo>
                      <a:pt x="301792" y="32317"/>
                    </a:lnTo>
                    <a:lnTo>
                      <a:pt x="296506" y="24532"/>
                    </a:lnTo>
                    <a:lnTo>
                      <a:pt x="283239" y="16656"/>
                    </a:lnTo>
                    <a:lnTo>
                      <a:pt x="265595" y="14055"/>
                    </a:lnTo>
                    <a:close/>
                  </a:path>
                  <a:path w="797560" h="192404">
                    <a:moveTo>
                      <a:pt x="377786" y="14055"/>
                    </a:moveTo>
                    <a:lnTo>
                      <a:pt x="361286" y="16133"/>
                    </a:lnTo>
                    <a:lnTo>
                      <a:pt x="345749" y="23137"/>
                    </a:lnTo>
                    <a:lnTo>
                      <a:pt x="329371" y="36220"/>
                    </a:lnTo>
                    <a:lnTo>
                      <a:pt x="310349" y="56536"/>
                    </a:lnTo>
                    <a:lnTo>
                      <a:pt x="329046" y="56536"/>
                    </a:lnTo>
                    <a:lnTo>
                      <a:pt x="330085" y="55419"/>
                    </a:lnTo>
                    <a:lnTo>
                      <a:pt x="341057" y="44632"/>
                    </a:lnTo>
                    <a:lnTo>
                      <a:pt x="350493" y="37617"/>
                    </a:lnTo>
                    <a:lnTo>
                      <a:pt x="359230" y="33816"/>
                    </a:lnTo>
                    <a:lnTo>
                      <a:pt x="368109" y="32673"/>
                    </a:lnTo>
                    <a:lnTo>
                      <a:pt x="414254" y="32673"/>
                    </a:lnTo>
                    <a:lnTo>
                      <a:pt x="410500" y="26537"/>
                    </a:lnTo>
                    <a:lnTo>
                      <a:pt x="396418" y="17292"/>
                    </a:lnTo>
                    <a:lnTo>
                      <a:pt x="377786" y="14055"/>
                    </a:lnTo>
                    <a:close/>
                  </a:path>
                  <a:path w="797560" h="192404">
                    <a:moveTo>
                      <a:pt x="197802" y="14804"/>
                    </a:moveTo>
                    <a:lnTo>
                      <a:pt x="191084" y="14804"/>
                    </a:lnTo>
                    <a:lnTo>
                      <a:pt x="100952" y="30336"/>
                    </a:lnTo>
                    <a:lnTo>
                      <a:pt x="197802" y="30336"/>
                    </a:lnTo>
                    <a:lnTo>
                      <a:pt x="197802" y="14804"/>
                    </a:lnTo>
                    <a:close/>
                  </a:path>
                </a:pathLst>
              </a:custGeom>
              <a:solidFill>
                <a:srgbClr val="717073"/>
              </a:solidFill>
            </p:spPr>
            <p:txBody>
              <a:bodyPr wrap="square" lIns="0" tIns="0" rIns="0" bIns="0" rtlCol="0"/>
              <a:lstStyle/>
              <a:p>
                <a:endParaRPr>
                  <a:latin typeface="Bahnschrift Light" panose="020B0502040204020203" pitchFamily="34" charset="0"/>
                </a:endParaRPr>
              </a:p>
            </p:txBody>
          </p:sp>
        </p:grpSp>
      </p:grpSp>
      <p:sp>
        <p:nvSpPr>
          <p:cNvPr id="19" name="object 10">
            <a:extLst>
              <a:ext uri="{FF2B5EF4-FFF2-40B4-BE49-F238E27FC236}">
                <a16:creationId xmlns:a16="http://schemas.microsoft.com/office/drawing/2014/main" id="{9566C5E2-EFF1-C25F-E99F-BE6195B88275}"/>
              </a:ext>
            </a:extLst>
          </p:cNvPr>
          <p:cNvSpPr/>
          <p:nvPr/>
        </p:nvSpPr>
        <p:spPr>
          <a:xfrm>
            <a:off x="11728691" y="61178"/>
            <a:ext cx="360000" cy="360000"/>
          </a:xfrm>
          <a:custGeom>
            <a:avLst/>
            <a:gdLst/>
            <a:ahLst/>
            <a:cxnLst/>
            <a:rect l="l" t="t" r="r" b="b"/>
            <a:pathLst>
              <a:path w="445134" h="445134">
                <a:moveTo>
                  <a:pt x="222351" y="444715"/>
                </a:moveTo>
                <a:lnTo>
                  <a:pt x="267165" y="440198"/>
                </a:lnTo>
                <a:lnTo>
                  <a:pt x="308904" y="427241"/>
                </a:lnTo>
                <a:lnTo>
                  <a:pt x="346673" y="406740"/>
                </a:lnTo>
                <a:lnTo>
                  <a:pt x="379580" y="379588"/>
                </a:lnTo>
                <a:lnTo>
                  <a:pt x="406731" y="346680"/>
                </a:lnTo>
                <a:lnTo>
                  <a:pt x="427230" y="308911"/>
                </a:lnTo>
                <a:lnTo>
                  <a:pt x="440186" y="267174"/>
                </a:lnTo>
                <a:lnTo>
                  <a:pt x="444703" y="222364"/>
                </a:lnTo>
                <a:lnTo>
                  <a:pt x="440186" y="177549"/>
                </a:lnTo>
                <a:lnTo>
                  <a:pt x="427230" y="135809"/>
                </a:lnTo>
                <a:lnTo>
                  <a:pt x="406731" y="98038"/>
                </a:lnTo>
                <a:lnTo>
                  <a:pt x="379580" y="65128"/>
                </a:lnTo>
                <a:lnTo>
                  <a:pt x="346673" y="37976"/>
                </a:lnTo>
                <a:lnTo>
                  <a:pt x="308904" y="17474"/>
                </a:lnTo>
                <a:lnTo>
                  <a:pt x="267165" y="4517"/>
                </a:lnTo>
                <a:lnTo>
                  <a:pt x="222351" y="0"/>
                </a:lnTo>
                <a:lnTo>
                  <a:pt x="177537" y="4517"/>
                </a:lnTo>
                <a:lnTo>
                  <a:pt x="135799" y="17474"/>
                </a:lnTo>
                <a:lnTo>
                  <a:pt x="98029" y="37976"/>
                </a:lnTo>
                <a:lnTo>
                  <a:pt x="65122" y="65128"/>
                </a:lnTo>
                <a:lnTo>
                  <a:pt x="37972" y="98038"/>
                </a:lnTo>
                <a:lnTo>
                  <a:pt x="17472" y="135809"/>
                </a:lnTo>
                <a:lnTo>
                  <a:pt x="4517" y="177549"/>
                </a:lnTo>
                <a:lnTo>
                  <a:pt x="0" y="222364"/>
                </a:lnTo>
                <a:lnTo>
                  <a:pt x="4517" y="267174"/>
                </a:lnTo>
                <a:lnTo>
                  <a:pt x="17472" y="308911"/>
                </a:lnTo>
                <a:lnTo>
                  <a:pt x="37972" y="346680"/>
                </a:lnTo>
                <a:lnTo>
                  <a:pt x="65122" y="379588"/>
                </a:lnTo>
                <a:lnTo>
                  <a:pt x="98029" y="406740"/>
                </a:lnTo>
                <a:lnTo>
                  <a:pt x="135799" y="427241"/>
                </a:lnTo>
                <a:lnTo>
                  <a:pt x="177537" y="440198"/>
                </a:lnTo>
                <a:lnTo>
                  <a:pt x="222351" y="444715"/>
                </a:lnTo>
                <a:close/>
              </a:path>
            </a:pathLst>
          </a:custGeom>
          <a:ln w="8890">
            <a:solidFill>
              <a:srgbClr val="FDBE56"/>
            </a:solidFill>
          </a:ln>
        </p:spPr>
        <p:txBody>
          <a:bodyPr wrap="square" lIns="0" tIns="0" rIns="0" bIns="0" rtlCol="0"/>
          <a:lstStyle/>
          <a:p>
            <a:pPr algn="ctr"/>
            <a:endParaRPr>
              <a:latin typeface="Bahnschrift Light" panose="020B0502040204020203" pitchFamily="34" charset="0"/>
            </a:endParaRPr>
          </a:p>
        </p:txBody>
      </p:sp>
      <p:sp>
        <p:nvSpPr>
          <p:cNvPr id="20" name="CasellaDiTesto 19">
            <a:extLst>
              <a:ext uri="{FF2B5EF4-FFF2-40B4-BE49-F238E27FC236}">
                <a16:creationId xmlns:a16="http://schemas.microsoft.com/office/drawing/2014/main" id="{84269785-33DC-D79F-CFB8-CEE5FC64BB74}"/>
              </a:ext>
            </a:extLst>
          </p:cNvPr>
          <p:cNvSpPr txBox="1"/>
          <p:nvPr/>
        </p:nvSpPr>
        <p:spPr>
          <a:xfrm>
            <a:off x="11722582" y="148845"/>
            <a:ext cx="372218" cy="184666"/>
          </a:xfrm>
          <a:prstGeom prst="rect">
            <a:avLst/>
          </a:prstGeom>
          <a:noFill/>
        </p:spPr>
        <p:txBody>
          <a:bodyPr wrap="square" lIns="0" tIns="0" rIns="0" bIns="0" rtlCol="0" anchor="ctr" anchorCtr="1">
            <a:spAutoFit/>
          </a:bodyPr>
          <a:lstStyle>
            <a:defPPr>
              <a:defRPr lang="it-IT"/>
            </a:defPPr>
            <a:lvl1pPr>
              <a:defRPr sz="1200">
                <a:solidFill>
                  <a:schemeClr val="tx1">
                    <a:lumMod val="50000"/>
                    <a:lumOff val="50000"/>
                  </a:schemeClr>
                </a:solidFill>
                <a:latin typeface="Arial Nova Cond Light" panose="020B0306020202020204" pitchFamily="34" charset="0"/>
              </a:defRPr>
            </a:lvl1pPr>
          </a:lstStyle>
          <a:p>
            <a:pPr lvl="0"/>
            <a:fld id="{2FCF48F2-A5B0-4625-BE61-E03E8FD626E4}" type="slidenum">
              <a:rPr lang="it-IT" smtClean="0"/>
              <a:pPr lvl="0"/>
              <a:t>‹N›</a:t>
            </a:fld>
            <a:endParaRPr lang="it-IT"/>
          </a:p>
        </p:txBody>
      </p:sp>
      <p:sp>
        <p:nvSpPr>
          <p:cNvPr id="7" name="Segnaposto contenuto 4">
            <a:extLst>
              <a:ext uri="{FF2B5EF4-FFF2-40B4-BE49-F238E27FC236}">
                <a16:creationId xmlns:a16="http://schemas.microsoft.com/office/drawing/2014/main" id="{1C77B334-50AD-A796-9765-F8807CAEEBA0}"/>
              </a:ext>
            </a:extLst>
          </p:cNvPr>
          <p:cNvSpPr>
            <a:spLocks noGrp="1"/>
          </p:cNvSpPr>
          <p:nvPr>
            <p:ph sz="quarter" idx="11" hasCustomPrompt="1"/>
          </p:nvPr>
        </p:nvSpPr>
        <p:spPr>
          <a:xfrm>
            <a:off x="838200" y="973386"/>
            <a:ext cx="10515600" cy="249299"/>
          </a:xfrm>
          <a:prstGeom prst="rect">
            <a:avLst/>
          </a:prstGeom>
          <a:solidFill>
            <a:schemeClr val="tx1">
              <a:lumMod val="50000"/>
              <a:lumOff val="50000"/>
            </a:schemeClr>
          </a:solidFill>
        </p:spPr>
        <p:txBody>
          <a:bodyPr wrap="square" lIns="0" tIns="0" rIns="0" bIns="0">
            <a:spAutoFit/>
          </a:bodyPr>
          <a:lstStyle>
            <a:lvl1pPr marL="0" indent="0">
              <a:buNone/>
              <a:defRPr lang="it-IT" sz="1800" b="0" i="0" cap="all" baseline="0" smtClean="0">
                <a:solidFill>
                  <a:schemeClr val="bg1"/>
                </a:solidFill>
                <a:latin typeface="Arial Nova Cond" panose="020B0506020202020204" pitchFamily="34" charset="0"/>
                <a:cs typeface="Arial"/>
              </a:defRPr>
            </a:lvl1pPr>
            <a:lvl2pPr>
              <a:defRPr lang="it-IT" sz="1800" smtClean="0">
                <a:latin typeface="+mn-lt"/>
              </a:defRPr>
            </a:lvl2pPr>
            <a:lvl3pPr>
              <a:defRPr lang="it-IT" sz="1800" smtClean="0">
                <a:latin typeface="+mn-lt"/>
              </a:defRPr>
            </a:lvl3pPr>
            <a:lvl4pPr>
              <a:defRPr lang="it-IT" sz="1800" smtClean="0">
                <a:latin typeface="+mn-lt"/>
              </a:defRPr>
            </a:lvl4pPr>
            <a:lvl5pPr>
              <a:defRPr lang="it-IT" sz="1800">
                <a:latin typeface="+mn-lt"/>
              </a:defRPr>
            </a:lvl5pPr>
          </a:lstStyle>
          <a:p>
            <a:pPr marL="0" lvl="0"/>
            <a:r>
              <a:rPr lang="it-IT"/>
              <a:t>Fare clic per modificare lo stile del sottotitolo</a:t>
            </a:r>
          </a:p>
        </p:txBody>
      </p:sp>
    </p:spTree>
    <p:extLst>
      <p:ext uri="{BB962C8B-B14F-4D97-AF65-F5344CB8AC3E}">
        <p14:creationId xmlns:p14="http://schemas.microsoft.com/office/powerpoint/2010/main" val="298942273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D62122-3D04-3908-212F-24073A3F7B78}"/>
              </a:ext>
            </a:extLst>
          </p:cNvPr>
          <p:cNvSpPr>
            <a:spLocks noGrp="1"/>
          </p:cNvSpPr>
          <p:nvPr>
            <p:ph type="title"/>
          </p:nvPr>
        </p:nvSpPr>
        <p:spPr>
          <a:xfrm>
            <a:off x="838200" y="365125"/>
            <a:ext cx="10515600" cy="594522"/>
          </a:xfrm>
        </p:spPr>
        <p:txBody>
          <a:bodyPr/>
          <a:lstStyle/>
          <a:p>
            <a:r>
              <a:rPr lang="it-IT"/>
              <a:t>Fare clic per modificare lo stile del titolo dello schema</a:t>
            </a:r>
          </a:p>
        </p:txBody>
      </p:sp>
      <p:grpSp>
        <p:nvGrpSpPr>
          <p:cNvPr id="6" name="Gruppo 5">
            <a:extLst>
              <a:ext uri="{FF2B5EF4-FFF2-40B4-BE49-F238E27FC236}">
                <a16:creationId xmlns:a16="http://schemas.microsoft.com/office/drawing/2014/main" id="{05F56844-EB9B-B1E2-CF77-9B8283EFE6A8}"/>
              </a:ext>
            </a:extLst>
          </p:cNvPr>
          <p:cNvGrpSpPr/>
          <p:nvPr/>
        </p:nvGrpSpPr>
        <p:grpSpPr>
          <a:xfrm>
            <a:off x="0" y="0"/>
            <a:ext cx="640255" cy="6858001"/>
            <a:chOff x="0" y="0"/>
            <a:chExt cx="640255" cy="6858001"/>
          </a:xfrm>
        </p:grpSpPr>
        <p:sp>
          <p:nvSpPr>
            <p:cNvPr id="7" name="Rettangolo 6">
              <a:extLst>
                <a:ext uri="{FF2B5EF4-FFF2-40B4-BE49-F238E27FC236}">
                  <a16:creationId xmlns:a16="http://schemas.microsoft.com/office/drawing/2014/main" id="{B9252BA8-66C8-88A3-BC14-AF0D128A6676}"/>
                </a:ext>
              </a:extLst>
            </p:cNvPr>
            <p:cNvSpPr/>
            <p:nvPr/>
          </p:nvSpPr>
          <p:spPr>
            <a:xfrm>
              <a:off x="0" y="0"/>
              <a:ext cx="6096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descr="Immagine che contiene clipart&#10;&#10;Descrizione generata automaticamente">
              <a:extLst>
                <a:ext uri="{FF2B5EF4-FFF2-40B4-BE49-F238E27FC236}">
                  <a16:creationId xmlns:a16="http://schemas.microsoft.com/office/drawing/2014/main" id="{FE0DAB59-F10C-FEE5-BC1D-A630DC2B86F1}"/>
                </a:ext>
              </a:extLst>
            </p:cNvPr>
            <p:cNvPicPr>
              <a:picLocks noChangeAspect="1"/>
            </p:cNvPicPr>
            <p:nvPr/>
          </p:nvPicPr>
          <p:blipFill rotWithShape="1">
            <a:blip r:embed="rId2" cstate="print">
              <a:alphaModFix amt="50000"/>
              <a:extLst>
                <a:ext uri="{28A0092B-C50C-407E-A947-70E740481C1C}">
                  <a14:useLocalDpi xmlns:a14="http://schemas.microsoft.com/office/drawing/2010/main" val="0"/>
                </a:ext>
              </a:extLst>
            </a:blip>
            <a:srcRect l="22076" r="53902"/>
            <a:stretch/>
          </p:blipFill>
          <p:spPr>
            <a:xfrm>
              <a:off x="1" y="1"/>
              <a:ext cx="640254" cy="6858000"/>
            </a:xfrm>
            <a:prstGeom prst="rect">
              <a:avLst/>
            </a:prstGeom>
          </p:spPr>
        </p:pic>
      </p:grpSp>
      <p:grpSp>
        <p:nvGrpSpPr>
          <p:cNvPr id="9" name="Gruppo 8">
            <a:extLst>
              <a:ext uri="{FF2B5EF4-FFF2-40B4-BE49-F238E27FC236}">
                <a16:creationId xmlns:a16="http://schemas.microsoft.com/office/drawing/2014/main" id="{21E282ED-8498-3A5E-6DAB-D68162ECEC20}"/>
              </a:ext>
            </a:extLst>
          </p:cNvPr>
          <p:cNvGrpSpPr/>
          <p:nvPr/>
        </p:nvGrpSpPr>
        <p:grpSpPr>
          <a:xfrm>
            <a:off x="725784" y="6190653"/>
            <a:ext cx="923925" cy="572694"/>
            <a:chOff x="4682837" y="5624741"/>
            <a:chExt cx="923925" cy="572694"/>
          </a:xfrm>
        </p:grpSpPr>
        <p:sp>
          <p:nvSpPr>
            <p:cNvPr id="10" name="object 3">
              <a:extLst>
                <a:ext uri="{FF2B5EF4-FFF2-40B4-BE49-F238E27FC236}">
                  <a16:creationId xmlns:a16="http://schemas.microsoft.com/office/drawing/2014/main" id="{B535E583-D754-D6DD-E9B1-EDED157E4B35}"/>
                </a:ext>
              </a:extLst>
            </p:cNvPr>
            <p:cNvSpPr/>
            <p:nvPr/>
          </p:nvSpPr>
          <p:spPr>
            <a:xfrm>
              <a:off x="4699838" y="5624741"/>
              <a:ext cx="314960" cy="334645"/>
            </a:xfrm>
            <a:custGeom>
              <a:avLst/>
              <a:gdLst/>
              <a:ahLst/>
              <a:cxnLst/>
              <a:rect l="l" t="t" r="r" b="b"/>
              <a:pathLst>
                <a:path w="314960" h="334645">
                  <a:moveTo>
                    <a:pt x="71983" y="298742"/>
                  </a:moveTo>
                  <a:lnTo>
                    <a:pt x="70675" y="290487"/>
                  </a:lnTo>
                  <a:lnTo>
                    <a:pt x="66370" y="283311"/>
                  </a:lnTo>
                  <a:lnTo>
                    <a:pt x="59397" y="278180"/>
                  </a:lnTo>
                  <a:lnTo>
                    <a:pt x="50977" y="276136"/>
                  </a:lnTo>
                  <a:lnTo>
                    <a:pt x="42710" y="277444"/>
                  </a:lnTo>
                  <a:lnTo>
                    <a:pt x="35547" y="281749"/>
                  </a:lnTo>
                  <a:lnTo>
                    <a:pt x="30403" y="288721"/>
                  </a:lnTo>
                  <a:lnTo>
                    <a:pt x="28371" y="297141"/>
                  </a:lnTo>
                  <a:lnTo>
                    <a:pt x="29679" y="305396"/>
                  </a:lnTo>
                  <a:lnTo>
                    <a:pt x="33985" y="312572"/>
                  </a:lnTo>
                  <a:lnTo>
                    <a:pt x="40957" y="317715"/>
                  </a:lnTo>
                  <a:lnTo>
                    <a:pt x="49377" y="319747"/>
                  </a:lnTo>
                  <a:lnTo>
                    <a:pt x="57645" y="318439"/>
                  </a:lnTo>
                  <a:lnTo>
                    <a:pt x="64808" y="314121"/>
                  </a:lnTo>
                  <a:lnTo>
                    <a:pt x="69951" y="307162"/>
                  </a:lnTo>
                  <a:lnTo>
                    <a:pt x="71983" y="298742"/>
                  </a:lnTo>
                  <a:close/>
                </a:path>
                <a:path w="314960" h="334645">
                  <a:moveTo>
                    <a:pt x="77774" y="131635"/>
                  </a:moveTo>
                  <a:lnTo>
                    <a:pt x="75819" y="124790"/>
                  </a:lnTo>
                  <a:lnTo>
                    <a:pt x="71069" y="118567"/>
                  </a:lnTo>
                  <a:lnTo>
                    <a:pt x="63931" y="113766"/>
                  </a:lnTo>
                  <a:lnTo>
                    <a:pt x="55676" y="111391"/>
                  </a:lnTo>
                  <a:lnTo>
                    <a:pt x="47853" y="111747"/>
                  </a:lnTo>
                  <a:lnTo>
                    <a:pt x="41338" y="114642"/>
                  </a:lnTo>
                  <a:lnTo>
                    <a:pt x="36995" y="119888"/>
                  </a:lnTo>
                  <a:lnTo>
                    <a:pt x="1244" y="196583"/>
                  </a:lnTo>
                  <a:lnTo>
                    <a:pt x="0" y="203288"/>
                  </a:lnTo>
                  <a:lnTo>
                    <a:pt x="1968" y="210146"/>
                  </a:lnTo>
                  <a:lnTo>
                    <a:pt x="6718" y="216357"/>
                  </a:lnTo>
                  <a:lnTo>
                    <a:pt x="13855" y="221145"/>
                  </a:lnTo>
                  <a:lnTo>
                    <a:pt x="22110" y="223532"/>
                  </a:lnTo>
                  <a:lnTo>
                    <a:pt x="29933" y="223177"/>
                  </a:lnTo>
                  <a:lnTo>
                    <a:pt x="36436" y="220268"/>
                  </a:lnTo>
                  <a:lnTo>
                    <a:pt x="40779" y="215023"/>
                  </a:lnTo>
                  <a:lnTo>
                    <a:pt x="76542" y="138328"/>
                  </a:lnTo>
                  <a:lnTo>
                    <a:pt x="77774" y="131635"/>
                  </a:lnTo>
                  <a:close/>
                </a:path>
                <a:path w="314960" h="334645">
                  <a:moveTo>
                    <a:pt x="163436" y="257454"/>
                  </a:moveTo>
                  <a:lnTo>
                    <a:pt x="162128" y="249199"/>
                  </a:lnTo>
                  <a:lnTo>
                    <a:pt x="157822" y="242023"/>
                  </a:lnTo>
                  <a:lnTo>
                    <a:pt x="150850" y="236893"/>
                  </a:lnTo>
                  <a:lnTo>
                    <a:pt x="142430" y="234848"/>
                  </a:lnTo>
                  <a:lnTo>
                    <a:pt x="134162" y="236156"/>
                  </a:lnTo>
                  <a:lnTo>
                    <a:pt x="127000" y="240461"/>
                  </a:lnTo>
                  <a:lnTo>
                    <a:pt x="121856" y="247434"/>
                  </a:lnTo>
                  <a:lnTo>
                    <a:pt x="119824" y="255866"/>
                  </a:lnTo>
                  <a:lnTo>
                    <a:pt x="121119" y="264121"/>
                  </a:lnTo>
                  <a:lnTo>
                    <a:pt x="125437" y="271297"/>
                  </a:lnTo>
                  <a:lnTo>
                    <a:pt x="132410" y="276440"/>
                  </a:lnTo>
                  <a:lnTo>
                    <a:pt x="140830" y="278472"/>
                  </a:lnTo>
                  <a:lnTo>
                    <a:pt x="149085" y="277164"/>
                  </a:lnTo>
                  <a:lnTo>
                    <a:pt x="156248" y="272846"/>
                  </a:lnTo>
                  <a:lnTo>
                    <a:pt x="161404" y="265874"/>
                  </a:lnTo>
                  <a:lnTo>
                    <a:pt x="163436" y="257454"/>
                  </a:lnTo>
                  <a:close/>
                </a:path>
                <a:path w="314960" h="334645">
                  <a:moveTo>
                    <a:pt x="169151" y="90652"/>
                  </a:moveTo>
                  <a:lnTo>
                    <a:pt x="167119" y="83921"/>
                  </a:lnTo>
                  <a:lnTo>
                    <a:pt x="162331" y="77787"/>
                  </a:lnTo>
                  <a:lnTo>
                    <a:pt x="155181" y="73025"/>
                  </a:lnTo>
                  <a:lnTo>
                    <a:pt x="146939" y="70612"/>
                  </a:lnTo>
                  <a:lnTo>
                    <a:pt x="139166" y="70891"/>
                  </a:lnTo>
                  <a:lnTo>
                    <a:pt x="132715" y="73660"/>
                  </a:lnTo>
                  <a:lnTo>
                    <a:pt x="128447" y="78752"/>
                  </a:lnTo>
                  <a:lnTo>
                    <a:pt x="83096" y="176009"/>
                  </a:lnTo>
                  <a:lnTo>
                    <a:pt x="81940" y="182549"/>
                  </a:lnTo>
                  <a:lnTo>
                    <a:pt x="83959" y="189280"/>
                  </a:lnTo>
                  <a:lnTo>
                    <a:pt x="88734" y="195414"/>
                  </a:lnTo>
                  <a:lnTo>
                    <a:pt x="95885" y="200177"/>
                  </a:lnTo>
                  <a:lnTo>
                    <a:pt x="104127" y="202590"/>
                  </a:lnTo>
                  <a:lnTo>
                    <a:pt x="111912" y="202311"/>
                  </a:lnTo>
                  <a:lnTo>
                    <a:pt x="118364" y="199529"/>
                  </a:lnTo>
                  <a:lnTo>
                    <a:pt x="122643" y="194437"/>
                  </a:lnTo>
                  <a:lnTo>
                    <a:pt x="167995" y="97193"/>
                  </a:lnTo>
                  <a:lnTo>
                    <a:pt x="169151" y="90652"/>
                  </a:lnTo>
                  <a:close/>
                </a:path>
                <a:path w="314960" h="334645">
                  <a:moveTo>
                    <a:pt x="273646" y="21069"/>
                  </a:moveTo>
                  <a:lnTo>
                    <a:pt x="271919" y="13716"/>
                  </a:lnTo>
                  <a:lnTo>
                    <a:pt x="267322" y="7175"/>
                  </a:lnTo>
                  <a:lnTo>
                    <a:pt x="260248" y="2260"/>
                  </a:lnTo>
                  <a:lnTo>
                    <a:pt x="251929" y="0"/>
                  </a:lnTo>
                  <a:lnTo>
                    <a:pt x="243967" y="685"/>
                  </a:lnTo>
                  <a:lnTo>
                    <a:pt x="237223" y="4076"/>
                  </a:lnTo>
                  <a:lnTo>
                    <a:pt x="232600" y="9931"/>
                  </a:lnTo>
                  <a:lnTo>
                    <a:pt x="161683" y="162001"/>
                  </a:lnTo>
                  <a:lnTo>
                    <a:pt x="160172" y="169303"/>
                  </a:lnTo>
                  <a:lnTo>
                    <a:pt x="161899" y="176657"/>
                  </a:lnTo>
                  <a:lnTo>
                    <a:pt x="166497" y="183197"/>
                  </a:lnTo>
                  <a:lnTo>
                    <a:pt x="173570" y="188112"/>
                  </a:lnTo>
                  <a:lnTo>
                    <a:pt x="181889" y="190385"/>
                  </a:lnTo>
                  <a:lnTo>
                    <a:pt x="189865" y="189687"/>
                  </a:lnTo>
                  <a:lnTo>
                    <a:pt x="196608" y="186296"/>
                  </a:lnTo>
                  <a:lnTo>
                    <a:pt x="201218" y="180441"/>
                  </a:lnTo>
                  <a:lnTo>
                    <a:pt x="272135" y="28371"/>
                  </a:lnTo>
                  <a:lnTo>
                    <a:pt x="273646" y="21069"/>
                  </a:lnTo>
                  <a:close/>
                </a:path>
                <a:path w="314960" h="334645">
                  <a:moveTo>
                    <a:pt x="287680" y="145935"/>
                  </a:moveTo>
                  <a:lnTo>
                    <a:pt x="285661" y="139204"/>
                  </a:lnTo>
                  <a:lnTo>
                    <a:pt x="280860" y="133070"/>
                  </a:lnTo>
                  <a:lnTo>
                    <a:pt x="273723" y="128308"/>
                  </a:lnTo>
                  <a:lnTo>
                    <a:pt x="265480" y="125895"/>
                  </a:lnTo>
                  <a:lnTo>
                    <a:pt x="257695" y="126174"/>
                  </a:lnTo>
                  <a:lnTo>
                    <a:pt x="251244" y="128943"/>
                  </a:lnTo>
                  <a:lnTo>
                    <a:pt x="246989" y="134048"/>
                  </a:lnTo>
                  <a:lnTo>
                    <a:pt x="201637" y="231279"/>
                  </a:lnTo>
                  <a:lnTo>
                    <a:pt x="200482" y="237820"/>
                  </a:lnTo>
                  <a:lnTo>
                    <a:pt x="202501" y="244551"/>
                  </a:lnTo>
                  <a:lnTo>
                    <a:pt x="207276" y="250698"/>
                  </a:lnTo>
                  <a:lnTo>
                    <a:pt x="214426" y="255460"/>
                  </a:lnTo>
                  <a:lnTo>
                    <a:pt x="222669" y="257873"/>
                  </a:lnTo>
                  <a:lnTo>
                    <a:pt x="230454" y="257594"/>
                  </a:lnTo>
                  <a:lnTo>
                    <a:pt x="236905" y="254812"/>
                  </a:lnTo>
                  <a:lnTo>
                    <a:pt x="241173" y="249720"/>
                  </a:lnTo>
                  <a:lnTo>
                    <a:pt x="286524" y="152488"/>
                  </a:lnTo>
                  <a:lnTo>
                    <a:pt x="287680" y="145935"/>
                  </a:lnTo>
                  <a:close/>
                </a:path>
                <a:path w="314960" h="334645">
                  <a:moveTo>
                    <a:pt x="314833" y="242189"/>
                  </a:moveTo>
                  <a:lnTo>
                    <a:pt x="312864" y="235331"/>
                  </a:lnTo>
                  <a:lnTo>
                    <a:pt x="308114" y="229120"/>
                  </a:lnTo>
                  <a:lnTo>
                    <a:pt x="300990" y="224320"/>
                  </a:lnTo>
                  <a:lnTo>
                    <a:pt x="292735" y="221932"/>
                  </a:lnTo>
                  <a:lnTo>
                    <a:pt x="284911" y="222288"/>
                  </a:lnTo>
                  <a:lnTo>
                    <a:pt x="278396" y="225196"/>
                  </a:lnTo>
                  <a:lnTo>
                    <a:pt x="274053" y="230441"/>
                  </a:lnTo>
                  <a:lnTo>
                    <a:pt x="238302" y="307136"/>
                  </a:lnTo>
                  <a:lnTo>
                    <a:pt x="237070" y="313829"/>
                  </a:lnTo>
                  <a:lnTo>
                    <a:pt x="239026" y="320687"/>
                  </a:lnTo>
                  <a:lnTo>
                    <a:pt x="243776" y="326898"/>
                  </a:lnTo>
                  <a:lnTo>
                    <a:pt x="250913" y="331698"/>
                  </a:lnTo>
                  <a:lnTo>
                    <a:pt x="259181" y="334073"/>
                  </a:lnTo>
                  <a:lnTo>
                    <a:pt x="266992" y="333717"/>
                  </a:lnTo>
                  <a:lnTo>
                    <a:pt x="273507" y="330822"/>
                  </a:lnTo>
                  <a:lnTo>
                    <a:pt x="277837" y="325577"/>
                  </a:lnTo>
                  <a:lnTo>
                    <a:pt x="313601" y="248881"/>
                  </a:lnTo>
                  <a:lnTo>
                    <a:pt x="314833" y="242189"/>
                  </a:lnTo>
                  <a:close/>
                </a:path>
              </a:pathLst>
            </a:custGeom>
            <a:solidFill>
              <a:srgbClr val="FEC352"/>
            </a:solidFill>
          </p:spPr>
          <p:txBody>
            <a:bodyPr wrap="square" lIns="0" tIns="0" rIns="0" bIns="0" rtlCol="0"/>
            <a:lstStyle/>
            <a:p>
              <a:endParaRPr>
                <a:latin typeface="Bahnschrift Light" panose="020B0502040204020203" pitchFamily="34" charset="0"/>
              </a:endParaRPr>
            </a:p>
          </p:txBody>
        </p:sp>
        <p:grpSp>
          <p:nvGrpSpPr>
            <p:cNvPr id="11" name="object 4">
              <a:extLst>
                <a:ext uri="{FF2B5EF4-FFF2-40B4-BE49-F238E27FC236}">
                  <a16:creationId xmlns:a16="http://schemas.microsoft.com/office/drawing/2014/main" id="{F74CFC9F-82F7-95D8-87B3-AFB8D682D778}"/>
                </a:ext>
              </a:extLst>
            </p:cNvPr>
            <p:cNvGrpSpPr/>
            <p:nvPr/>
          </p:nvGrpSpPr>
          <p:grpSpPr>
            <a:xfrm>
              <a:off x="4682837" y="5956135"/>
              <a:ext cx="923925" cy="241300"/>
              <a:chOff x="4682837" y="5851233"/>
              <a:chExt cx="923925" cy="241300"/>
            </a:xfrm>
          </p:grpSpPr>
          <p:sp>
            <p:nvSpPr>
              <p:cNvPr id="12" name="object 5">
                <a:extLst>
                  <a:ext uri="{FF2B5EF4-FFF2-40B4-BE49-F238E27FC236}">
                    <a16:creationId xmlns:a16="http://schemas.microsoft.com/office/drawing/2014/main" id="{C5D03F3C-0FD1-6210-159F-5B5C57A4D1C4}"/>
                  </a:ext>
                </a:extLst>
              </p:cNvPr>
              <p:cNvSpPr/>
              <p:nvPr/>
            </p:nvSpPr>
            <p:spPr>
              <a:xfrm>
                <a:off x="4846749" y="5851233"/>
                <a:ext cx="43815" cy="43815"/>
              </a:xfrm>
              <a:custGeom>
                <a:avLst/>
                <a:gdLst/>
                <a:ahLst/>
                <a:cxnLst/>
                <a:rect l="l" t="t" r="r" b="b"/>
                <a:pathLst>
                  <a:path w="43814" h="43814">
                    <a:moveTo>
                      <a:pt x="22607" y="0"/>
                    </a:moveTo>
                    <a:lnTo>
                      <a:pt x="14346" y="1305"/>
                    </a:lnTo>
                    <a:lnTo>
                      <a:pt x="7178" y="5611"/>
                    </a:lnTo>
                    <a:lnTo>
                      <a:pt x="2035" y="12576"/>
                    </a:lnTo>
                    <a:lnTo>
                      <a:pt x="0" y="21000"/>
                    </a:lnTo>
                    <a:lnTo>
                      <a:pt x="1306" y="29264"/>
                    </a:lnTo>
                    <a:lnTo>
                      <a:pt x="5616" y="36433"/>
                    </a:lnTo>
                    <a:lnTo>
                      <a:pt x="12589" y="41570"/>
                    </a:lnTo>
                    <a:lnTo>
                      <a:pt x="21010" y="43606"/>
                    </a:lnTo>
                    <a:lnTo>
                      <a:pt x="29272" y="42299"/>
                    </a:lnTo>
                    <a:lnTo>
                      <a:pt x="36440" y="37989"/>
                    </a:lnTo>
                    <a:lnTo>
                      <a:pt x="41583" y="31016"/>
                    </a:lnTo>
                    <a:lnTo>
                      <a:pt x="43613" y="22600"/>
                    </a:lnTo>
                    <a:lnTo>
                      <a:pt x="42307" y="14340"/>
                    </a:lnTo>
                    <a:lnTo>
                      <a:pt x="38000" y="7172"/>
                    </a:lnTo>
                    <a:lnTo>
                      <a:pt x="31029" y="2035"/>
                    </a:lnTo>
                    <a:lnTo>
                      <a:pt x="22607" y="0"/>
                    </a:lnTo>
                    <a:close/>
                  </a:path>
                </a:pathLst>
              </a:custGeom>
              <a:solidFill>
                <a:srgbClr val="FEC352"/>
              </a:solidFill>
            </p:spPr>
            <p:txBody>
              <a:bodyPr wrap="square" lIns="0" tIns="0" rIns="0" bIns="0" rtlCol="0"/>
              <a:lstStyle/>
              <a:p>
                <a:endParaRPr>
                  <a:latin typeface="Bahnschrift Light" panose="020B0502040204020203" pitchFamily="34" charset="0"/>
                </a:endParaRPr>
              </a:p>
            </p:txBody>
          </p:sp>
          <p:pic>
            <p:nvPicPr>
              <p:cNvPr id="13" name="object 6">
                <a:extLst>
                  <a:ext uri="{FF2B5EF4-FFF2-40B4-BE49-F238E27FC236}">
                    <a16:creationId xmlns:a16="http://schemas.microsoft.com/office/drawing/2014/main" id="{AE1E6226-0B67-BF50-0E09-B18CED7E4191}"/>
                  </a:ext>
                </a:extLst>
              </p:cNvPr>
              <p:cNvPicPr/>
              <p:nvPr/>
            </p:nvPicPr>
            <p:blipFill>
              <a:blip r:embed="rId3" cstate="print"/>
              <a:stretch>
                <a:fillRect/>
              </a:stretch>
            </p:blipFill>
            <p:spPr>
              <a:xfrm>
                <a:off x="4682837" y="5899778"/>
                <a:ext cx="113493" cy="190394"/>
              </a:xfrm>
              <a:prstGeom prst="rect">
                <a:avLst/>
              </a:prstGeom>
            </p:spPr>
          </p:pic>
          <p:sp>
            <p:nvSpPr>
              <p:cNvPr id="14" name="object 7">
                <a:extLst>
                  <a:ext uri="{FF2B5EF4-FFF2-40B4-BE49-F238E27FC236}">
                    <a16:creationId xmlns:a16="http://schemas.microsoft.com/office/drawing/2014/main" id="{F38B1298-AD71-7D2E-B5AB-B8B4199133BE}"/>
                  </a:ext>
                </a:extLst>
              </p:cNvPr>
              <p:cNvSpPr/>
              <p:nvPr/>
            </p:nvSpPr>
            <p:spPr>
              <a:xfrm>
                <a:off x="4808658" y="5899745"/>
                <a:ext cx="797560" cy="192405"/>
              </a:xfrm>
              <a:custGeom>
                <a:avLst/>
                <a:gdLst/>
                <a:ahLst/>
                <a:cxnLst/>
                <a:rect l="l" t="t" r="r" b="b"/>
                <a:pathLst>
                  <a:path w="797560" h="192404">
                    <a:moveTo>
                      <a:pt x="57105" y="177275"/>
                    </a:moveTo>
                    <a:lnTo>
                      <a:pt x="16014" y="177275"/>
                    </a:lnTo>
                    <a:lnTo>
                      <a:pt x="25041" y="183859"/>
                    </a:lnTo>
                    <a:lnTo>
                      <a:pt x="35914" y="188512"/>
                    </a:lnTo>
                    <a:lnTo>
                      <a:pt x="48670" y="191273"/>
                    </a:lnTo>
                    <a:lnTo>
                      <a:pt x="63347" y="192185"/>
                    </a:lnTo>
                    <a:lnTo>
                      <a:pt x="86134" y="188459"/>
                    </a:lnTo>
                    <a:lnTo>
                      <a:pt x="103905" y="178037"/>
                    </a:lnTo>
                    <a:lnTo>
                      <a:pt x="62167" y="178026"/>
                    </a:lnTo>
                    <a:lnTo>
                      <a:pt x="57105" y="177275"/>
                    </a:lnTo>
                    <a:close/>
                  </a:path>
                  <a:path w="797560" h="192404">
                    <a:moveTo>
                      <a:pt x="489661" y="91944"/>
                    </a:moveTo>
                    <a:lnTo>
                      <a:pt x="459752" y="91944"/>
                    </a:lnTo>
                    <a:lnTo>
                      <a:pt x="459315" y="96046"/>
                    </a:lnTo>
                    <a:lnTo>
                      <a:pt x="459105" y="100047"/>
                    </a:lnTo>
                    <a:lnTo>
                      <a:pt x="459105" y="104238"/>
                    </a:lnTo>
                    <a:lnTo>
                      <a:pt x="465087" y="139678"/>
                    </a:lnTo>
                    <a:lnTo>
                      <a:pt x="481798" y="167499"/>
                    </a:lnTo>
                    <a:lnTo>
                      <a:pt x="507384" y="185676"/>
                    </a:lnTo>
                    <a:lnTo>
                      <a:pt x="539991" y="192185"/>
                    </a:lnTo>
                    <a:lnTo>
                      <a:pt x="554957" y="191238"/>
                    </a:lnTo>
                    <a:lnTo>
                      <a:pt x="568915" y="187951"/>
                    </a:lnTo>
                    <a:lnTo>
                      <a:pt x="584064" y="181657"/>
                    </a:lnTo>
                    <a:lnTo>
                      <a:pt x="596344" y="175053"/>
                    </a:lnTo>
                    <a:lnTo>
                      <a:pt x="549681" y="175053"/>
                    </a:lnTo>
                    <a:lnTo>
                      <a:pt x="525360" y="169261"/>
                    </a:lnTo>
                    <a:lnTo>
                      <a:pt x="506388" y="153023"/>
                    </a:lnTo>
                    <a:lnTo>
                      <a:pt x="494058" y="128049"/>
                    </a:lnTo>
                    <a:lnTo>
                      <a:pt x="489661" y="96046"/>
                    </a:lnTo>
                    <a:lnTo>
                      <a:pt x="489661" y="91944"/>
                    </a:lnTo>
                    <a:close/>
                  </a:path>
                  <a:path w="797560" h="192404">
                    <a:moveTo>
                      <a:pt x="18262" y="137778"/>
                    </a:moveTo>
                    <a:lnTo>
                      <a:pt x="1117" y="137778"/>
                    </a:lnTo>
                    <a:lnTo>
                      <a:pt x="1117" y="190699"/>
                    </a:lnTo>
                    <a:lnTo>
                      <a:pt x="16014" y="190699"/>
                    </a:lnTo>
                    <a:lnTo>
                      <a:pt x="16014" y="177275"/>
                    </a:lnTo>
                    <a:lnTo>
                      <a:pt x="57105" y="177275"/>
                    </a:lnTo>
                    <a:lnTo>
                      <a:pt x="45624" y="175572"/>
                    </a:lnTo>
                    <a:lnTo>
                      <a:pt x="31589" y="168949"/>
                    </a:lnTo>
                    <a:lnTo>
                      <a:pt x="21885" y="159322"/>
                    </a:lnTo>
                    <a:lnTo>
                      <a:pt x="18262" y="147849"/>
                    </a:lnTo>
                    <a:lnTo>
                      <a:pt x="18262" y="137778"/>
                    </a:lnTo>
                    <a:close/>
                  </a:path>
                  <a:path w="797560" h="192404">
                    <a:moveTo>
                      <a:pt x="763348" y="91944"/>
                    </a:moveTo>
                    <a:lnTo>
                      <a:pt x="715200" y="91944"/>
                    </a:lnTo>
                    <a:lnTo>
                      <a:pt x="756475" y="180450"/>
                    </a:lnTo>
                    <a:lnTo>
                      <a:pt x="761091" y="186308"/>
                    </a:lnTo>
                    <a:lnTo>
                      <a:pt x="767832" y="189701"/>
                    </a:lnTo>
                    <a:lnTo>
                      <a:pt x="775806" y="190385"/>
                    </a:lnTo>
                    <a:lnTo>
                      <a:pt x="784123" y="188121"/>
                    </a:lnTo>
                    <a:lnTo>
                      <a:pt x="791203" y="183212"/>
                    </a:lnTo>
                    <a:lnTo>
                      <a:pt x="795802" y="176666"/>
                    </a:lnTo>
                    <a:lnTo>
                      <a:pt x="797537" y="169319"/>
                    </a:lnTo>
                    <a:lnTo>
                      <a:pt x="796020" y="162004"/>
                    </a:lnTo>
                    <a:lnTo>
                      <a:pt x="763348" y="91944"/>
                    </a:lnTo>
                    <a:close/>
                  </a:path>
                  <a:path w="797560" h="192404">
                    <a:moveTo>
                      <a:pt x="226110" y="173567"/>
                    </a:moveTo>
                    <a:lnTo>
                      <a:pt x="141516" y="173567"/>
                    </a:lnTo>
                    <a:lnTo>
                      <a:pt x="141516" y="187359"/>
                    </a:lnTo>
                    <a:lnTo>
                      <a:pt x="226110" y="187359"/>
                    </a:lnTo>
                    <a:lnTo>
                      <a:pt x="226110" y="173567"/>
                    </a:lnTo>
                    <a:close/>
                  </a:path>
                  <a:path w="797560" h="192404">
                    <a:moveTo>
                      <a:pt x="338277" y="173567"/>
                    </a:moveTo>
                    <a:lnTo>
                      <a:pt x="254050" y="173567"/>
                    </a:lnTo>
                    <a:lnTo>
                      <a:pt x="254050" y="187359"/>
                    </a:lnTo>
                    <a:lnTo>
                      <a:pt x="338277" y="187359"/>
                    </a:lnTo>
                    <a:lnTo>
                      <a:pt x="338277" y="173567"/>
                    </a:lnTo>
                    <a:close/>
                  </a:path>
                  <a:path w="797560" h="192404">
                    <a:moveTo>
                      <a:pt x="450469" y="173567"/>
                    </a:moveTo>
                    <a:lnTo>
                      <a:pt x="366242" y="173567"/>
                    </a:lnTo>
                    <a:lnTo>
                      <a:pt x="366242" y="187359"/>
                    </a:lnTo>
                    <a:lnTo>
                      <a:pt x="450469" y="187359"/>
                    </a:lnTo>
                    <a:lnTo>
                      <a:pt x="450469" y="173567"/>
                    </a:lnTo>
                    <a:close/>
                  </a:path>
                  <a:path w="797560" h="192404">
                    <a:moveTo>
                      <a:pt x="665784" y="173567"/>
                    </a:moveTo>
                    <a:lnTo>
                      <a:pt x="613638" y="173567"/>
                    </a:lnTo>
                    <a:lnTo>
                      <a:pt x="613638" y="187359"/>
                    </a:lnTo>
                    <a:lnTo>
                      <a:pt x="665784" y="187359"/>
                    </a:lnTo>
                    <a:lnTo>
                      <a:pt x="665784" y="173567"/>
                    </a:lnTo>
                    <a:close/>
                  </a:path>
                  <a:path w="797560" h="192404">
                    <a:moveTo>
                      <a:pt x="57772" y="14055"/>
                    </a:moveTo>
                    <a:lnTo>
                      <a:pt x="34279" y="17595"/>
                    </a:lnTo>
                    <a:lnTo>
                      <a:pt x="16027" y="27561"/>
                    </a:lnTo>
                    <a:lnTo>
                      <a:pt x="4204" y="42976"/>
                    </a:lnTo>
                    <a:lnTo>
                      <a:pt x="0" y="62861"/>
                    </a:lnTo>
                    <a:lnTo>
                      <a:pt x="2537" y="78813"/>
                    </a:lnTo>
                    <a:lnTo>
                      <a:pt x="10802" y="92033"/>
                    </a:lnTo>
                    <a:lnTo>
                      <a:pt x="25776" y="103434"/>
                    </a:lnTo>
                    <a:lnTo>
                      <a:pt x="48437" y="113928"/>
                    </a:lnTo>
                    <a:lnTo>
                      <a:pt x="72699" y="124273"/>
                    </a:lnTo>
                    <a:lnTo>
                      <a:pt x="87912" y="133255"/>
                    </a:lnTo>
                    <a:lnTo>
                      <a:pt x="95786" y="142169"/>
                    </a:lnTo>
                    <a:lnTo>
                      <a:pt x="98031" y="152307"/>
                    </a:lnTo>
                    <a:lnTo>
                      <a:pt x="95320" y="162623"/>
                    </a:lnTo>
                    <a:lnTo>
                      <a:pt x="87818" y="170768"/>
                    </a:lnTo>
                    <a:lnTo>
                      <a:pt x="76476" y="176115"/>
                    </a:lnTo>
                    <a:lnTo>
                      <a:pt x="62242" y="178037"/>
                    </a:lnTo>
                    <a:lnTo>
                      <a:pt x="103924" y="178026"/>
                    </a:lnTo>
                    <a:lnTo>
                      <a:pt x="115493" y="162004"/>
                    </a:lnTo>
                    <a:lnTo>
                      <a:pt x="119621" y="141512"/>
                    </a:lnTo>
                    <a:lnTo>
                      <a:pt x="117245" y="125574"/>
                    </a:lnTo>
                    <a:lnTo>
                      <a:pt x="109280" y="112674"/>
                    </a:lnTo>
                    <a:lnTo>
                      <a:pt x="94471" y="101521"/>
                    </a:lnTo>
                    <a:lnTo>
                      <a:pt x="71564" y="90826"/>
                    </a:lnTo>
                    <a:lnTo>
                      <a:pt x="45078" y="79726"/>
                    </a:lnTo>
                    <a:lnTo>
                      <a:pt x="30791" y="71910"/>
                    </a:lnTo>
                    <a:lnTo>
                      <a:pt x="24962" y="64512"/>
                    </a:lnTo>
                    <a:lnTo>
                      <a:pt x="23850" y="54669"/>
                    </a:lnTo>
                    <a:lnTo>
                      <a:pt x="26131" y="43774"/>
                    </a:lnTo>
                    <a:lnTo>
                      <a:pt x="32604" y="35432"/>
                    </a:lnTo>
                    <a:lnTo>
                      <a:pt x="42710" y="30095"/>
                    </a:lnTo>
                    <a:lnTo>
                      <a:pt x="55892" y="28215"/>
                    </a:lnTo>
                    <a:lnTo>
                      <a:pt x="98801" y="28215"/>
                    </a:lnTo>
                    <a:lnTo>
                      <a:pt x="97281" y="26717"/>
                    </a:lnTo>
                    <a:lnTo>
                      <a:pt x="88999" y="21122"/>
                    </a:lnTo>
                    <a:lnTo>
                      <a:pt x="79751" y="17171"/>
                    </a:lnTo>
                    <a:lnTo>
                      <a:pt x="69391" y="14828"/>
                    </a:lnTo>
                    <a:lnTo>
                      <a:pt x="57772" y="14055"/>
                    </a:lnTo>
                    <a:close/>
                  </a:path>
                  <a:path w="797560" h="192404">
                    <a:moveTo>
                      <a:pt x="595515" y="157908"/>
                    </a:moveTo>
                    <a:lnTo>
                      <a:pt x="581647" y="166244"/>
                    </a:lnTo>
                    <a:lnTo>
                      <a:pt x="570364" y="171509"/>
                    </a:lnTo>
                    <a:lnTo>
                      <a:pt x="560198" y="174260"/>
                    </a:lnTo>
                    <a:lnTo>
                      <a:pt x="549681" y="175053"/>
                    </a:lnTo>
                    <a:lnTo>
                      <a:pt x="596344" y="175053"/>
                    </a:lnTo>
                    <a:lnTo>
                      <a:pt x="602602" y="171687"/>
                    </a:lnTo>
                    <a:lnTo>
                      <a:pt x="595515" y="157908"/>
                    </a:lnTo>
                    <a:close/>
                  </a:path>
                  <a:path w="797560" h="192404">
                    <a:moveTo>
                      <a:pt x="197802" y="39379"/>
                    </a:moveTo>
                    <a:lnTo>
                      <a:pt x="169837" y="39379"/>
                    </a:lnTo>
                    <a:lnTo>
                      <a:pt x="169837" y="173567"/>
                    </a:lnTo>
                    <a:lnTo>
                      <a:pt x="197802" y="173567"/>
                    </a:lnTo>
                    <a:lnTo>
                      <a:pt x="197802" y="76653"/>
                    </a:lnTo>
                    <a:lnTo>
                      <a:pt x="215953" y="56536"/>
                    </a:lnTo>
                    <a:lnTo>
                      <a:pt x="197802" y="56536"/>
                    </a:lnTo>
                    <a:lnTo>
                      <a:pt x="197802" y="39379"/>
                    </a:lnTo>
                    <a:close/>
                  </a:path>
                  <a:path w="797560" h="192404">
                    <a:moveTo>
                      <a:pt x="301792" y="32317"/>
                    </a:moveTo>
                    <a:lnTo>
                      <a:pt x="255562" y="32317"/>
                    </a:lnTo>
                    <a:lnTo>
                      <a:pt x="266612" y="34547"/>
                    </a:lnTo>
                    <a:lnTo>
                      <a:pt x="274937" y="40933"/>
                    </a:lnTo>
                    <a:lnTo>
                      <a:pt x="280136" y="50922"/>
                    </a:lnTo>
                    <a:lnTo>
                      <a:pt x="280229" y="51324"/>
                    </a:lnTo>
                    <a:lnTo>
                      <a:pt x="282016" y="64360"/>
                    </a:lnTo>
                    <a:lnTo>
                      <a:pt x="282016" y="173567"/>
                    </a:lnTo>
                    <a:lnTo>
                      <a:pt x="310349" y="173567"/>
                    </a:lnTo>
                    <a:lnTo>
                      <a:pt x="310349" y="76653"/>
                    </a:lnTo>
                    <a:lnTo>
                      <a:pt x="329046" y="56536"/>
                    </a:lnTo>
                    <a:lnTo>
                      <a:pt x="310349" y="56536"/>
                    </a:lnTo>
                    <a:lnTo>
                      <a:pt x="305507" y="37790"/>
                    </a:lnTo>
                    <a:lnTo>
                      <a:pt x="301792" y="32317"/>
                    </a:lnTo>
                    <a:close/>
                  </a:path>
                  <a:path w="797560" h="192404">
                    <a:moveTo>
                      <a:pt x="414254" y="32673"/>
                    </a:moveTo>
                    <a:lnTo>
                      <a:pt x="368109" y="32673"/>
                    </a:lnTo>
                    <a:lnTo>
                      <a:pt x="379159" y="34795"/>
                    </a:lnTo>
                    <a:lnTo>
                      <a:pt x="387431" y="40933"/>
                    </a:lnTo>
                    <a:lnTo>
                      <a:pt x="387549" y="41096"/>
                    </a:lnTo>
                    <a:lnTo>
                      <a:pt x="392735" y="50922"/>
                    </a:lnTo>
                    <a:lnTo>
                      <a:pt x="394563" y="64360"/>
                    </a:lnTo>
                    <a:lnTo>
                      <a:pt x="394563" y="173567"/>
                    </a:lnTo>
                    <a:lnTo>
                      <a:pt x="422516" y="173567"/>
                    </a:lnTo>
                    <a:lnTo>
                      <a:pt x="422516" y="91944"/>
                    </a:lnTo>
                    <a:lnTo>
                      <a:pt x="489661" y="91944"/>
                    </a:lnTo>
                    <a:lnTo>
                      <a:pt x="763342" y="91931"/>
                    </a:lnTo>
                    <a:lnTo>
                      <a:pt x="756395" y="77034"/>
                    </a:lnTo>
                    <a:lnTo>
                      <a:pt x="490042" y="77034"/>
                    </a:lnTo>
                    <a:lnTo>
                      <a:pt x="422516" y="77021"/>
                    </a:lnTo>
                    <a:lnTo>
                      <a:pt x="422516" y="60270"/>
                    </a:lnTo>
                    <a:lnTo>
                      <a:pt x="419408" y="41096"/>
                    </a:lnTo>
                    <a:lnTo>
                      <a:pt x="414254" y="32673"/>
                    </a:lnTo>
                    <a:close/>
                  </a:path>
                  <a:path w="797560" h="192404">
                    <a:moveTo>
                      <a:pt x="763342" y="91931"/>
                    </a:moveTo>
                    <a:lnTo>
                      <a:pt x="489661" y="91931"/>
                    </a:lnTo>
                    <a:lnTo>
                      <a:pt x="663397" y="91944"/>
                    </a:lnTo>
                    <a:lnTo>
                      <a:pt x="627786" y="173567"/>
                    </a:lnTo>
                    <a:lnTo>
                      <a:pt x="644550" y="173567"/>
                    </a:lnTo>
                    <a:lnTo>
                      <a:pt x="681621" y="91944"/>
                    </a:lnTo>
                    <a:lnTo>
                      <a:pt x="763348" y="91944"/>
                    </a:lnTo>
                    <a:close/>
                  </a:path>
                  <a:path w="797560" h="192404">
                    <a:moveTo>
                      <a:pt x="583928" y="29701"/>
                    </a:moveTo>
                    <a:lnTo>
                      <a:pt x="539584" y="29701"/>
                    </a:lnTo>
                    <a:lnTo>
                      <a:pt x="554487" y="32553"/>
                    </a:lnTo>
                    <a:lnTo>
                      <a:pt x="566174" y="40507"/>
                    </a:lnTo>
                    <a:lnTo>
                      <a:pt x="573799" y="52649"/>
                    </a:lnTo>
                    <a:lnTo>
                      <a:pt x="576529" y="68081"/>
                    </a:lnTo>
                    <a:lnTo>
                      <a:pt x="576529" y="77034"/>
                    </a:lnTo>
                    <a:lnTo>
                      <a:pt x="756395" y="77034"/>
                    </a:lnTo>
                    <a:lnTo>
                      <a:pt x="606933" y="77021"/>
                    </a:lnTo>
                    <a:lnTo>
                      <a:pt x="600868" y="51297"/>
                    </a:lnTo>
                    <a:lnTo>
                      <a:pt x="586770" y="31441"/>
                    </a:lnTo>
                    <a:lnTo>
                      <a:pt x="583928" y="29701"/>
                    </a:lnTo>
                    <a:close/>
                  </a:path>
                  <a:path w="797560" h="192404">
                    <a:moveTo>
                      <a:pt x="539241" y="14055"/>
                    </a:moveTo>
                    <a:lnTo>
                      <a:pt x="512656" y="18607"/>
                    </a:lnTo>
                    <a:lnTo>
                      <a:pt x="490255" y="31441"/>
                    </a:lnTo>
                    <a:lnTo>
                      <a:pt x="473142" y="51324"/>
                    </a:lnTo>
                    <a:lnTo>
                      <a:pt x="462406" y="77021"/>
                    </a:lnTo>
                    <a:lnTo>
                      <a:pt x="490045" y="77021"/>
                    </a:lnTo>
                    <a:lnTo>
                      <a:pt x="495379" y="57369"/>
                    </a:lnTo>
                    <a:lnTo>
                      <a:pt x="505879" y="42462"/>
                    </a:lnTo>
                    <a:lnTo>
                      <a:pt x="520846" y="33007"/>
                    </a:lnTo>
                    <a:lnTo>
                      <a:pt x="539584" y="29701"/>
                    </a:lnTo>
                    <a:lnTo>
                      <a:pt x="583928" y="29701"/>
                    </a:lnTo>
                    <a:lnTo>
                      <a:pt x="565811" y="18607"/>
                    </a:lnTo>
                    <a:lnTo>
                      <a:pt x="539241" y="14055"/>
                    </a:lnTo>
                    <a:close/>
                  </a:path>
                  <a:path w="797560" h="192404">
                    <a:moveTo>
                      <a:pt x="705768" y="0"/>
                    </a:moveTo>
                    <a:lnTo>
                      <a:pt x="697458" y="2269"/>
                    </a:lnTo>
                    <a:lnTo>
                      <a:pt x="690378" y="7178"/>
                    </a:lnTo>
                    <a:lnTo>
                      <a:pt x="685779" y="13723"/>
                    </a:lnTo>
                    <a:lnTo>
                      <a:pt x="684044" y="21066"/>
                    </a:lnTo>
                    <a:lnTo>
                      <a:pt x="685558" y="28368"/>
                    </a:lnTo>
                    <a:lnTo>
                      <a:pt x="708240" y="77021"/>
                    </a:lnTo>
                    <a:lnTo>
                      <a:pt x="756389" y="77021"/>
                    </a:lnTo>
                    <a:lnTo>
                      <a:pt x="725106" y="9940"/>
                    </a:lnTo>
                    <a:lnTo>
                      <a:pt x="720482" y="4080"/>
                    </a:lnTo>
                    <a:lnTo>
                      <a:pt x="713740" y="685"/>
                    </a:lnTo>
                    <a:lnTo>
                      <a:pt x="705768" y="0"/>
                    </a:lnTo>
                    <a:close/>
                  </a:path>
                  <a:path w="797560" h="192404">
                    <a:moveTo>
                      <a:pt x="98801" y="28215"/>
                    </a:moveTo>
                    <a:lnTo>
                      <a:pt x="55892" y="28215"/>
                    </a:lnTo>
                    <a:lnTo>
                      <a:pt x="70151" y="30306"/>
                    </a:lnTo>
                    <a:lnTo>
                      <a:pt x="81894" y="35994"/>
                    </a:lnTo>
                    <a:lnTo>
                      <a:pt x="89863" y="44407"/>
                    </a:lnTo>
                    <a:lnTo>
                      <a:pt x="92798" y="54669"/>
                    </a:lnTo>
                    <a:lnTo>
                      <a:pt x="92798" y="58010"/>
                    </a:lnTo>
                    <a:lnTo>
                      <a:pt x="92062" y="62861"/>
                    </a:lnTo>
                    <a:lnTo>
                      <a:pt x="90550" y="66976"/>
                    </a:lnTo>
                    <a:lnTo>
                      <a:pt x="106591" y="66976"/>
                    </a:lnTo>
                    <a:lnTo>
                      <a:pt x="113017" y="39379"/>
                    </a:lnTo>
                    <a:lnTo>
                      <a:pt x="197802" y="39379"/>
                    </a:lnTo>
                    <a:lnTo>
                      <a:pt x="197802" y="30336"/>
                    </a:lnTo>
                    <a:lnTo>
                      <a:pt x="100952" y="30336"/>
                    </a:lnTo>
                    <a:lnTo>
                      <a:pt x="98801" y="28215"/>
                    </a:lnTo>
                    <a:close/>
                  </a:path>
                  <a:path w="797560" h="192404">
                    <a:moveTo>
                      <a:pt x="265595" y="14055"/>
                    </a:moveTo>
                    <a:lnTo>
                      <a:pt x="248874" y="16133"/>
                    </a:lnTo>
                    <a:lnTo>
                      <a:pt x="233237" y="23137"/>
                    </a:lnTo>
                    <a:lnTo>
                      <a:pt x="216830" y="36220"/>
                    </a:lnTo>
                    <a:lnTo>
                      <a:pt x="197802" y="56536"/>
                    </a:lnTo>
                    <a:lnTo>
                      <a:pt x="215953" y="56536"/>
                    </a:lnTo>
                    <a:lnTo>
                      <a:pt x="218241" y="54000"/>
                    </a:lnTo>
                    <a:lnTo>
                      <a:pt x="232826" y="40504"/>
                    </a:lnTo>
                    <a:lnTo>
                      <a:pt x="244331" y="34003"/>
                    </a:lnTo>
                    <a:lnTo>
                      <a:pt x="255562" y="32317"/>
                    </a:lnTo>
                    <a:lnTo>
                      <a:pt x="301792" y="32317"/>
                    </a:lnTo>
                    <a:lnTo>
                      <a:pt x="296506" y="24532"/>
                    </a:lnTo>
                    <a:lnTo>
                      <a:pt x="283239" y="16656"/>
                    </a:lnTo>
                    <a:lnTo>
                      <a:pt x="265595" y="14055"/>
                    </a:lnTo>
                    <a:close/>
                  </a:path>
                  <a:path w="797560" h="192404">
                    <a:moveTo>
                      <a:pt x="377786" y="14055"/>
                    </a:moveTo>
                    <a:lnTo>
                      <a:pt x="361286" y="16133"/>
                    </a:lnTo>
                    <a:lnTo>
                      <a:pt x="345749" y="23137"/>
                    </a:lnTo>
                    <a:lnTo>
                      <a:pt x="329371" y="36220"/>
                    </a:lnTo>
                    <a:lnTo>
                      <a:pt x="310349" y="56536"/>
                    </a:lnTo>
                    <a:lnTo>
                      <a:pt x="329046" y="56536"/>
                    </a:lnTo>
                    <a:lnTo>
                      <a:pt x="330085" y="55419"/>
                    </a:lnTo>
                    <a:lnTo>
                      <a:pt x="341057" y="44632"/>
                    </a:lnTo>
                    <a:lnTo>
                      <a:pt x="350493" y="37617"/>
                    </a:lnTo>
                    <a:lnTo>
                      <a:pt x="359230" y="33816"/>
                    </a:lnTo>
                    <a:lnTo>
                      <a:pt x="368109" y="32673"/>
                    </a:lnTo>
                    <a:lnTo>
                      <a:pt x="414254" y="32673"/>
                    </a:lnTo>
                    <a:lnTo>
                      <a:pt x="410500" y="26537"/>
                    </a:lnTo>
                    <a:lnTo>
                      <a:pt x="396418" y="17292"/>
                    </a:lnTo>
                    <a:lnTo>
                      <a:pt x="377786" y="14055"/>
                    </a:lnTo>
                    <a:close/>
                  </a:path>
                  <a:path w="797560" h="192404">
                    <a:moveTo>
                      <a:pt x="197802" y="14804"/>
                    </a:moveTo>
                    <a:lnTo>
                      <a:pt x="191084" y="14804"/>
                    </a:lnTo>
                    <a:lnTo>
                      <a:pt x="100952" y="30336"/>
                    </a:lnTo>
                    <a:lnTo>
                      <a:pt x="197802" y="30336"/>
                    </a:lnTo>
                    <a:lnTo>
                      <a:pt x="197802" y="14804"/>
                    </a:lnTo>
                    <a:close/>
                  </a:path>
                </a:pathLst>
              </a:custGeom>
              <a:solidFill>
                <a:srgbClr val="717073"/>
              </a:solidFill>
            </p:spPr>
            <p:txBody>
              <a:bodyPr wrap="square" lIns="0" tIns="0" rIns="0" bIns="0" rtlCol="0"/>
              <a:lstStyle/>
              <a:p>
                <a:endParaRPr>
                  <a:latin typeface="Bahnschrift Light" panose="020B0502040204020203" pitchFamily="34" charset="0"/>
                </a:endParaRPr>
              </a:p>
            </p:txBody>
          </p:sp>
        </p:grpSp>
      </p:grpSp>
      <p:sp>
        <p:nvSpPr>
          <p:cNvPr id="15" name="object 10">
            <a:extLst>
              <a:ext uri="{FF2B5EF4-FFF2-40B4-BE49-F238E27FC236}">
                <a16:creationId xmlns:a16="http://schemas.microsoft.com/office/drawing/2014/main" id="{52616961-7121-7260-84AA-86A80366E083}"/>
              </a:ext>
            </a:extLst>
          </p:cNvPr>
          <p:cNvSpPr/>
          <p:nvPr/>
        </p:nvSpPr>
        <p:spPr>
          <a:xfrm>
            <a:off x="11728691" y="61178"/>
            <a:ext cx="360000" cy="360000"/>
          </a:xfrm>
          <a:custGeom>
            <a:avLst/>
            <a:gdLst/>
            <a:ahLst/>
            <a:cxnLst/>
            <a:rect l="l" t="t" r="r" b="b"/>
            <a:pathLst>
              <a:path w="445134" h="445134">
                <a:moveTo>
                  <a:pt x="222351" y="444715"/>
                </a:moveTo>
                <a:lnTo>
                  <a:pt x="267165" y="440198"/>
                </a:lnTo>
                <a:lnTo>
                  <a:pt x="308904" y="427241"/>
                </a:lnTo>
                <a:lnTo>
                  <a:pt x="346673" y="406740"/>
                </a:lnTo>
                <a:lnTo>
                  <a:pt x="379580" y="379588"/>
                </a:lnTo>
                <a:lnTo>
                  <a:pt x="406731" y="346680"/>
                </a:lnTo>
                <a:lnTo>
                  <a:pt x="427230" y="308911"/>
                </a:lnTo>
                <a:lnTo>
                  <a:pt x="440186" y="267174"/>
                </a:lnTo>
                <a:lnTo>
                  <a:pt x="444703" y="222364"/>
                </a:lnTo>
                <a:lnTo>
                  <a:pt x="440186" y="177549"/>
                </a:lnTo>
                <a:lnTo>
                  <a:pt x="427230" y="135809"/>
                </a:lnTo>
                <a:lnTo>
                  <a:pt x="406731" y="98038"/>
                </a:lnTo>
                <a:lnTo>
                  <a:pt x="379580" y="65128"/>
                </a:lnTo>
                <a:lnTo>
                  <a:pt x="346673" y="37976"/>
                </a:lnTo>
                <a:lnTo>
                  <a:pt x="308904" y="17474"/>
                </a:lnTo>
                <a:lnTo>
                  <a:pt x="267165" y="4517"/>
                </a:lnTo>
                <a:lnTo>
                  <a:pt x="222351" y="0"/>
                </a:lnTo>
                <a:lnTo>
                  <a:pt x="177537" y="4517"/>
                </a:lnTo>
                <a:lnTo>
                  <a:pt x="135799" y="17474"/>
                </a:lnTo>
                <a:lnTo>
                  <a:pt x="98029" y="37976"/>
                </a:lnTo>
                <a:lnTo>
                  <a:pt x="65122" y="65128"/>
                </a:lnTo>
                <a:lnTo>
                  <a:pt x="37972" y="98038"/>
                </a:lnTo>
                <a:lnTo>
                  <a:pt x="17472" y="135809"/>
                </a:lnTo>
                <a:lnTo>
                  <a:pt x="4517" y="177549"/>
                </a:lnTo>
                <a:lnTo>
                  <a:pt x="0" y="222364"/>
                </a:lnTo>
                <a:lnTo>
                  <a:pt x="4517" y="267174"/>
                </a:lnTo>
                <a:lnTo>
                  <a:pt x="17472" y="308911"/>
                </a:lnTo>
                <a:lnTo>
                  <a:pt x="37972" y="346680"/>
                </a:lnTo>
                <a:lnTo>
                  <a:pt x="65122" y="379588"/>
                </a:lnTo>
                <a:lnTo>
                  <a:pt x="98029" y="406740"/>
                </a:lnTo>
                <a:lnTo>
                  <a:pt x="135799" y="427241"/>
                </a:lnTo>
                <a:lnTo>
                  <a:pt x="177537" y="440198"/>
                </a:lnTo>
                <a:lnTo>
                  <a:pt x="222351" y="444715"/>
                </a:lnTo>
                <a:close/>
              </a:path>
            </a:pathLst>
          </a:custGeom>
          <a:ln w="8890">
            <a:solidFill>
              <a:srgbClr val="FDBE56"/>
            </a:solidFill>
          </a:ln>
        </p:spPr>
        <p:txBody>
          <a:bodyPr wrap="square" lIns="0" tIns="0" rIns="0" bIns="0" rtlCol="0"/>
          <a:lstStyle/>
          <a:p>
            <a:pPr algn="ctr"/>
            <a:endParaRPr>
              <a:latin typeface="Bahnschrift Light" panose="020B0502040204020203" pitchFamily="34" charset="0"/>
            </a:endParaRPr>
          </a:p>
        </p:txBody>
      </p:sp>
      <p:sp>
        <p:nvSpPr>
          <p:cNvPr id="16" name="CasellaDiTesto 15">
            <a:extLst>
              <a:ext uri="{FF2B5EF4-FFF2-40B4-BE49-F238E27FC236}">
                <a16:creationId xmlns:a16="http://schemas.microsoft.com/office/drawing/2014/main" id="{98FE7E46-3D34-261A-BE3C-314C031F5D82}"/>
              </a:ext>
            </a:extLst>
          </p:cNvPr>
          <p:cNvSpPr txBox="1"/>
          <p:nvPr/>
        </p:nvSpPr>
        <p:spPr>
          <a:xfrm>
            <a:off x="11722582" y="148845"/>
            <a:ext cx="372218" cy="184666"/>
          </a:xfrm>
          <a:prstGeom prst="rect">
            <a:avLst/>
          </a:prstGeom>
          <a:noFill/>
        </p:spPr>
        <p:txBody>
          <a:bodyPr wrap="square" lIns="0" tIns="0" rIns="0" bIns="0" rtlCol="0" anchor="ctr" anchorCtr="1">
            <a:spAutoFit/>
          </a:bodyPr>
          <a:lstStyle>
            <a:defPPr>
              <a:defRPr lang="it-IT"/>
            </a:defPPr>
            <a:lvl1pPr>
              <a:defRPr sz="1200">
                <a:solidFill>
                  <a:schemeClr val="tx1">
                    <a:lumMod val="50000"/>
                    <a:lumOff val="50000"/>
                  </a:schemeClr>
                </a:solidFill>
                <a:latin typeface="Arial Nova Cond Light" panose="020B0306020202020204" pitchFamily="34" charset="0"/>
              </a:defRPr>
            </a:lvl1pPr>
          </a:lstStyle>
          <a:p>
            <a:pPr lvl="0"/>
            <a:fld id="{2FCF48F2-A5B0-4625-BE61-E03E8FD626E4}" type="slidenum">
              <a:rPr lang="it-IT" smtClean="0"/>
              <a:pPr lvl="0"/>
              <a:t>‹N›</a:t>
            </a:fld>
            <a:endParaRPr lang="it-IT"/>
          </a:p>
        </p:txBody>
      </p:sp>
      <p:sp>
        <p:nvSpPr>
          <p:cNvPr id="4" name="Segnaposto contenuto 4">
            <a:extLst>
              <a:ext uri="{FF2B5EF4-FFF2-40B4-BE49-F238E27FC236}">
                <a16:creationId xmlns:a16="http://schemas.microsoft.com/office/drawing/2014/main" id="{63C99575-7E3F-3BB9-92E1-4D12BEE2D87E}"/>
              </a:ext>
            </a:extLst>
          </p:cNvPr>
          <p:cNvSpPr>
            <a:spLocks noGrp="1"/>
          </p:cNvSpPr>
          <p:nvPr>
            <p:ph sz="quarter" idx="11" hasCustomPrompt="1"/>
          </p:nvPr>
        </p:nvSpPr>
        <p:spPr>
          <a:xfrm>
            <a:off x="838200" y="973386"/>
            <a:ext cx="10515600" cy="249299"/>
          </a:xfrm>
          <a:prstGeom prst="rect">
            <a:avLst/>
          </a:prstGeom>
          <a:solidFill>
            <a:schemeClr val="tx1">
              <a:lumMod val="50000"/>
              <a:lumOff val="50000"/>
            </a:schemeClr>
          </a:solidFill>
        </p:spPr>
        <p:txBody>
          <a:bodyPr wrap="square" lIns="0" tIns="0" rIns="0" bIns="0">
            <a:spAutoFit/>
          </a:bodyPr>
          <a:lstStyle>
            <a:lvl1pPr marL="0" indent="0">
              <a:buNone/>
              <a:defRPr lang="it-IT" sz="1800" b="0" i="0" cap="all" baseline="0" smtClean="0">
                <a:solidFill>
                  <a:schemeClr val="bg1"/>
                </a:solidFill>
                <a:latin typeface="Arial Nova Cond" panose="020B0506020202020204" pitchFamily="34" charset="0"/>
                <a:cs typeface="Arial"/>
              </a:defRPr>
            </a:lvl1pPr>
            <a:lvl2pPr>
              <a:defRPr lang="it-IT" sz="1800" smtClean="0">
                <a:latin typeface="+mn-lt"/>
              </a:defRPr>
            </a:lvl2pPr>
            <a:lvl3pPr>
              <a:defRPr lang="it-IT" sz="1800" smtClean="0">
                <a:latin typeface="+mn-lt"/>
              </a:defRPr>
            </a:lvl3pPr>
            <a:lvl4pPr>
              <a:defRPr lang="it-IT" sz="1800" smtClean="0">
                <a:latin typeface="+mn-lt"/>
              </a:defRPr>
            </a:lvl4pPr>
            <a:lvl5pPr>
              <a:defRPr lang="it-IT" sz="1800">
                <a:latin typeface="+mn-lt"/>
              </a:defRPr>
            </a:lvl5pPr>
          </a:lstStyle>
          <a:p>
            <a:pPr marL="0" lvl="0"/>
            <a:r>
              <a:rPr lang="it-IT"/>
              <a:t>Fare clic per modificare lo stile del sottotitolo</a:t>
            </a:r>
          </a:p>
        </p:txBody>
      </p:sp>
    </p:spTree>
    <p:extLst>
      <p:ext uri="{BB962C8B-B14F-4D97-AF65-F5344CB8AC3E}">
        <p14:creationId xmlns:p14="http://schemas.microsoft.com/office/powerpoint/2010/main" val="154912144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grpSp>
        <p:nvGrpSpPr>
          <p:cNvPr id="5" name="Gruppo 4">
            <a:extLst>
              <a:ext uri="{FF2B5EF4-FFF2-40B4-BE49-F238E27FC236}">
                <a16:creationId xmlns:a16="http://schemas.microsoft.com/office/drawing/2014/main" id="{2A446896-BDDD-2648-999E-A5A3B1148BB8}"/>
              </a:ext>
            </a:extLst>
          </p:cNvPr>
          <p:cNvGrpSpPr/>
          <p:nvPr/>
        </p:nvGrpSpPr>
        <p:grpSpPr>
          <a:xfrm>
            <a:off x="0" y="0"/>
            <a:ext cx="640255" cy="6858001"/>
            <a:chOff x="0" y="0"/>
            <a:chExt cx="640255" cy="6858001"/>
          </a:xfrm>
        </p:grpSpPr>
        <p:sp>
          <p:nvSpPr>
            <p:cNvPr id="6" name="Rettangolo 5">
              <a:extLst>
                <a:ext uri="{FF2B5EF4-FFF2-40B4-BE49-F238E27FC236}">
                  <a16:creationId xmlns:a16="http://schemas.microsoft.com/office/drawing/2014/main" id="{C90E1957-85B3-5FB6-F800-BDD118CBD193}"/>
                </a:ext>
              </a:extLst>
            </p:cNvPr>
            <p:cNvSpPr/>
            <p:nvPr/>
          </p:nvSpPr>
          <p:spPr>
            <a:xfrm>
              <a:off x="0" y="0"/>
              <a:ext cx="6096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descr="Immagine che contiene clipart&#10;&#10;Descrizione generata automaticamente">
              <a:extLst>
                <a:ext uri="{FF2B5EF4-FFF2-40B4-BE49-F238E27FC236}">
                  <a16:creationId xmlns:a16="http://schemas.microsoft.com/office/drawing/2014/main" id="{B4BFE079-153F-8710-E5EB-7F90308AD3AC}"/>
                </a:ext>
              </a:extLst>
            </p:cNvPr>
            <p:cNvPicPr>
              <a:picLocks noChangeAspect="1"/>
            </p:cNvPicPr>
            <p:nvPr/>
          </p:nvPicPr>
          <p:blipFill rotWithShape="1">
            <a:blip r:embed="rId2" cstate="print">
              <a:alphaModFix amt="50000"/>
              <a:extLst>
                <a:ext uri="{28A0092B-C50C-407E-A947-70E740481C1C}">
                  <a14:useLocalDpi xmlns:a14="http://schemas.microsoft.com/office/drawing/2010/main" val="0"/>
                </a:ext>
              </a:extLst>
            </a:blip>
            <a:srcRect l="22076" r="53902"/>
            <a:stretch/>
          </p:blipFill>
          <p:spPr>
            <a:xfrm>
              <a:off x="1" y="1"/>
              <a:ext cx="640254" cy="6858000"/>
            </a:xfrm>
            <a:prstGeom prst="rect">
              <a:avLst/>
            </a:prstGeom>
          </p:spPr>
        </p:pic>
      </p:grpSp>
      <p:grpSp>
        <p:nvGrpSpPr>
          <p:cNvPr id="8" name="Gruppo 7">
            <a:extLst>
              <a:ext uri="{FF2B5EF4-FFF2-40B4-BE49-F238E27FC236}">
                <a16:creationId xmlns:a16="http://schemas.microsoft.com/office/drawing/2014/main" id="{F00F5111-DC5C-814B-6A51-86A26CE259EB}"/>
              </a:ext>
            </a:extLst>
          </p:cNvPr>
          <p:cNvGrpSpPr/>
          <p:nvPr/>
        </p:nvGrpSpPr>
        <p:grpSpPr>
          <a:xfrm>
            <a:off x="725784" y="6190653"/>
            <a:ext cx="923925" cy="572694"/>
            <a:chOff x="4682837" y="5624741"/>
            <a:chExt cx="923925" cy="572694"/>
          </a:xfrm>
        </p:grpSpPr>
        <p:sp>
          <p:nvSpPr>
            <p:cNvPr id="9" name="object 3">
              <a:extLst>
                <a:ext uri="{FF2B5EF4-FFF2-40B4-BE49-F238E27FC236}">
                  <a16:creationId xmlns:a16="http://schemas.microsoft.com/office/drawing/2014/main" id="{6387ABCA-6C77-3245-1A09-8C1168C6B4BD}"/>
                </a:ext>
              </a:extLst>
            </p:cNvPr>
            <p:cNvSpPr/>
            <p:nvPr/>
          </p:nvSpPr>
          <p:spPr>
            <a:xfrm>
              <a:off x="4699838" y="5624741"/>
              <a:ext cx="314960" cy="334645"/>
            </a:xfrm>
            <a:custGeom>
              <a:avLst/>
              <a:gdLst/>
              <a:ahLst/>
              <a:cxnLst/>
              <a:rect l="l" t="t" r="r" b="b"/>
              <a:pathLst>
                <a:path w="314960" h="334645">
                  <a:moveTo>
                    <a:pt x="71983" y="298742"/>
                  </a:moveTo>
                  <a:lnTo>
                    <a:pt x="70675" y="290487"/>
                  </a:lnTo>
                  <a:lnTo>
                    <a:pt x="66370" y="283311"/>
                  </a:lnTo>
                  <a:lnTo>
                    <a:pt x="59397" y="278180"/>
                  </a:lnTo>
                  <a:lnTo>
                    <a:pt x="50977" y="276136"/>
                  </a:lnTo>
                  <a:lnTo>
                    <a:pt x="42710" y="277444"/>
                  </a:lnTo>
                  <a:lnTo>
                    <a:pt x="35547" y="281749"/>
                  </a:lnTo>
                  <a:lnTo>
                    <a:pt x="30403" y="288721"/>
                  </a:lnTo>
                  <a:lnTo>
                    <a:pt x="28371" y="297141"/>
                  </a:lnTo>
                  <a:lnTo>
                    <a:pt x="29679" y="305396"/>
                  </a:lnTo>
                  <a:lnTo>
                    <a:pt x="33985" y="312572"/>
                  </a:lnTo>
                  <a:lnTo>
                    <a:pt x="40957" y="317715"/>
                  </a:lnTo>
                  <a:lnTo>
                    <a:pt x="49377" y="319747"/>
                  </a:lnTo>
                  <a:lnTo>
                    <a:pt x="57645" y="318439"/>
                  </a:lnTo>
                  <a:lnTo>
                    <a:pt x="64808" y="314121"/>
                  </a:lnTo>
                  <a:lnTo>
                    <a:pt x="69951" y="307162"/>
                  </a:lnTo>
                  <a:lnTo>
                    <a:pt x="71983" y="298742"/>
                  </a:lnTo>
                  <a:close/>
                </a:path>
                <a:path w="314960" h="334645">
                  <a:moveTo>
                    <a:pt x="77774" y="131635"/>
                  </a:moveTo>
                  <a:lnTo>
                    <a:pt x="75819" y="124790"/>
                  </a:lnTo>
                  <a:lnTo>
                    <a:pt x="71069" y="118567"/>
                  </a:lnTo>
                  <a:lnTo>
                    <a:pt x="63931" y="113766"/>
                  </a:lnTo>
                  <a:lnTo>
                    <a:pt x="55676" y="111391"/>
                  </a:lnTo>
                  <a:lnTo>
                    <a:pt x="47853" y="111747"/>
                  </a:lnTo>
                  <a:lnTo>
                    <a:pt x="41338" y="114642"/>
                  </a:lnTo>
                  <a:lnTo>
                    <a:pt x="36995" y="119888"/>
                  </a:lnTo>
                  <a:lnTo>
                    <a:pt x="1244" y="196583"/>
                  </a:lnTo>
                  <a:lnTo>
                    <a:pt x="0" y="203288"/>
                  </a:lnTo>
                  <a:lnTo>
                    <a:pt x="1968" y="210146"/>
                  </a:lnTo>
                  <a:lnTo>
                    <a:pt x="6718" y="216357"/>
                  </a:lnTo>
                  <a:lnTo>
                    <a:pt x="13855" y="221145"/>
                  </a:lnTo>
                  <a:lnTo>
                    <a:pt x="22110" y="223532"/>
                  </a:lnTo>
                  <a:lnTo>
                    <a:pt x="29933" y="223177"/>
                  </a:lnTo>
                  <a:lnTo>
                    <a:pt x="36436" y="220268"/>
                  </a:lnTo>
                  <a:lnTo>
                    <a:pt x="40779" y="215023"/>
                  </a:lnTo>
                  <a:lnTo>
                    <a:pt x="76542" y="138328"/>
                  </a:lnTo>
                  <a:lnTo>
                    <a:pt x="77774" y="131635"/>
                  </a:lnTo>
                  <a:close/>
                </a:path>
                <a:path w="314960" h="334645">
                  <a:moveTo>
                    <a:pt x="163436" y="257454"/>
                  </a:moveTo>
                  <a:lnTo>
                    <a:pt x="162128" y="249199"/>
                  </a:lnTo>
                  <a:lnTo>
                    <a:pt x="157822" y="242023"/>
                  </a:lnTo>
                  <a:lnTo>
                    <a:pt x="150850" y="236893"/>
                  </a:lnTo>
                  <a:lnTo>
                    <a:pt x="142430" y="234848"/>
                  </a:lnTo>
                  <a:lnTo>
                    <a:pt x="134162" y="236156"/>
                  </a:lnTo>
                  <a:lnTo>
                    <a:pt x="127000" y="240461"/>
                  </a:lnTo>
                  <a:lnTo>
                    <a:pt x="121856" y="247434"/>
                  </a:lnTo>
                  <a:lnTo>
                    <a:pt x="119824" y="255866"/>
                  </a:lnTo>
                  <a:lnTo>
                    <a:pt x="121119" y="264121"/>
                  </a:lnTo>
                  <a:lnTo>
                    <a:pt x="125437" y="271297"/>
                  </a:lnTo>
                  <a:lnTo>
                    <a:pt x="132410" y="276440"/>
                  </a:lnTo>
                  <a:lnTo>
                    <a:pt x="140830" y="278472"/>
                  </a:lnTo>
                  <a:lnTo>
                    <a:pt x="149085" y="277164"/>
                  </a:lnTo>
                  <a:lnTo>
                    <a:pt x="156248" y="272846"/>
                  </a:lnTo>
                  <a:lnTo>
                    <a:pt x="161404" y="265874"/>
                  </a:lnTo>
                  <a:lnTo>
                    <a:pt x="163436" y="257454"/>
                  </a:lnTo>
                  <a:close/>
                </a:path>
                <a:path w="314960" h="334645">
                  <a:moveTo>
                    <a:pt x="169151" y="90652"/>
                  </a:moveTo>
                  <a:lnTo>
                    <a:pt x="167119" y="83921"/>
                  </a:lnTo>
                  <a:lnTo>
                    <a:pt x="162331" y="77787"/>
                  </a:lnTo>
                  <a:lnTo>
                    <a:pt x="155181" y="73025"/>
                  </a:lnTo>
                  <a:lnTo>
                    <a:pt x="146939" y="70612"/>
                  </a:lnTo>
                  <a:lnTo>
                    <a:pt x="139166" y="70891"/>
                  </a:lnTo>
                  <a:lnTo>
                    <a:pt x="132715" y="73660"/>
                  </a:lnTo>
                  <a:lnTo>
                    <a:pt x="128447" y="78752"/>
                  </a:lnTo>
                  <a:lnTo>
                    <a:pt x="83096" y="176009"/>
                  </a:lnTo>
                  <a:lnTo>
                    <a:pt x="81940" y="182549"/>
                  </a:lnTo>
                  <a:lnTo>
                    <a:pt x="83959" y="189280"/>
                  </a:lnTo>
                  <a:lnTo>
                    <a:pt x="88734" y="195414"/>
                  </a:lnTo>
                  <a:lnTo>
                    <a:pt x="95885" y="200177"/>
                  </a:lnTo>
                  <a:lnTo>
                    <a:pt x="104127" y="202590"/>
                  </a:lnTo>
                  <a:lnTo>
                    <a:pt x="111912" y="202311"/>
                  </a:lnTo>
                  <a:lnTo>
                    <a:pt x="118364" y="199529"/>
                  </a:lnTo>
                  <a:lnTo>
                    <a:pt x="122643" y="194437"/>
                  </a:lnTo>
                  <a:lnTo>
                    <a:pt x="167995" y="97193"/>
                  </a:lnTo>
                  <a:lnTo>
                    <a:pt x="169151" y="90652"/>
                  </a:lnTo>
                  <a:close/>
                </a:path>
                <a:path w="314960" h="334645">
                  <a:moveTo>
                    <a:pt x="273646" y="21069"/>
                  </a:moveTo>
                  <a:lnTo>
                    <a:pt x="271919" y="13716"/>
                  </a:lnTo>
                  <a:lnTo>
                    <a:pt x="267322" y="7175"/>
                  </a:lnTo>
                  <a:lnTo>
                    <a:pt x="260248" y="2260"/>
                  </a:lnTo>
                  <a:lnTo>
                    <a:pt x="251929" y="0"/>
                  </a:lnTo>
                  <a:lnTo>
                    <a:pt x="243967" y="685"/>
                  </a:lnTo>
                  <a:lnTo>
                    <a:pt x="237223" y="4076"/>
                  </a:lnTo>
                  <a:lnTo>
                    <a:pt x="232600" y="9931"/>
                  </a:lnTo>
                  <a:lnTo>
                    <a:pt x="161683" y="162001"/>
                  </a:lnTo>
                  <a:lnTo>
                    <a:pt x="160172" y="169303"/>
                  </a:lnTo>
                  <a:lnTo>
                    <a:pt x="161899" y="176657"/>
                  </a:lnTo>
                  <a:lnTo>
                    <a:pt x="166497" y="183197"/>
                  </a:lnTo>
                  <a:lnTo>
                    <a:pt x="173570" y="188112"/>
                  </a:lnTo>
                  <a:lnTo>
                    <a:pt x="181889" y="190385"/>
                  </a:lnTo>
                  <a:lnTo>
                    <a:pt x="189865" y="189687"/>
                  </a:lnTo>
                  <a:lnTo>
                    <a:pt x="196608" y="186296"/>
                  </a:lnTo>
                  <a:lnTo>
                    <a:pt x="201218" y="180441"/>
                  </a:lnTo>
                  <a:lnTo>
                    <a:pt x="272135" y="28371"/>
                  </a:lnTo>
                  <a:lnTo>
                    <a:pt x="273646" y="21069"/>
                  </a:lnTo>
                  <a:close/>
                </a:path>
                <a:path w="314960" h="334645">
                  <a:moveTo>
                    <a:pt x="287680" y="145935"/>
                  </a:moveTo>
                  <a:lnTo>
                    <a:pt x="285661" y="139204"/>
                  </a:lnTo>
                  <a:lnTo>
                    <a:pt x="280860" y="133070"/>
                  </a:lnTo>
                  <a:lnTo>
                    <a:pt x="273723" y="128308"/>
                  </a:lnTo>
                  <a:lnTo>
                    <a:pt x="265480" y="125895"/>
                  </a:lnTo>
                  <a:lnTo>
                    <a:pt x="257695" y="126174"/>
                  </a:lnTo>
                  <a:lnTo>
                    <a:pt x="251244" y="128943"/>
                  </a:lnTo>
                  <a:lnTo>
                    <a:pt x="246989" y="134048"/>
                  </a:lnTo>
                  <a:lnTo>
                    <a:pt x="201637" y="231279"/>
                  </a:lnTo>
                  <a:lnTo>
                    <a:pt x="200482" y="237820"/>
                  </a:lnTo>
                  <a:lnTo>
                    <a:pt x="202501" y="244551"/>
                  </a:lnTo>
                  <a:lnTo>
                    <a:pt x="207276" y="250698"/>
                  </a:lnTo>
                  <a:lnTo>
                    <a:pt x="214426" y="255460"/>
                  </a:lnTo>
                  <a:lnTo>
                    <a:pt x="222669" y="257873"/>
                  </a:lnTo>
                  <a:lnTo>
                    <a:pt x="230454" y="257594"/>
                  </a:lnTo>
                  <a:lnTo>
                    <a:pt x="236905" y="254812"/>
                  </a:lnTo>
                  <a:lnTo>
                    <a:pt x="241173" y="249720"/>
                  </a:lnTo>
                  <a:lnTo>
                    <a:pt x="286524" y="152488"/>
                  </a:lnTo>
                  <a:lnTo>
                    <a:pt x="287680" y="145935"/>
                  </a:lnTo>
                  <a:close/>
                </a:path>
                <a:path w="314960" h="334645">
                  <a:moveTo>
                    <a:pt x="314833" y="242189"/>
                  </a:moveTo>
                  <a:lnTo>
                    <a:pt x="312864" y="235331"/>
                  </a:lnTo>
                  <a:lnTo>
                    <a:pt x="308114" y="229120"/>
                  </a:lnTo>
                  <a:lnTo>
                    <a:pt x="300990" y="224320"/>
                  </a:lnTo>
                  <a:lnTo>
                    <a:pt x="292735" y="221932"/>
                  </a:lnTo>
                  <a:lnTo>
                    <a:pt x="284911" y="222288"/>
                  </a:lnTo>
                  <a:lnTo>
                    <a:pt x="278396" y="225196"/>
                  </a:lnTo>
                  <a:lnTo>
                    <a:pt x="274053" y="230441"/>
                  </a:lnTo>
                  <a:lnTo>
                    <a:pt x="238302" y="307136"/>
                  </a:lnTo>
                  <a:lnTo>
                    <a:pt x="237070" y="313829"/>
                  </a:lnTo>
                  <a:lnTo>
                    <a:pt x="239026" y="320687"/>
                  </a:lnTo>
                  <a:lnTo>
                    <a:pt x="243776" y="326898"/>
                  </a:lnTo>
                  <a:lnTo>
                    <a:pt x="250913" y="331698"/>
                  </a:lnTo>
                  <a:lnTo>
                    <a:pt x="259181" y="334073"/>
                  </a:lnTo>
                  <a:lnTo>
                    <a:pt x="266992" y="333717"/>
                  </a:lnTo>
                  <a:lnTo>
                    <a:pt x="273507" y="330822"/>
                  </a:lnTo>
                  <a:lnTo>
                    <a:pt x="277837" y="325577"/>
                  </a:lnTo>
                  <a:lnTo>
                    <a:pt x="313601" y="248881"/>
                  </a:lnTo>
                  <a:lnTo>
                    <a:pt x="314833" y="242189"/>
                  </a:lnTo>
                  <a:close/>
                </a:path>
              </a:pathLst>
            </a:custGeom>
            <a:solidFill>
              <a:srgbClr val="FEC352"/>
            </a:solidFill>
          </p:spPr>
          <p:txBody>
            <a:bodyPr wrap="square" lIns="0" tIns="0" rIns="0" bIns="0" rtlCol="0"/>
            <a:lstStyle/>
            <a:p>
              <a:endParaRPr>
                <a:latin typeface="Bahnschrift Light" panose="020B0502040204020203" pitchFamily="34" charset="0"/>
              </a:endParaRPr>
            </a:p>
          </p:txBody>
        </p:sp>
        <p:grpSp>
          <p:nvGrpSpPr>
            <p:cNvPr id="10" name="object 4">
              <a:extLst>
                <a:ext uri="{FF2B5EF4-FFF2-40B4-BE49-F238E27FC236}">
                  <a16:creationId xmlns:a16="http://schemas.microsoft.com/office/drawing/2014/main" id="{992AF7CA-37AC-8AD3-07DA-D70D8214AA91}"/>
                </a:ext>
              </a:extLst>
            </p:cNvPr>
            <p:cNvGrpSpPr/>
            <p:nvPr/>
          </p:nvGrpSpPr>
          <p:grpSpPr>
            <a:xfrm>
              <a:off x="4682837" y="5956135"/>
              <a:ext cx="923925" cy="241300"/>
              <a:chOff x="4682837" y="5851233"/>
              <a:chExt cx="923925" cy="241300"/>
            </a:xfrm>
          </p:grpSpPr>
          <p:sp>
            <p:nvSpPr>
              <p:cNvPr id="11" name="object 5">
                <a:extLst>
                  <a:ext uri="{FF2B5EF4-FFF2-40B4-BE49-F238E27FC236}">
                    <a16:creationId xmlns:a16="http://schemas.microsoft.com/office/drawing/2014/main" id="{72C7DEC6-9BD9-B376-8594-6E95FA0A0146}"/>
                  </a:ext>
                </a:extLst>
              </p:cNvPr>
              <p:cNvSpPr/>
              <p:nvPr/>
            </p:nvSpPr>
            <p:spPr>
              <a:xfrm>
                <a:off x="4846749" y="5851233"/>
                <a:ext cx="43815" cy="43815"/>
              </a:xfrm>
              <a:custGeom>
                <a:avLst/>
                <a:gdLst/>
                <a:ahLst/>
                <a:cxnLst/>
                <a:rect l="l" t="t" r="r" b="b"/>
                <a:pathLst>
                  <a:path w="43814" h="43814">
                    <a:moveTo>
                      <a:pt x="22607" y="0"/>
                    </a:moveTo>
                    <a:lnTo>
                      <a:pt x="14346" y="1305"/>
                    </a:lnTo>
                    <a:lnTo>
                      <a:pt x="7178" y="5611"/>
                    </a:lnTo>
                    <a:lnTo>
                      <a:pt x="2035" y="12576"/>
                    </a:lnTo>
                    <a:lnTo>
                      <a:pt x="0" y="21000"/>
                    </a:lnTo>
                    <a:lnTo>
                      <a:pt x="1306" y="29264"/>
                    </a:lnTo>
                    <a:lnTo>
                      <a:pt x="5616" y="36433"/>
                    </a:lnTo>
                    <a:lnTo>
                      <a:pt x="12589" y="41570"/>
                    </a:lnTo>
                    <a:lnTo>
                      <a:pt x="21010" y="43606"/>
                    </a:lnTo>
                    <a:lnTo>
                      <a:pt x="29272" y="42299"/>
                    </a:lnTo>
                    <a:lnTo>
                      <a:pt x="36440" y="37989"/>
                    </a:lnTo>
                    <a:lnTo>
                      <a:pt x="41583" y="31016"/>
                    </a:lnTo>
                    <a:lnTo>
                      <a:pt x="43613" y="22600"/>
                    </a:lnTo>
                    <a:lnTo>
                      <a:pt x="42307" y="14340"/>
                    </a:lnTo>
                    <a:lnTo>
                      <a:pt x="38000" y="7172"/>
                    </a:lnTo>
                    <a:lnTo>
                      <a:pt x="31029" y="2035"/>
                    </a:lnTo>
                    <a:lnTo>
                      <a:pt x="22607" y="0"/>
                    </a:lnTo>
                    <a:close/>
                  </a:path>
                </a:pathLst>
              </a:custGeom>
              <a:solidFill>
                <a:srgbClr val="FEC352"/>
              </a:solidFill>
            </p:spPr>
            <p:txBody>
              <a:bodyPr wrap="square" lIns="0" tIns="0" rIns="0" bIns="0" rtlCol="0"/>
              <a:lstStyle/>
              <a:p>
                <a:endParaRPr>
                  <a:latin typeface="Bahnschrift Light" panose="020B0502040204020203" pitchFamily="34" charset="0"/>
                </a:endParaRPr>
              </a:p>
            </p:txBody>
          </p:sp>
          <p:pic>
            <p:nvPicPr>
              <p:cNvPr id="12" name="object 6">
                <a:extLst>
                  <a:ext uri="{FF2B5EF4-FFF2-40B4-BE49-F238E27FC236}">
                    <a16:creationId xmlns:a16="http://schemas.microsoft.com/office/drawing/2014/main" id="{41B609AF-00E3-3A42-CCDC-A56ADE287ADF}"/>
                  </a:ext>
                </a:extLst>
              </p:cNvPr>
              <p:cNvPicPr/>
              <p:nvPr/>
            </p:nvPicPr>
            <p:blipFill>
              <a:blip r:embed="rId3" cstate="print"/>
              <a:stretch>
                <a:fillRect/>
              </a:stretch>
            </p:blipFill>
            <p:spPr>
              <a:xfrm>
                <a:off x="4682837" y="5899778"/>
                <a:ext cx="113493" cy="190394"/>
              </a:xfrm>
              <a:prstGeom prst="rect">
                <a:avLst/>
              </a:prstGeom>
            </p:spPr>
          </p:pic>
          <p:sp>
            <p:nvSpPr>
              <p:cNvPr id="13" name="object 7">
                <a:extLst>
                  <a:ext uri="{FF2B5EF4-FFF2-40B4-BE49-F238E27FC236}">
                    <a16:creationId xmlns:a16="http://schemas.microsoft.com/office/drawing/2014/main" id="{72294CFB-1E2D-F020-F177-8B27664207D2}"/>
                  </a:ext>
                </a:extLst>
              </p:cNvPr>
              <p:cNvSpPr/>
              <p:nvPr/>
            </p:nvSpPr>
            <p:spPr>
              <a:xfrm>
                <a:off x="4808658" y="5899745"/>
                <a:ext cx="797560" cy="192405"/>
              </a:xfrm>
              <a:custGeom>
                <a:avLst/>
                <a:gdLst/>
                <a:ahLst/>
                <a:cxnLst/>
                <a:rect l="l" t="t" r="r" b="b"/>
                <a:pathLst>
                  <a:path w="797560" h="192404">
                    <a:moveTo>
                      <a:pt x="57105" y="177275"/>
                    </a:moveTo>
                    <a:lnTo>
                      <a:pt x="16014" y="177275"/>
                    </a:lnTo>
                    <a:lnTo>
                      <a:pt x="25041" y="183859"/>
                    </a:lnTo>
                    <a:lnTo>
                      <a:pt x="35914" y="188512"/>
                    </a:lnTo>
                    <a:lnTo>
                      <a:pt x="48670" y="191273"/>
                    </a:lnTo>
                    <a:lnTo>
                      <a:pt x="63347" y="192185"/>
                    </a:lnTo>
                    <a:lnTo>
                      <a:pt x="86134" y="188459"/>
                    </a:lnTo>
                    <a:lnTo>
                      <a:pt x="103905" y="178037"/>
                    </a:lnTo>
                    <a:lnTo>
                      <a:pt x="62167" y="178026"/>
                    </a:lnTo>
                    <a:lnTo>
                      <a:pt x="57105" y="177275"/>
                    </a:lnTo>
                    <a:close/>
                  </a:path>
                  <a:path w="797560" h="192404">
                    <a:moveTo>
                      <a:pt x="489661" y="91944"/>
                    </a:moveTo>
                    <a:lnTo>
                      <a:pt x="459752" y="91944"/>
                    </a:lnTo>
                    <a:lnTo>
                      <a:pt x="459315" y="96046"/>
                    </a:lnTo>
                    <a:lnTo>
                      <a:pt x="459105" y="100047"/>
                    </a:lnTo>
                    <a:lnTo>
                      <a:pt x="459105" y="104238"/>
                    </a:lnTo>
                    <a:lnTo>
                      <a:pt x="465087" y="139678"/>
                    </a:lnTo>
                    <a:lnTo>
                      <a:pt x="481798" y="167499"/>
                    </a:lnTo>
                    <a:lnTo>
                      <a:pt x="507384" y="185676"/>
                    </a:lnTo>
                    <a:lnTo>
                      <a:pt x="539991" y="192185"/>
                    </a:lnTo>
                    <a:lnTo>
                      <a:pt x="554957" y="191238"/>
                    </a:lnTo>
                    <a:lnTo>
                      <a:pt x="568915" y="187951"/>
                    </a:lnTo>
                    <a:lnTo>
                      <a:pt x="584064" y="181657"/>
                    </a:lnTo>
                    <a:lnTo>
                      <a:pt x="596344" y="175053"/>
                    </a:lnTo>
                    <a:lnTo>
                      <a:pt x="549681" y="175053"/>
                    </a:lnTo>
                    <a:lnTo>
                      <a:pt x="525360" y="169261"/>
                    </a:lnTo>
                    <a:lnTo>
                      <a:pt x="506388" y="153023"/>
                    </a:lnTo>
                    <a:lnTo>
                      <a:pt x="494058" y="128049"/>
                    </a:lnTo>
                    <a:lnTo>
                      <a:pt x="489661" y="96046"/>
                    </a:lnTo>
                    <a:lnTo>
                      <a:pt x="489661" y="91944"/>
                    </a:lnTo>
                    <a:close/>
                  </a:path>
                  <a:path w="797560" h="192404">
                    <a:moveTo>
                      <a:pt x="18262" y="137778"/>
                    </a:moveTo>
                    <a:lnTo>
                      <a:pt x="1117" y="137778"/>
                    </a:lnTo>
                    <a:lnTo>
                      <a:pt x="1117" y="190699"/>
                    </a:lnTo>
                    <a:lnTo>
                      <a:pt x="16014" y="190699"/>
                    </a:lnTo>
                    <a:lnTo>
                      <a:pt x="16014" y="177275"/>
                    </a:lnTo>
                    <a:lnTo>
                      <a:pt x="57105" y="177275"/>
                    </a:lnTo>
                    <a:lnTo>
                      <a:pt x="45624" y="175572"/>
                    </a:lnTo>
                    <a:lnTo>
                      <a:pt x="31589" y="168949"/>
                    </a:lnTo>
                    <a:lnTo>
                      <a:pt x="21885" y="159322"/>
                    </a:lnTo>
                    <a:lnTo>
                      <a:pt x="18262" y="147849"/>
                    </a:lnTo>
                    <a:lnTo>
                      <a:pt x="18262" y="137778"/>
                    </a:lnTo>
                    <a:close/>
                  </a:path>
                  <a:path w="797560" h="192404">
                    <a:moveTo>
                      <a:pt x="763348" y="91944"/>
                    </a:moveTo>
                    <a:lnTo>
                      <a:pt x="715200" y="91944"/>
                    </a:lnTo>
                    <a:lnTo>
                      <a:pt x="756475" y="180450"/>
                    </a:lnTo>
                    <a:lnTo>
                      <a:pt x="761091" y="186308"/>
                    </a:lnTo>
                    <a:lnTo>
                      <a:pt x="767832" y="189701"/>
                    </a:lnTo>
                    <a:lnTo>
                      <a:pt x="775806" y="190385"/>
                    </a:lnTo>
                    <a:lnTo>
                      <a:pt x="784123" y="188121"/>
                    </a:lnTo>
                    <a:lnTo>
                      <a:pt x="791203" y="183212"/>
                    </a:lnTo>
                    <a:lnTo>
                      <a:pt x="795802" y="176666"/>
                    </a:lnTo>
                    <a:lnTo>
                      <a:pt x="797537" y="169319"/>
                    </a:lnTo>
                    <a:lnTo>
                      <a:pt x="796020" y="162004"/>
                    </a:lnTo>
                    <a:lnTo>
                      <a:pt x="763348" y="91944"/>
                    </a:lnTo>
                    <a:close/>
                  </a:path>
                  <a:path w="797560" h="192404">
                    <a:moveTo>
                      <a:pt x="226110" y="173567"/>
                    </a:moveTo>
                    <a:lnTo>
                      <a:pt x="141516" y="173567"/>
                    </a:lnTo>
                    <a:lnTo>
                      <a:pt x="141516" y="187359"/>
                    </a:lnTo>
                    <a:lnTo>
                      <a:pt x="226110" y="187359"/>
                    </a:lnTo>
                    <a:lnTo>
                      <a:pt x="226110" y="173567"/>
                    </a:lnTo>
                    <a:close/>
                  </a:path>
                  <a:path w="797560" h="192404">
                    <a:moveTo>
                      <a:pt x="338277" y="173567"/>
                    </a:moveTo>
                    <a:lnTo>
                      <a:pt x="254050" y="173567"/>
                    </a:lnTo>
                    <a:lnTo>
                      <a:pt x="254050" y="187359"/>
                    </a:lnTo>
                    <a:lnTo>
                      <a:pt x="338277" y="187359"/>
                    </a:lnTo>
                    <a:lnTo>
                      <a:pt x="338277" y="173567"/>
                    </a:lnTo>
                    <a:close/>
                  </a:path>
                  <a:path w="797560" h="192404">
                    <a:moveTo>
                      <a:pt x="450469" y="173567"/>
                    </a:moveTo>
                    <a:lnTo>
                      <a:pt x="366242" y="173567"/>
                    </a:lnTo>
                    <a:lnTo>
                      <a:pt x="366242" y="187359"/>
                    </a:lnTo>
                    <a:lnTo>
                      <a:pt x="450469" y="187359"/>
                    </a:lnTo>
                    <a:lnTo>
                      <a:pt x="450469" y="173567"/>
                    </a:lnTo>
                    <a:close/>
                  </a:path>
                  <a:path w="797560" h="192404">
                    <a:moveTo>
                      <a:pt x="665784" y="173567"/>
                    </a:moveTo>
                    <a:lnTo>
                      <a:pt x="613638" y="173567"/>
                    </a:lnTo>
                    <a:lnTo>
                      <a:pt x="613638" y="187359"/>
                    </a:lnTo>
                    <a:lnTo>
                      <a:pt x="665784" y="187359"/>
                    </a:lnTo>
                    <a:lnTo>
                      <a:pt x="665784" y="173567"/>
                    </a:lnTo>
                    <a:close/>
                  </a:path>
                  <a:path w="797560" h="192404">
                    <a:moveTo>
                      <a:pt x="57772" y="14055"/>
                    </a:moveTo>
                    <a:lnTo>
                      <a:pt x="34279" y="17595"/>
                    </a:lnTo>
                    <a:lnTo>
                      <a:pt x="16027" y="27561"/>
                    </a:lnTo>
                    <a:lnTo>
                      <a:pt x="4204" y="42976"/>
                    </a:lnTo>
                    <a:lnTo>
                      <a:pt x="0" y="62861"/>
                    </a:lnTo>
                    <a:lnTo>
                      <a:pt x="2537" y="78813"/>
                    </a:lnTo>
                    <a:lnTo>
                      <a:pt x="10802" y="92033"/>
                    </a:lnTo>
                    <a:lnTo>
                      <a:pt x="25776" y="103434"/>
                    </a:lnTo>
                    <a:lnTo>
                      <a:pt x="48437" y="113928"/>
                    </a:lnTo>
                    <a:lnTo>
                      <a:pt x="72699" y="124273"/>
                    </a:lnTo>
                    <a:lnTo>
                      <a:pt x="87912" y="133255"/>
                    </a:lnTo>
                    <a:lnTo>
                      <a:pt x="95786" y="142169"/>
                    </a:lnTo>
                    <a:lnTo>
                      <a:pt x="98031" y="152307"/>
                    </a:lnTo>
                    <a:lnTo>
                      <a:pt x="95320" y="162623"/>
                    </a:lnTo>
                    <a:lnTo>
                      <a:pt x="87818" y="170768"/>
                    </a:lnTo>
                    <a:lnTo>
                      <a:pt x="76476" y="176115"/>
                    </a:lnTo>
                    <a:lnTo>
                      <a:pt x="62242" y="178037"/>
                    </a:lnTo>
                    <a:lnTo>
                      <a:pt x="103924" y="178026"/>
                    </a:lnTo>
                    <a:lnTo>
                      <a:pt x="115493" y="162004"/>
                    </a:lnTo>
                    <a:lnTo>
                      <a:pt x="119621" y="141512"/>
                    </a:lnTo>
                    <a:lnTo>
                      <a:pt x="117245" y="125574"/>
                    </a:lnTo>
                    <a:lnTo>
                      <a:pt x="109280" y="112674"/>
                    </a:lnTo>
                    <a:lnTo>
                      <a:pt x="94471" y="101521"/>
                    </a:lnTo>
                    <a:lnTo>
                      <a:pt x="71564" y="90826"/>
                    </a:lnTo>
                    <a:lnTo>
                      <a:pt x="45078" y="79726"/>
                    </a:lnTo>
                    <a:lnTo>
                      <a:pt x="30791" y="71910"/>
                    </a:lnTo>
                    <a:lnTo>
                      <a:pt x="24962" y="64512"/>
                    </a:lnTo>
                    <a:lnTo>
                      <a:pt x="23850" y="54669"/>
                    </a:lnTo>
                    <a:lnTo>
                      <a:pt x="26131" y="43774"/>
                    </a:lnTo>
                    <a:lnTo>
                      <a:pt x="32604" y="35432"/>
                    </a:lnTo>
                    <a:lnTo>
                      <a:pt x="42710" y="30095"/>
                    </a:lnTo>
                    <a:lnTo>
                      <a:pt x="55892" y="28215"/>
                    </a:lnTo>
                    <a:lnTo>
                      <a:pt x="98801" y="28215"/>
                    </a:lnTo>
                    <a:lnTo>
                      <a:pt x="97281" y="26717"/>
                    </a:lnTo>
                    <a:lnTo>
                      <a:pt x="88999" y="21122"/>
                    </a:lnTo>
                    <a:lnTo>
                      <a:pt x="79751" y="17171"/>
                    </a:lnTo>
                    <a:lnTo>
                      <a:pt x="69391" y="14828"/>
                    </a:lnTo>
                    <a:lnTo>
                      <a:pt x="57772" y="14055"/>
                    </a:lnTo>
                    <a:close/>
                  </a:path>
                  <a:path w="797560" h="192404">
                    <a:moveTo>
                      <a:pt x="595515" y="157908"/>
                    </a:moveTo>
                    <a:lnTo>
                      <a:pt x="581647" y="166244"/>
                    </a:lnTo>
                    <a:lnTo>
                      <a:pt x="570364" y="171509"/>
                    </a:lnTo>
                    <a:lnTo>
                      <a:pt x="560198" y="174260"/>
                    </a:lnTo>
                    <a:lnTo>
                      <a:pt x="549681" y="175053"/>
                    </a:lnTo>
                    <a:lnTo>
                      <a:pt x="596344" y="175053"/>
                    </a:lnTo>
                    <a:lnTo>
                      <a:pt x="602602" y="171687"/>
                    </a:lnTo>
                    <a:lnTo>
                      <a:pt x="595515" y="157908"/>
                    </a:lnTo>
                    <a:close/>
                  </a:path>
                  <a:path w="797560" h="192404">
                    <a:moveTo>
                      <a:pt x="197802" y="39379"/>
                    </a:moveTo>
                    <a:lnTo>
                      <a:pt x="169837" y="39379"/>
                    </a:lnTo>
                    <a:lnTo>
                      <a:pt x="169837" y="173567"/>
                    </a:lnTo>
                    <a:lnTo>
                      <a:pt x="197802" y="173567"/>
                    </a:lnTo>
                    <a:lnTo>
                      <a:pt x="197802" y="76653"/>
                    </a:lnTo>
                    <a:lnTo>
                      <a:pt x="215953" y="56536"/>
                    </a:lnTo>
                    <a:lnTo>
                      <a:pt x="197802" y="56536"/>
                    </a:lnTo>
                    <a:lnTo>
                      <a:pt x="197802" y="39379"/>
                    </a:lnTo>
                    <a:close/>
                  </a:path>
                  <a:path w="797560" h="192404">
                    <a:moveTo>
                      <a:pt x="301792" y="32317"/>
                    </a:moveTo>
                    <a:lnTo>
                      <a:pt x="255562" y="32317"/>
                    </a:lnTo>
                    <a:lnTo>
                      <a:pt x="266612" y="34547"/>
                    </a:lnTo>
                    <a:lnTo>
                      <a:pt x="274937" y="40933"/>
                    </a:lnTo>
                    <a:lnTo>
                      <a:pt x="280136" y="50922"/>
                    </a:lnTo>
                    <a:lnTo>
                      <a:pt x="280229" y="51324"/>
                    </a:lnTo>
                    <a:lnTo>
                      <a:pt x="282016" y="64360"/>
                    </a:lnTo>
                    <a:lnTo>
                      <a:pt x="282016" y="173567"/>
                    </a:lnTo>
                    <a:lnTo>
                      <a:pt x="310349" y="173567"/>
                    </a:lnTo>
                    <a:lnTo>
                      <a:pt x="310349" y="76653"/>
                    </a:lnTo>
                    <a:lnTo>
                      <a:pt x="329046" y="56536"/>
                    </a:lnTo>
                    <a:lnTo>
                      <a:pt x="310349" y="56536"/>
                    </a:lnTo>
                    <a:lnTo>
                      <a:pt x="305507" y="37790"/>
                    </a:lnTo>
                    <a:lnTo>
                      <a:pt x="301792" y="32317"/>
                    </a:lnTo>
                    <a:close/>
                  </a:path>
                  <a:path w="797560" h="192404">
                    <a:moveTo>
                      <a:pt x="414254" y="32673"/>
                    </a:moveTo>
                    <a:lnTo>
                      <a:pt x="368109" y="32673"/>
                    </a:lnTo>
                    <a:lnTo>
                      <a:pt x="379159" y="34795"/>
                    </a:lnTo>
                    <a:lnTo>
                      <a:pt x="387431" y="40933"/>
                    </a:lnTo>
                    <a:lnTo>
                      <a:pt x="387549" y="41096"/>
                    </a:lnTo>
                    <a:lnTo>
                      <a:pt x="392735" y="50922"/>
                    </a:lnTo>
                    <a:lnTo>
                      <a:pt x="394563" y="64360"/>
                    </a:lnTo>
                    <a:lnTo>
                      <a:pt x="394563" y="173567"/>
                    </a:lnTo>
                    <a:lnTo>
                      <a:pt x="422516" y="173567"/>
                    </a:lnTo>
                    <a:lnTo>
                      <a:pt x="422516" y="91944"/>
                    </a:lnTo>
                    <a:lnTo>
                      <a:pt x="489661" y="91944"/>
                    </a:lnTo>
                    <a:lnTo>
                      <a:pt x="763342" y="91931"/>
                    </a:lnTo>
                    <a:lnTo>
                      <a:pt x="756395" y="77034"/>
                    </a:lnTo>
                    <a:lnTo>
                      <a:pt x="490042" y="77034"/>
                    </a:lnTo>
                    <a:lnTo>
                      <a:pt x="422516" y="77021"/>
                    </a:lnTo>
                    <a:lnTo>
                      <a:pt x="422516" y="60270"/>
                    </a:lnTo>
                    <a:lnTo>
                      <a:pt x="419408" y="41096"/>
                    </a:lnTo>
                    <a:lnTo>
                      <a:pt x="414254" y="32673"/>
                    </a:lnTo>
                    <a:close/>
                  </a:path>
                  <a:path w="797560" h="192404">
                    <a:moveTo>
                      <a:pt x="763342" y="91931"/>
                    </a:moveTo>
                    <a:lnTo>
                      <a:pt x="489661" y="91931"/>
                    </a:lnTo>
                    <a:lnTo>
                      <a:pt x="663397" y="91944"/>
                    </a:lnTo>
                    <a:lnTo>
                      <a:pt x="627786" y="173567"/>
                    </a:lnTo>
                    <a:lnTo>
                      <a:pt x="644550" y="173567"/>
                    </a:lnTo>
                    <a:lnTo>
                      <a:pt x="681621" y="91944"/>
                    </a:lnTo>
                    <a:lnTo>
                      <a:pt x="763348" y="91944"/>
                    </a:lnTo>
                    <a:close/>
                  </a:path>
                  <a:path w="797560" h="192404">
                    <a:moveTo>
                      <a:pt x="583928" y="29701"/>
                    </a:moveTo>
                    <a:lnTo>
                      <a:pt x="539584" y="29701"/>
                    </a:lnTo>
                    <a:lnTo>
                      <a:pt x="554487" y="32553"/>
                    </a:lnTo>
                    <a:lnTo>
                      <a:pt x="566174" y="40507"/>
                    </a:lnTo>
                    <a:lnTo>
                      <a:pt x="573799" y="52649"/>
                    </a:lnTo>
                    <a:lnTo>
                      <a:pt x="576529" y="68081"/>
                    </a:lnTo>
                    <a:lnTo>
                      <a:pt x="576529" y="77034"/>
                    </a:lnTo>
                    <a:lnTo>
                      <a:pt x="756395" y="77034"/>
                    </a:lnTo>
                    <a:lnTo>
                      <a:pt x="606933" y="77021"/>
                    </a:lnTo>
                    <a:lnTo>
                      <a:pt x="600868" y="51297"/>
                    </a:lnTo>
                    <a:lnTo>
                      <a:pt x="586770" y="31441"/>
                    </a:lnTo>
                    <a:lnTo>
                      <a:pt x="583928" y="29701"/>
                    </a:lnTo>
                    <a:close/>
                  </a:path>
                  <a:path w="797560" h="192404">
                    <a:moveTo>
                      <a:pt x="539241" y="14055"/>
                    </a:moveTo>
                    <a:lnTo>
                      <a:pt x="512656" y="18607"/>
                    </a:lnTo>
                    <a:lnTo>
                      <a:pt x="490255" y="31441"/>
                    </a:lnTo>
                    <a:lnTo>
                      <a:pt x="473142" y="51324"/>
                    </a:lnTo>
                    <a:lnTo>
                      <a:pt x="462406" y="77021"/>
                    </a:lnTo>
                    <a:lnTo>
                      <a:pt x="490045" y="77021"/>
                    </a:lnTo>
                    <a:lnTo>
                      <a:pt x="495379" y="57369"/>
                    </a:lnTo>
                    <a:lnTo>
                      <a:pt x="505879" y="42462"/>
                    </a:lnTo>
                    <a:lnTo>
                      <a:pt x="520846" y="33007"/>
                    </a:lnTo>
                    <a:lnTo>
                      <a:pt x="539584" y="29701"/>
                    </a:lnTo>
                    <a:lnTo>
                      <a:pt x="583928" y="29701"/>
                    </a:lnTo>
                    <a:lnTo>
                      <a:pt x="565811" y="18607"/>
                    </a:lnTo>
                    <a:lnTo>
                      <a:pt x="539241" y="14055"/>
                    </a:lnTo>
                    <a:close/>
                  </a:path>
                  <a:path w="797560" h="192404">
                    <a:moveTo>
                      <a:pt x="705768" y="0"/>
                    </a:moveTo>
                    <a:lnTo>
                      <a:pt x="697458" y="2269"/>
                    </a:lnTo>
                    <a:lnTo>
                      <a:pt x="690378" y="7178"/>
                    </a:lnTo>
                    <a:lnTo>
                      <a:pt x="685779" y="13723"/>
                    </a:lnTo>
                    <a:lnTo>
                      <a:pt x="684044" y="21066"/>
                    </a:lnTo>
                    <a:lnTo>
                      <a:pt x="685558" y="28368"/>
                    </a:lnTo>
                    <a:lnTo>
                      <a:pt x="708240" y="77021"/>
                    </a:lnTo>
                    <a:lnTo>
                      <a:pt x="756389" y="77021"/>
                    </a:lnTo>
                    <a:lnTo>
                      <a:pt x="725106" y="9940"/>
                    </a:lnTo>
                    <a:lnTo>
                      <a:pt x="720482" y="4080"/>
                    </a:lnTo>
                    <a:lnTo>
                      <a:pt x="713740" y="685"/>
                    </a:lnTo>
                    <a:lnTo>
                      <a:pt x="705768" y="0"/>
                    </a:lnTo>
                    <a:close/>
                  </a:path>
                  <a:path w="797560" h="192404">
                    <a:moveTo>
                      <a:pt x="98801" y="28215"/>
                    </a:moveTo>
                    <a:lnTo>
                      <a:pt x="55892" y="28215"/>
                    </a:lnTo>
                    <a:lnTo>
                      <a:pt x="70151" y="30306"/>
                    </a:lnTo>
                    <a:lnTo>
                      <a:pt x="81894" y="35994"/>
                    </a:lnTo>
                    <a:lnTo>
                      <a:pt x="89863" y="44407"/>
                    </a:lnTo>
                    <a:lnTo>
                      <a:pt x="92798" y="54669"/>
                    </a:lnTo>
                    <a:lnTo>
                      <a:pt x="92798" y="58010"/>
                    </a:lnTo>
                    <a:lnTo>
                      <a:pt x="92062" y="62861"/>
                    </a:lnTo>
                    <a:lnTo>
                      <a:pt x="90550" y="66976"/>
                    </a:lnTo>
                    <a:lnTo>
                      <a:pt x="106591" y="66976"/>
                    </a:lnTo>
                    <a:lnTo>
                      <a:pt x="113017" y="39379"/>
                    </a:lnTo>
                    <a:lnTo>
                      <a:pt x="197802" y="39379"/>
                    </a:lnTo>
                    <a:lnTo>
                      <a:pt x="197802" y="30336"/>
                    </a:lnTo>
                    <a:lnTo>
                      <a:pt x="100952" y="30336"/>
                    </a:lnTo>
                    <a:lnTo>
                      <a:pt x="98801" y="28215"/>
                    </a:lnTo>
                    <a:close/>
                  </a:path>
                  <a:path w="797560" h="192404">
                    <a:moveTo>
                      <a:pt x="265595" y="14055"/>
                    </a:moveTo>
                    <a:lnTo>
                      <a:pt x="248874" y="16133"/>
                    </a:lnTo>
                    <a:lnTo>
                      <a:pt x="233237" y="23137"/>
                    </a:lnTo>
                    <a:lnTo>
                      <a:pt x="216830" y="36220"/>
                    </a:lnTo>
                    <a:lnTo>
                      <a:pt x="197802" y="56536"/>
                    </a:lnTo>
                    <a:lnTo>
                      <a:pt x="215953" y="56536"/>
                    </a:lnTo>
                    <a:lnTo>
                      <a:pt x="218241" y="54000"/>
                    </a:lnTo>
                    <a:lnTo>
                      <a:pt x="232826" y="40504"/>
                    </a:lnTo>
                    <a:lnTo>
                      <a:pt x="244331" y="34003"/>
                    </a:lnTo>
                    <a:lnTo>
                      <a:pt x="255562" y="32317"/>
                    </a:lnTo>
                    <a:lnTo>
                      <a:pt x="301792" y="32317"/>
                    </a:lnTo>
                    <a:lnTo>
                      <a:pt x="296506" y="24532"/>
                    </a:lnTo>
                    <a:lnTo>
                      <a:pt x="283239" y="16656"/>
                    </a:lnTo>
                    <a:lnTo>
                      <a:pt x="265595" y="14055"/>
                    </a:lnTo>
                    <a:close/>
                  </a:path>
                  <a:path w="797560" h="192404">
                    <a:moveTo>
                      <a:pt x="377786" y="14055"/>
                    </a:moveTo>
                    <a:lnTo>
                      <a:pt x="361286" y="16133"/>
                    </a:lnTo>
                    <a:lnTo>
                      <a:pt x="345749" y="23137"/>
                    </a:lnTo>
                    <a:lnTo>
                      <a:pt x="329371" y="36220"/>
                    </a:lnTo>
                    <a:lnTo>
                      <a:pt x="310349" y="56536"/>
                    </a:lnTo>
                    <a:lnTo>
                      <a:pt x="329046" y="56536"/>
                    </a:lnTo>
                    <a:lnTo>
                      <a:pt x="330085" y="55419"/>
                    </a:lnTo>
                    <a:lnTo>
                      <a:pt x="341057" y="44632"/>
                    </a:lnTo>
                    <a:lnTo>
                      <a:pt x="350493" y="37617"/>
                    </a:lnTo>
                    <a:lnTo>
                      <a:pt x="359230" y="33816"/>
                    </a:lnTo>
                    <a:lnTo>
                      <a:pt x="368109" y="32673"/>
                    </a:lnTo>
                    <a:lnTo>
                      <a:pt x="414254" y="32673"/>
                    </a:lnTo>
                    <a:lnTo>
                      <a:pt x="410500" y="26537"/>
                    </a:lnTo>
                    <a:lnTo>
                      <a:pt x="396418" y="17292"/>
                    </a:lnTo>
                    <a:lnTo>
                      <a:pt x="377786" y="14055"/>
                    </a:lnTo>
                    <a:close/>
                  </a:path>
                  <a:path w="797560" h="192404">
                    <a:moveTo>
                      <a:pt x="197802" y="14804"/>
                    </a:moveTo>
                    <a:lnTo>
                      <a:pt x="191084" y="14804"/>
                    </a:lnTo>
                    <a:lnTo>
                      <a:pt x="100952" y="30336"/>
                    </a:lnTo>
                    <a:lnTo>
                      <a:pt x="197802" y="30336"/>
                    </a:lnTo>
                    <a:lnTo>
                      <a:pt x="197802" y="14804"/>
                    </a:lnTo>
                    <a:close/>
                  </a:path>
                </a:pathLst>
              </a:custGeom>
              <a:solidFill>
                <a:srgbClr val="717073"/>
              </a:solidFill>
            </p:spPr>
            <p:txBody>
              <a:bodyPr wrap="square" lIns="0" tIns="0" rIns="0" bIns="0" rtlCol="0"/>
              <a:lstStyle/>
              <a:p>
                <a:endParaRPr>
                  <a:latin typeface="Bahnschrift Light" panose="020B0502040204020203" pitchFamily="34" charset="0"/>
                </a:endParaRPr>
              </a:p>
            </p:txBody>
          </p:sp>
        </p:grpSp>
      </p:grpSp>
      <p:sp>
        <p:nvSpPr>
          <p:cNvPr id="14" name="object 10">
            <a:extLst>
              <a:ext uri="{FF2B5EF4-FFF2-40B4-BE49-F238E27FC236}">
                <a16:creationId xmlns:a16="http://schemas.microsoft.com/office/drawing/2014/main" id="{C09F15A6-6CEB-3C96-4049-2540F0FFDB03}"/>
              </a:ext>
            </a:extLst>
          </p:cNvPr>
          <p:cNvSpPr/>
          <p:nvPr/>
        </p:nvSpPr>
        <p:spPr>
          <a:xfrm>
            <a:off x="11728691" y="61178"/>
            <a:ext cx="360000" cy="360000"/>
          </a:xfrm>
          <a:custGeom>
            <a:avLst/>
            <a:gdLst/>
            <a:ahLst/>
            <a:cxnLst/>
            <a:rect l="l" t="t" r="r" b="b"/>
            <a:pathLst>
              <a:path w="445134" h="445134">
                <a:moveTo>
                  <a:pt x="222351" y="444715"/>
                </a:moveTo>
                <a:lnTo>
                  <a:pt x="267165" y="440198"/>
                </a:lnTo>
                <a:lnTo>
                  <a:pt x="308904" y="427241"/>
                </a:lnTo>
                <a:lnTo>
                  <a:pt x="346673" y="406740"/>
                </a:lnTo>
                <a:lnTo>
                  <a:pt x="379580" y="379588"/>
                </a:lnTo>
                <a:lnTo>
                  <a:pt x="406731" y="346680"/>
                </a:lnTo>
                <a:lnTo>
                  <a:pt x="427230" y="308911"/>
                </a:lnTo>
                <a:lnTo>
                  <a:pt x="440186" y="267174"/>
                </a:lnTo>
                <a:lnTo>
                  <a:pt x="444703" y="222364"/>
                </a:lnTo>
                <a:lnTo>
                  <a:pt x="440186" y="177549"/>
                </a:lnTo>
                <a:lnTo>
                  <a:pt x="427230" y="135809"/>
                </a:lnTo>
                <a:lnTo>
                  <a:pt x="406731" y="98038"/>
                </a:lnTo>
                <a:lnTo>
                  <a:pt x="379580" y="65128"/>
                </a:lnTo>
                <a:lnTo>
                  <a:pt x="346673" y="37976"/>
                </a:lnTo>
                <a:lnTo>
                  <a:pt x="308904" y="17474"/>
                </a:lnTo>
                <a:lnTo>
                  <a:pt x="267165" y="4517"/>
                </a:lnTo>
                <a:lnTo>
                  <a:pt x="222351" y="0"/>
                </a:lnTo>
                <a:lnTo>
                  <a:pt x="177537" y="4517"/>
                </a:lnTo>
                <a:lnTo>
                  <a:pt x="135799" y="17474"/>
                </a:lnTo>
                <a:lnTo>
                  <a:pt x="98029" y="37976"/>
                </a:lnTo>
                <a:lnTo>
                  <a:pt x="65122" y="65128"/>
                </a:lnTo>
                <a:lnTo>
                  <a:pt x="37972" y="98038"/>
                </a:lnTo>
                <a:lnTo>
                  <a:pt x="17472" y="135809"/>
                </a:lnTo>
                <a:lnTo>
                  <a:pt x="4517" y="177549"/>
                </a:lnTo>
                <a:lnTo>
                  <a:pt x="0" y="222364"/>
                </a:lnTo>
                <a:lnTo>
                  <a:pt x="4517" y="267174"/>
                </a:lnTo>
                <a:lnTo>
                  <a:pt x="17472" y="308911"/>
                </a:lnTo>
                <a:lnTo>
                  <a:pt x="37972" y="346680"/>
                </a:lnTo>
                <a:lnTo>
                  <a:pt x="65122" y="379588"/>
                </a:lnTo>
                <a:lnTo>
                  <a:pt x="98029" y="406740"/>
                </a:lnTo>
                <a:lnTo>
                  <a:pt x="135799" y="427241"/>
                </a:lnTo>
                <a:lnTo>
                  <a:pt x="177537" y="440198"/>
                </a:lnTo>
                <a:lnTo>
                  <a:pt x="222351" y="444715"/>
                </a:lnTo>
                <a:close/>
              </a:path>
            </a:pathLst>
          </a:custGeom>
          <a:ln w="8890">
            <a:solidFill>
              <a:srgbClr val="FDBE56"/>
            </a:solidFill>
          </a:ln>
        </p:spPr>
        <p:txBody>
          <a:bodyPr wrap="square" lIns="0" tIns="0" rIns="0" bIns="0" rtlCol="0"/>
          <a:lstStyle/>
          <a:p>
            <a:pPr algn="ctr"/>
            <a:endParaRPr>
              <a:latin typeface="Bahnschrift Light" panose="020B0502040204020203" pitchFamily="34" charset="0"/>
            </a:endParaRPr>
          </a:p>
        </p:txBody>
      </p:sp>
      <p:sp>
        <p:nvSpPr>
          <p:cNvPr id="15" name="CasellaDiTesto 14">
            <a:extLst>
              <a:ext uri="{FF2B5EF4-FFF2-40B4-BE49-F238E27FC236}">
                <a16:creationId xmlns:a16="http://schemas.microsoft.com/office/drawing/2014/main" id="{566B62A7-E38F-EA50-CE3F-AAC55D93FD89}"/>
              </a:ext>
            </a:extLst>
          </p:cNvPr>
          <p:cNvSpPr txBox="1"/>
          <p:nvPr/>
        </p:nvSpPr>
        <p:spPr>
          <a:xfrm>
            <a:off x="11722582" y="148845"/>
            <a:ext cx="372218" cy="184666"/>
          </a:xfrm>
          <a:prstGeom prst="rect">
            <a:avLst/>
          </a:prstGeom>
          <a:noFill/>
        </p:spPr>
        <p:txBody>
          <a:bodyPr wrap="square" lIns="0" tIns="0" rIns="0" bIns="0" rtlCol="0" anchor="ctr" anchorCtr="1">
            <a:spAutoFit/>
          </a:bodyPr>
          <a:lstStyle>
            <a:defPPr>
              <a:defRPr lang="it-IT"/>
            </a:defPPr>
            <a:lvl1pPr>
              <a:defRPr sz="1200">
                <a:solidFill>
                  <a:schemeClr val="tx1">
                    <a:lumMod val="50000"/>
                    <a:lumOff val="50000"/>
                  </a:schemeClr>
                </a:solidFill>
                <a:latin typeface="Arial Nova Cond Light" panose="020B0306020202020204" pitchFamily="34" charset="0"/>
              </a:defRPr>
            </a:lvl1pPr>
          </a:lstStyle>
          <a:p>
            <a:pPr lvl="0"/>
            <a:fld id="{2FCF48F2-A5B0-4625-BE61-E03E8FD626E4}" type="slidenum">
              <a:rPr lang="it-IT" smtClean="0"/>
              <a:pPr lvl="0"/>
              <a:t>‹N›</a:t>
            </a:fld>
            <a:endParaRPr lang="it-IT"/>
          </a:p>
        </p:txBody>
      </p:sp>
    </p:spTree>
    <p:extLst>
      <p:ext uri="{BB962C8B-B14F-4D97-AF65-F5344CB8AC3E}">
        <p14:creationId xmlns:p14="http://schemas.microsoft.com/office/powerpoint/2010/main" val="2782090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E5D6E39-8DF1-520E-4F96-FE229468953D}"/>
              </a:ext>
            </a:extLst>
          </p:cNvPr>
          <p:cNvSpPr>
            <a:spLocks noGrp="1"/>
          </p:cNvSpPr>
          <p:nvPr>
            <p:ph type="title"/>
          </p:nvPr>
        </p:nvSpPr>
        <p:spPr>
          <a:xfrm>
            <a:off x="838200" y="365125"/>
            <a:ext cx="10515600" cy="1038746"/>
          </a:xfrm>
          <a:prstGeom prst="rect">
            <a:avLst/>
          </a:prstGeom>
        </p:spPr>
        <p:txBody>
          <a:bodyPr vert="horz" wrap="square" lIns="0" tIns="12700" rIns="0" bIns="0" rtlCol="0">
            <a:spAutoFit/>
          </a:bodyPr>
          <a:lstStyle/>
          <a:p>
            <a:pPr marL="12700" lvl="0">
              <a:lnSpc>
                <a:spcPts val="4000"/>
              </a:lnSpc>
              <a:spcBef>
                <a:spcPts val="100"/>
              </a:spcBef>
            </a:pPr>
            <a:r>
              <a:rPr lang="it-IT"/>
              <a:t>Fare clic per modificare lo stile del titolo dello schema</a:t>
            </a:r>
          </a:p>
        </p:txBody>
      </p:sp>
    </p:spTree>
    <p:extLst>
      <p:ext uri="{BB962C8B-B14F-4D97-AF65-F5344CB8AC3E}">
        <p14:creationId xmlns:p14="http://schemas.microsoft.com/office/powerpoint/2010/main" val="258371698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6" r:id="rId14"/>
    <p:sldLayoutId id="2147483747" r:id="rId15"/>
    <p:sldLayoutId id="2147483748" r:id="rId16"/>
    <p:sldLayoutId id="2147483749" r:id="rId17"/>
    <p:sldLayoutId id="2147483750" r:id="rId18"/>
  </p:sldLayoutIdLst>
  <p:hf sldNum="0" hdr="0" ftr="0" dt="0"/>
  <p:txStyles>
    <p:titleStyle>
      <a:lvl1pPr algn="l" defTabSz="914400" rtl="0" eaLnBrk="1" latinLnBrk="0" hangingPunct="1">
        <a:lnSpc>
          <a:spcPct val="90000"/>
        </a:lnSpc>
        <a:spcBef>
          <a:spcPct val="0"/>
        </a:spcBef>
        <a:buNone/>
        <a:defRPr lang="it-IT" sz="4200" b="0" i="0" kern="1200" cap="all" baseline="0">
          <a:solidFill>
            <a:srgbClr val="8A898C"/>
          </a:solidFill>
          <a:latin typeface="Arial Nova Cond Light" panose="020B0306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400" kern="1200">
          <a:solidFill>
            <a:schemeClr val="tx1"/>
          </a:solidFill>
          <a:latin typeface="Arial Nova Cond Light" panose="020B03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Arial Nova Cond Light" panose="020B03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Arial Nova Cond Light" panose="020B03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Nova Cond Light" panose="020B03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Nova Cond Light" panose="020B03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17.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14.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36.xml"/><Relationship Id="rId1" Type="http://schemas.openxmlformats.org/officeDocument/2006/relationships/slideLayout" Target="../slideLayouts/slideLayout14.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39.xml"/><Relationship Id="rId1" Type="http://schemas.openxmlformats.org/officeDocument/2006/relationships/slideLayout" Target="../slideLayouts/slideLayout14.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41.xml"/><Relationship Id="rId1" Type="http://schemas.openxmlformats.org/officeDocument/2006/relationships/slideLayout" Target="../slideLayouts/slideLayout14.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5">
            <a:extLst>
              <a:ext uri="{FF2B5EF4-FFF2-40B4-BE49-F238E27FC236}">
                <a16:creationId xmlns:a16="http://schemas.microsoft.com/office/drawing/2014/main" id="{01498E2B-D41D-70B8-1417-91DDB274F177}"/>
              </a:ext>
            </a:extLst>
          </p:cNvPr>
          <p:cNvSpPr>
            <a:spLocks noGrp="1"/>
          </p:cNvSpPr>
          <p:nvPr>
            <p:ph type="body" sz="quarter" idx="11"/>
          </p:nvPr>
        </p:nvSpPr>
        <p:spPr>
          <a:xfrm>
            <a:off x="6827837" y="3094038"/>
            <a:ext cx="4990783" cy="619125"/>
          </a:xfrm>
        </p:spPr>
        <p:txBody>
          <a:bodyPr vert="horz" lIns="91440" tIns="45720" rIns="91440" bIns="45720" rtlCol="0" anchor="t">
            <a:normAutofit fontScale="92500" lnSpcReduction="10000"/>
          </a:bodyPr>
          <a:lstStyle/>
          <a:p>
            <a:r>
              <a:rPr lang="it-IT" b="1" dirty="0">
                <a:solidFill>
                  <a:schemeClr val="tx1"/>
                </a:solidFill>
                <a:latin typeface="Arial Nova Light"/>
              </a:rPr>
              <a:t>1 - Più Impresa</a:t>
            </a:r>
          </a:p>
        </p:txBody>
      </p:sp>
      <p:pic>
        <p:nvPicPr>
          <p:cNvPr id="2" name="Immagine 1">
            <a:extLst>
              <a:ext uri="{FF2B5EF4-FFF2-40B4-BE49-F238E27FC236}">
                <a16:creationId xmlns:a16="http://schemas.microsoft.com/office/drawing/2014/main" id="{8238E39E-3AA7-9A78-723C-3134EFF5A9AB}"/>
              </a:ext>
            </a:extLst>
          </p:cNvPr>
          <p:cNvPicPr>
            <a:picLocks noChangeAspect="1"/>
          </p:cNvPicPr>
          <p:nvPr/>
        </p:nvPicPr>
        <p:blipFill>
          <a:blip r:embed="rId2"/>
          <a:stretch>
            <a:fillRect/>
          </a:stretch>
        </p:blipFill>
        <p:spPr>
          <a:xfrm>
            <a:off x="1697312" y="2760530"/>
            <a:ext cx="2105319" cy="952633"/>
          </a:xfrm>
          <a:prstGeom prst="rect">
            <a:avLst/>
          </a:prstGeom>
          <a:ln w="76200">
            <a:solidFill>
              <a:srgbClr val="FFC000"/>
            </a:solidFill>
          </a:ln>
        </p:spPr>
      </p:pic>
      <p:sp>
        <p:nvSpPr>
          <p:cNvPr id="3" name="Segnaposto contenuto 3">
            <a:extLst>
              <a:ext uri="{FF2B5EF4-FFF2-40B4-BE49-F238E27FC236}">
                <a16:creationId xmlns:a16="http://schemas.microsoft.com/office/drawing/2014/main" id="{7A670FB9-B0A9-D958-E41F-FDC0EC3AB99C}"/>
              </a:ext>
            </a:extLst>
          </p:cNvPr>
          <p:cNvSpPr txBox="1">
            <a:spLocks/>
          </p:cNvSpPr>
          <p:nvPr/>
        </p:nvSpPr>
        <p:spPr>
          <a:xfrm>
            <a:off x="10559316" y="6056208"/>
            <a:ext cx="1556484" cy="289728"/>
          </a:xfrm>
        </p:spPr>
        <p:txBody>
          <a:bodyPr/>
          <a:lstStyle>
            <a:lvl1pPr marL="0" indent="0" algn="l" defTabSz="914400" rtl="0" eaLnBrk="1" latinLnBrk="0" hangingPunct="1">
              <a:lnSpc>
                <a:spcPct val="90000"/>
              </a:lnSpc>
              <a:spcBef>
                <a:spcPts val="1000"/>
              </a:spcBef>
              <a:buFont typeface="Arial" panose="020B0604020202020204" pitchFamily="34" charset="0"/>
              <a:buNone/>
              <a:defRPr sz="4400" kern="1200">
                <a:solidFill>
                  <a:schemeClr val="tx2">
                    <a:lumMod val="90000"/>
                    <a:lumOff val="10000"/>
                  </a:schemeClr>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Arial Nova Cond Light" panose="020B03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Arial Nova Cond Light" panose="020B03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Nova Cond Light" panose="020B03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Nova Cond Light" panose="020B03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1000" dirty="0"/>
              <a:t>14 maggio 2026</a:t>
            </a:r>
          </a:p>
        </p:txBody>
      </p:sp>
    </p:spTree>
    <p:extLst>
      <p:ext uri="{BB962C8B-B14F-4D97-AF65-F5344CB8AC3E}">
        <p14:creationId xmlns:p14="http://schemas.microsoft.com/office/powerpoint/2010/main" val="910732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F1294-8831-28B1-2F2A-9C251BBFBFBC}"/>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0CFF349D-21DA-9AD7-5653-7338512AAC81}"/>
              </a:ext>
            </a:extLst>
          </p:cNvPr>
          <p:cNvSpPr>
            <a:spLocks noGrp="1"/>
          </p:cNvSpPr>
          <p:nvPr>
            <p:ph type="title"/>
          </p:nvPr>
        </p:nvSpPr>
        <p:spPr>
          <a:xfrm>
            <a:off x="966653" y="486308"/>
            <a:ext cx="10039400" cy="499461"/>
          </a:xfrm>
        </p:spPr>
        <p:txBody>
          <a:bodyPr>
            <a:noAutofit/>
          </a:bodyPr>
          <a:lstStyle/>
          <a:p>
            <a:r>
              <a:rPr lang="it-IT" sz="3200" dirty="0"/>
              <a:t>Condizioni dell’intervento finanziario </a:t>
            </a:r>
            <a:r>
              <a:rPr lang="it-IT" sz="3200" dirty="0" err="1"/>
              <a:t>ismea</a:t>
            </a:r>
            <a:endParaRPr lang="it-IT" sz="3200" dirty="0"/>
          </a:p>
        </p:txBody>
      </p:sp>
      <p:sp>
        <p:nvSpPr>
          <p:cNvPr id="9" name="Segnaposto contenuto 8">
            <a:extLst>
              <a:ext uri="{FF2B5EF4-FFF2-40B4-BE49-F238E27FC236}">
                <a16:creationId xmlns:a16="http://schemas.microsoft.com/office/drawing/2014/main" id="{6216F7C8-DDC1-DE31-0385-4DAA1ACD6CCE}"/>
              </a:ext>
            </a:extLst>
          </p:cNvPr>
          <p:cNvSpPr>
            <a:spLocks noGrp="1"/>
          </p:cNvSpPr>
          <p:nvPr>
            <p:ph sz="quarter" idx="12"/>
          </p:nvPr>
        </p:nvSpPr>
        <p:spPr/>
        <p:txBody>
          <a:bodyPr/>
          <a:lstStyle/>
          <a:p>
            <a:endParaRPr lang="it-IT"/>
          </a:p>
        </p:txBody>
      </p:sp>
      <p:graphicFrame>
        <p:nvGraphicFramePr>
          <p:cNvPr id="2" name="Segnaposto contenuto 4">
            <a:extLst>
              <a:ext uri="{FF2B5EF4-FFF2-40B4-BE49-F238E27FC236}">
                <a16:creationId xmlns:a16="http://schemas.microsoft.com/office/drawing/2014/main" id="{E5E51F11-9B11-1238-24DF-C658A8A3B7DF}"/>
              </a:ext>
            </a:extLst>
          </p:cNvPr>
          <p:cNvGraphicFramePr>
            <a:graphicFrameLocks/>
          </p:cNvGraphicFramePr>
          <p:nvPr>
            <p:extLst>
              <p:ext uri="{D42A27DB-BD31-4B8C-83A1-F6EECF244321}">
                <p14:modId xmlns:p14="http://schemas.microsoft.com/office/powerpoint/2010/main" val="2018942837"/>
              </p:ext>
            </p:extLst>
          </p:nvPr>
        </p:nvGraphicFramePr>
        <p:xfrm>
          <a:off x="465562" y="1238250"/>
          <a:ext cx="11260876" cy="5252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3906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75B35-D2C0-933D-12AD-6E8B2C1AFA87}"/>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6741EE71-97EE-EB95-D760-F19A4B739A62}"/>
              </a:ext>
            </a:extLst>
          </p:cNvPr>
          <p:cNvSpPr>
            <a:spLocks noGrp="1"/>
          </p:cNvSpPr>
          <p:nvPr>
            <p:ph type="title"/>
          </p:nvPr>
        </p:nvSpPr>
        <p:spPr>
          <a:xfrm>
            <a:off x="966653" y="486308"/>
            <a:ext cx="10039400" cy="499461"/>
          </a:xfrm>
        </p:spPr>
        <p:txBody>
          <a:bodyPr>
            <a:noAutofit/>
          </a:bodyPr>
          <a:lstStyle/>
          <a:p>
            <a:r>
              <a:rPr lang="it-IT" sz="3200" dirty="0"/>
              <a:t>Condizioni dell’intervento finanziario </a:t>
            </a:r>
            <a:r>
              <a:rPr lang="it-IT" sz="3200" dirty="0" err="1"/>
              <a:t>ismea</a:t>
            </a:r>
            <a:endParaRPr lang="it-IT" sz="3200" dirty="0"/>
          </a:p>
        </p:txBody>
      </p:sp>
      <p:sp>
        <p:nvSpPr>
          <p:cNvPr id="9" name="Segnaposto contenuto 8">
            <a:extLst>
              <a:ext uri="{FF2B5EF4-FFF2-40B4-BE49-F238E27FC236}">
                <a16:creationId xmlns:a16="http://schemas.microsoft.com/office/drawing/2014/main" id="{A53340BB-A146-B4F2-5677-2339A9E37F2D}"/>
              </a:ext>
            </a:extLst>
          </p:cNvPr>
          <p:cNvSpPr>
            <a:spLocks noGrp="1"/>
          </p:cNvSpPr>
          <p:nvPr>
            <p:ph sz="quarter" idx="12"/>
          </p:nvPr>
        </p:nvSpPr>
        <p:spPr/>
        <p:txBody>
          <a:bodyPr/>
          <a:lstStyle/>
          <a:p>
            <a:endParaRPr lang="it-IT"/>
          </a:p>
        </p:txBody>
      </p:sp>
      <p:graphicFrame>
        <p:nvGraphicFramePr>
          <p:cNvPr id="3" name="Segnaposto contenuto 4">
            <a:extLst>
              <a:ext uri="{FF2B5EF4-FFF2-40B4-BE49-F238E27FC236}">
                <a16:creationId xmlns:a16="http://schemas.microsoft.com/office/drawing/2014/main" id="{00B99A1C-F998-0013-AD39-05DCA8E325A1}"/>
              </a:ext>
            </a:extLst>
          </p:cNvPr>
          <p:cNvGraphicFramePr>
            <a:graphicFrameLocks/>
          </p:cNvGraphicFramePr>
          <p:nvPr>
            <p:extLst>
              <p:ext uri="{D42A27DB-BD31-4B8C-83A1-F6EECF244321}">
                <p14:modId xmlns:p14="http://schemas.microsoft.com/office/powerpoint/2010/main" val="368167259"/>
              </p:ext>
            </p:extLst>
          </p:nvPr>
        </p:nvGraphicFramePr>
        <p:xfrm>
          <a:off x="568729" y="1264425"/>
          <a:ext cx="11054542" cy="5107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9512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098E9-A5B3-BD1C-FB18-A78D80EB0A65}"/>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2D943827-E82E-5870-43CD-E81B040DF509}"/>
              </a:ext>
            </a:extLst>
          </p:cNvPr>
          <p:cNvSpPr>
            <a:spLocks noGrp="1"/>
          </p:cNvSpPr>
          <p:nvPr>
            <p:ph type="title"/>
          </p:nvPr>
        </p:nvSpPr>
        <p:spPr>
          <a:xfrm>
            <a:off x="966653" y="486308"/>
            <a:ext cx="10039400" cy="499461"/>
          </a:xfrm>
        </p:spPr>
        <p:txBody>
          <a:bodyPr>
            <a:noAutofit/>
          </a:bodyPr>
          <a:lstStyle/>
          <a:p>
            <a:r>
              <a:rPr lang="it-IT" sz="3200" dirty="0"/>
              <a:t>Investimenti ammissibili 1/2</a:t>
            </a:r>
          </a:p>
        </p:txBody>
      </p:sp>
      <p:sp>
        <p:nvSpPr>
          <p:cNvPr id="9" name="Segnaposto contenuto 8">
            <a:extLst>
              <a:ext uri="{FF2B5EF4-FFF2-40B4-BE49-F238E27FC236}">
                <a16:creationId xmlns:a16="http://schemas.microsoft.com/office/drawing/2014/main" id="{D87EDF05-013E-5C41-DFEA-B98E807F444C}"/>
              </a:ext>
            </a:extLst>
          </p:cNvPr>
          <p:cNvSpPr>
            <a:spLocks noGrp="1"/>
          </p:cNvSpPr>
          <p:nvPr>
            <p:ph sz="quarter" idx="12"/>
          </p:nvPr>
        </p:nvSpPr>
        <p:spPr/>
        <p:txBody>
          <a:bodyPr/>
          <a:lstStyle/>
          <a:p>
            <a:endParaRPr lang="it-IT"/>
          </a:p>
        </p:txBody>
      </p:sp>
      <p:sp>
        <p:nvSpPr>
          <p:cNvPr id="2" name="Rectangle 3">
            <a:extLst>
              <a:ext uri="{FF2B5EF4-FFF2-40B4-BE49-F238E27FC236}">
                <a16:creationId xmlns:a16="http://schemas.microsoft.com/office/drawing/2014/main" id="{7E253DA5-87BA-028D-7848-702188641613}"/>
              </a:ext>
            </a:extLst>
          </p:cNvPr>
          <p:cNvSpPr txBox="1">
            <a:spLocks noChangeArrowheads="1"/>
          </p:cNvSpPr>
          <p:nvPr/>
        </p:nvSpPr>
        <p:spPr>
          <a:xfrm>
            <a:off x="472442" y="1171374"/>
            <a:ext cx="10983880" cy="4565695"/>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indent="-533400" defTabSz="901700">
              <a:lnSpc>
                <a:spcPct val="80000"/>
              </a:lnSpc>
              <a:buFont typeface="Wingdings" panose="05000000000000000000" pitchFamily="2" charset="2"/>
              <a:buNone/>
              <a:tabLst>
                <a:tab pos="1257300" algn="l"/>
                <a:tab pos="7175500" algn="l"/>
              </a:tabLst>
              <a:defRPr/>
            </a:pPr>
            <a:r>
              <a:rPr lang="it-IT" sz="2200">
                <a:latin typeface="Arial Nova Cond Light" panose="020B0306020202020204" pitchFamily="34" charset="0"/>
              </a:rPr>
              <a:t>Sono </a:t>
            </a:r>
            <a:r>
              <a:rPr lang="it-IT" sz="2200" b="1">
                <a:solidFill>
                  <a:srgbClr val="F29C1E"/>
                </a:solidFill>
                <a:effectLst>
                  <a:outerShdw blurRad="38100" dist="38100" dir="2700000" algn="tl">
                    <a:srgbClr val="000000">
                      <a:alpha val="43137"/>
                    </a:srgbClr>
                  </a:outerShdw>
                </a:effectLst>
                <a:latin typeface="Arial Nova Cond Light" panose="020B0306020202020204" pitchFamily="34" charset="0"/>
              </a:rPr>
              <a:t>AMMISSIBILI</a:t>
            </a:r>
            <a:r>
              <a:rPr lang="it-IT" sz="2200">
                <a:effectLst>
                  <a:outerShdw blurRad="38100" dist="38100" dir="2700000" algn="tl">
                    <a:srgbClr val="000000">
                      <a:alpha val="43137"/>
                    </a:srgbClr>
                  </a:outerShdw>
                </a:effectLst>
                <a:latin typeface="Arial Nova Cond Light" panose="020B0306020202020204" pitchFamily="34" charset="0"/>
              </a:rPr>
              <a:t> </a:t>
            </a:r>
            <a:r>
              <a:rPr lang="it-IT" sz="2200">
                <a:latin typeface="Arial Nova Cond Light" panose="020B0306020202020204" pitchFamily="34" charset="0"/>
              </a:rPr>
              <a:t>alle agevolazioni le seguenti </a:t>
            </a:r>
            <a:r>
              <a:rPr lang="it-IT" sz="2200" b="1">
                <a:latin typeface="Arial Nova Cond Light" panose="020B0306020202020204" pitchFamily="34" charset="0"/>
              </a:rPr>
              <a:t>spese</a:t>
            </a:r>
            <a:r>
              <a:rPr lang="it-IT" sz="2200">
                <a:latin typeface="Arial Nova Cond Light" panose="020B0306020202020204" pitchFamily="34" charset="0"/>
              </a:rPr>
              <a:t>:</a:t>
            </a:r>
          </a:p>
          <a:p>
            <a:pPr marL="533400" indent="-533400" defTabSz="901700">
              <a:lnSpc>
                <a:spcPct val="80000"/>
              </a:lnSpc>
              <a:buFont typeface="Wingdings" panose="05000000000000000000" pitchFamily="2" charset="2"/>
              <a:buNone/>
              <a:tabLst>
                <a:tab pos="1257300" algn="l"/>
                <a:tab pos="7175500" algn="l"/>
              </a:tabLst>
              <a:defRPr/>
            </a:pPr>
            <a:endParaRPr lang="it-IT" sz="2200">
              <a:latin typeface="Arial Nova Cond Light" panose="020B0306020202020204" pitchFamily="34" charset="0"/>
            </a:endParaRPr>
          </a:p>
          <a:p>
            <a:pPr marL="1246188" lvl="1" indent="-433388" defTabSz="901700">
              <a:lnSpc>
                <a:spcPct val="80000"/>
              </a:lnSpc>
              <a:buFontTx/>
              <a:buAutoNum type="alphaLcParenR"/>
              <a:tabLst>
                <a:tab pos="1257300" algn="l"/>
                <a:tab pos="7175500" algn="l"/>
              </a:tabLst>
              <a:defRPr/>
            </a:pPr>
            <a:r>
              <a:rPr lang="it-IT" sz="2200">
                <a:latin typeface="Arial Nova Cond Light" panose="020B0306020202020204" pitchFamily="34" charset="0"/>
              </a:rPr>
              <a:t>studio di fattibilità comprensivo dell’analisi di mercato </a:t>
            </a:r>
            <a:endParaRPr lang="it-IT" sz="2200" b="1">
              <a:solidFill>
                <a:srgbClr val="FF9900"/>
              </a:solidFill>
              <a:latin typeface="Arial Nova Cond Light" panose="020B0306020202020204" pitchFamily="34" charset="0"/>
            </a:endParaRPr>
          </a:p>
          <a:p>
            <a:pPr marL="1246188" lvl="1" indent="-433388" defTabSz="901700">
              <a:lnSpc>
                <a:spcPct val="80000"/>
              </a:lnSpc>
              <a:buFontTx/>
              <a:buAutoNum type="alphaLcParenR"/>
              <a:tabLst>
                <a:tab pos="1257300" algn="l"/>
                <a:tab pos="7175500" algn="l"/>
              </a:tabLst>
              <a:defRPr/>
            </a:pPr>
            <a:r>
              <a:rPr lang="it-IT" sz="2200">
                <a:latin typeface="Arial Nova Cond Light" panose="020B0306020202020204" pitchFamily="34" charset="0"/>
              </a:rPr>
              <a:t>opere agronomiche e di miglioramento fondiario</a:t>
            </a:r>
          </a:p>
          <a:p>
            <a:pPr marL="1246188" lvl="1" indent="-433388" defTabSz="901700">
              <a:lnSpc>
                <a:spcPct val="80000"/>
              </a:lnSpc>
              <a:buFontTx/>
              <a:buAutoNum type="alphaLcParenR"/>
              <a:tabLst>
                <a:tab pos="1257300" algn="l"/>
                <a:tab pos="7175500" algn="l"/>
              </a:tabLst>
              <a:defRPr/>
            </a:pPr>
            <a:r>
              <a:rPr lang="it-IT" sz="2200">
                <a:latin typeface="Arial Nova Cond Light" panose="020B0306020202020204" pitchFamily="34" charset="0"/>
              </a:rPr>
              <a:t>opere edilizie per la costruzione ed il miglioramento dei beni immobili</a:t>
            </a:r>
          </a:p>
          <a:p>
            <a:pPr marL="1246188" lvl="1" indent="-433388" defTabSz="901700">
              <a:lnSpc>
                <a:spcPct val="80000"/>
              </a:lnSpc>
              <a:buFontTx/>
              <a:buAutoNum type="alphaLcParenR"/>
              <a:tabLst>
                <a:tab pos="1257300" algn="l"/>
                <a:tab pos="7175500" algn="l"/>
              </a:tabLst>
              <a:defRPr/>
            </a:pPr>
            <a:r>
              <a:rPr lang="it-IT" sz="2200">
                <a:latin typeface="Arial Nova Cond Light" panose="020B0306020202020204" pitchFamily="34" charset="0"/>
              </a:rPr>
              <a:t>oneri per il rilascio della concessione edilizia</a:t>
            </a:r>
          </a:p>
          <a:p>
            <a:pPr marL="1246188" lvl="1" indent="-433388" defTabSz="901700">
              <a:lnSpc>
                <a:spcPct val="80000"/>
              </a:lnSpc>
              <a:buFontTx/>
              <a:buAutoNum type="alphaLcParenR"/>
              <a:tabLst>
                <a:tab pos="1257300" algn="l"/>
                <a:tab pos="7175500" algn="l"/>
              </a:tabLst>
              <a:defRPr/>
            </a:pPr>
            <a:r>
              <a:rPr lang="it-IT" sz="2200">
                <a:latin typeface="Arial Nova Cond Light" panose="020B0306020202020204" pitchFamily="34" charset="0"/>
              </a:rPr>
              <a:t>allacciamenti, impianti, macchinari ed attrezzature nuovi di fabbrica</a:t>
            </a:r>
          </a:p>
          <a:p>
            <a:pPr marL="1246188" lvl="1" indent="-433388" defTabSz="901700">
              <a:lnSpc>
                <a:spcPct val="80000"/>
              </a:lnSpc>
              <a:buFontTx/>
              <a:buAutoNum type="alphaLcParenR"/>
              <a:tabLst>
                <a:tab pos="1257300" algn="l"/>
                <a:tab pos="7175500" algn="l"/>
              </a:tabLst>
              <a:defRPr/>
            </a:pPr>
            <a:r>
              <a:rPr lang="it-IT" sz="2200">
                <a:latin typeface="Arial Nova Cond Light" panose="020B0306020202020204" pitchFamily="34" charset="0"/>
              </a:rPr>
              <a:t>servizi di progettazione connessi alle lettere b) e c)</a:t>
            </a:r>
          </a:p>
          <a:p>
            <a:pPr marL="1246188" lvl="1" indent="-433388" defTabSz="901700">
              <a:lnSpc>
                <a:spcPct val="80000"/>
              </a:lnSpc>
              <a:buFontTx/>
              <a:buAutoNum type="alphaLcParenR"/>
              <a:tabLst>
                <a:tab pos="1257300" algn="l"/>
                <a:tab pos="7175500" algn="l"/>
              </a:tabLst>
              <a:defRPr/>
            </a:pPr>
            <a:r>
              <a:rPr lang="it-IT" sz="2200">
                <a:latin typeface="Arial Nova Cond Light" panose="020B0306020202020204" pitchFamily="34" charset="0"/>
              </a:rPr>
              <a:t>beni pluriennali (piante pluriennali, programmi informatici ecc)</a:t>
            </a:r>
          </a:p>
          <a:p>
            <a:pPr marL="1246188" lvl="1" indent="-433388" defTabSz="901700">
              <a:lnSpc>
                <a:spcPct val="80000"/>
              </a:lnSpc>
              <a:buFontTx/>
              <a:buAutoNum type="alphaLcParenR"/>
              <a:tabLst>
                <a:tab pos="1257300" algn="l"/>
                <a:tab pos="7175500" algn="l"/>
              </a:tabLst>
              <a:defRPr/>
            </a:pPr>
            <a:r>
              <a:rPr lang="it-IT" sz="2200">
                <a:latin typeface="Arial Nova Cond Light" panose="020B0306020202020204" pitchFamily="34" charset="0"/>
              </a:rPr>
              <a:t>acquisto terreni </a:t>
            </a:r>
            <a:endParaRPr lang="it-IT" sz="2200" b="1" dirty="0">
              <a:solidFill>
                <a:srgbClr val="FFC000"/>
              </a:solidFill>
              <a:latin typeface="Arial Nova Cond Light" panose="020B0306020202020204" pitchFamily="34" charset="0"/>
            </a:endParaRPr>
          </a:p>
        </p:txBody>
      </p:sp>
      <p:graphicFrame>
        <p:nvGraphicFramePr>
          <p:cNvPr id="4" name="Segnaposto contenuto 13">
            <a:extLst>
              <a:ext uri="{FF2B5EF4-FFF2-40B4-BE49-F238E27FC236}">
                <a16:creationId xmlns:a16="http://schemas.microsoft.com/office/drawing/2014/main" id="{2D2AE263-6A05-C113-F7D8-33A04EEDE30F}"/>
              </a:ext>
            </a:extLst>
          </p:cNvPr>
          <p:cNvGraphicFramePr>
            <a:graphicFrameLocks/>
          </p:cNvGraphicFramePr>
          <p:nvPr>
            <p:extLst>
              <p:ext uri="{D42A27DB-BD31-4B8C-83A1-F6EECF244321}">
                <p14:modId xmlns:p14="http://schemas.microsoft.com/office/powerpoint/2010/main" val="4080536361"/>
              </p:ext>
            </p:extLst>
          </p:nvPr>
        </p:nvGraphicFramePr>
        <p:xfrm>
          <a:off x="5730242" y="2965904"/>
          <a:ext cx="5491940" cy="3405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egnaposto contenuto 2">
            <a:extLst>
              <a:ext uri="{FF2B5EF4-FFF2-40B4-BE49-F238E27FC236}">
                <a16:creationId xmlns:a16="http://schemas.microsoft.com/office/drawing/2014/main" id="{8710E9F4-1A9E-FAC8-1E42-825890B0F588}"/>
              </a:ext>
            </a:extLst>
          </p:cNvPr>
          <p:cNvSpPr txBox="1">
            <a:spLocks/>
          </p:cNvSpPr>
          <p:nvPr/>
        </p:nvSpPr>
        <p:spPr>
          <a:xfrm>
            <a:off x="8183881" y="1104466"/>
            <a:ext cx="3311083" cy="1982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Arial Nova Cond Light" panose="020B03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Nova Cond Light" panose="020B03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Nova Cond Light" panose="020B03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Arial Nova Cond Light" panose="020B03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Arial Nova Cond Light" panose="020B03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buNone/>
            </a:pPr>
            <a:r>
              <a:rPr lang="it-IT" sz="2200" b="1" dirty="0"/>
              <a:t>Limiti</a:t>
            </a:r>
            <a:r>
              <a:rPr lang="it-IT" sz="2200" dirty="0"/>
              <a:t>:</a:t>
            </a:r>
          </a:p>
          <a:p>
            <a:pPr lvl="2" algn="just"/>
            <a:r>
              <a:rPr lang="it-IT" sz="2200" dirty="0"/>
              <a:t>a): max 2%</a:t>
            </a:r>
          </a:p>
          <a:p>
            <a:pPr lvl="2" algn="just"/>
            <a:r>
              <a:rPr lang="it-IT" sz="2200" dirty="0"/>
              <a:t>a)+f): max 12%</a:t>
            </a:r>
          </a:p>
          <a:p>
            <a:pPr lvl="2" algn="just"/>
            <a:r>
              <a:rPr lang="it-IT" sz="2200" dirty="0"/>
              <a:t>b)+c)+d): max 50%</a:t>
            </a:r>
          </a:p>
          <a:p>
            <a:pPr lvl="2" algn="just"/>
            <a:r>
              <a:rPr lang="it-IT" sz="2200" dirty="0"/>
              <a:t>h): max 10%</a:t>
            </a:r>
          </a:p>
          <a:p>
            <a:pPr lvl="2" algn="just"/>
            <a:endParaRPr lang="it-IT" sz="2200" dirty="0"/>
          </a:p>
        </p:txBody>
      </p:sp>
      <p:graphicFrame>
        <p:nvGraphicFramePr>
          <p:cNvPr id="7" name="Diagramma 6">
            <a:extLst>
              <a:ext uri="{FF2B5EF4-FFF2-40B4-BE49-F238E27FC236}">
                <a16:creationId xmlns:a16="http://schemas.microsoft.com/office/drawing/2014/main" id="{66E86665-4EE8-FC23-B4A2-74518BADC96B}"/>
              </a:ext>
            </a:extLst>
          </p:cNvPr>
          <p:cNvGraphicFramePr/>
          <p:nvPr>
            <p:extLst>
              <p:ext uri="{D42A27DB-BD31-4B8C-83A1-F6EECF244321}">
                <p14:modId xmlns:p14="http://schemas.microsoft.com/office/powerpoint/2010/main" val="3168935163"/>
              </p:ext>
            </p:extLst>
          </p:nvPr>
        </p:nvGraphicFramePr>
        <p:xfrm>
          <a:off x="938785" y="4366415"/>
          <a:ext cx="7940231" cy="17756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24230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DE76E-C8A9-B67E-3579-F6A78E7FB5D5}"/>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429E6F06-D9FA-BD54-1EE8-D19DCDFE70CB}"/>
              </a:ext>
            </a:extLst>
          </p:cNvPr>
          <p:cNvSpPr>
            <a:spLocks noGrp="1"/>
          </p:cNvSpPr>
          <p:nvPr>
            <p:ph type="title"/>
          </p:nvPr>
        </p:nvSpPr>
        <p:spPr>
          <a:xfrm>
            <a:off x="966653" y="486308"/>
            <a:ext cx="10039400" cy="499461"/>
          </a:xfrm>
        </p:spPr>
        <p:txBody>
          <a:bodyPr>
            <a:noAutofit/>
          </a:bodyPr>
          <a:lstStyle/>
          <a:p>
            <a:r>
              <a:rPr lang="it-IT" sz="3200" dirty="0"/>
              <a:t>Investimenti ammissibili 2/2</a:t>
            </a:r>
          </a:p>
        </p:txBody>
      </p:sp>
      <p:sp>
        <p:nvSpPr>
          <p:cNvPr id="9" name="Segnaposto contenuto 8">
            <a:extLst>
              <a:ext uri="{FF2B5EF4-FFF2-40B4-BE49-F238E27FC236}">
                <a16:creationId xmlns:a16="http://schemas.microsoft.com/office/drawing/2014/main" id="{BB6F83AD-F9C1-3407-87B6-F5EC2BF66B60}"/>
              </a:ext>
            </a:extLst>
          </p:cNvPr>
          <p:cNvSpPr>
            <a:spLocks noGrp="1"/>
          </p:cNvSpPr>
          <p:nvPr>
            <p:ph sz="quarter" idx="12"/>
          </p:nvPr>
        </p:nvSpPr>
        <p:spPr/>
        <p:txBody>
          <a:bodyPr/>
          <a:lstStyle/>
          <a:p>
            <a:endParaRPr lang="it-IT"/>
          </a:p>
        </p:txBody>
      </p:sp>
      <p:graphicFrame>
        <p:nvGraphicFramePr>
          <p:cNvPr id="3" name="Segnaposto contenuto 4">
            <a:extLst>
              <a:ext uri="{FF2B5EF4-FFF2-40B4-BE49-F238E27FC236}">
                <a16:creationId xmlns:a16="http://schemas.microsoft.com/office/drawing/2014/main" id="{36F87792-2242-08A3-CF02-992D250565A2}"/>
              </a:ext>
            </a:extLst>
          </p:cNvPr>
          <p:cNvGraphicFramePr>
            <a:graphicFrameLocks/>
          </p:cNvGraphicFramePr>
          <p:nvPr>
            <p:extLst>
              <p:ext uri="{D42A27DB-BD31-4B8C-83A1-F6EECF244321}">
                <p14:modId xmlns:p14="http://schemas.microsoft.com/office/powerpoint/2010/main" val="3477393120"/>
              </p:ext>
            </p:extLst>
          </p:nvPr>
        </p:nvGraphicFramePr>
        <p:xfrm>
          <a:off x="838200" y="1395679"/>
          <a:ext cx="10515600" cy="4980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6490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7ADFF-8836-B432-5843-293B1DD40AC4}"/>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C54F6F67-05DB-4C82-B121-67A46371095A}"/>
              </a:ext>
            </a:extLst>
          </p:cNvPr>
          <p:cNvSpPr>
            <a:spLocks noGrp="1"/>
          </p:cNvSpPr>
          <p:nvPr>
            <p:ph type="title"/>
          </p:nvPr>
        </p:nvSpPr>
        <p:spPr>
          <a:xfrm>
            <a:off x="966653" y="486308"/>
            <a:ext cx="10039400" cy="499461"/>
          </a:xfrm>
        </p:spPr>
        <p:txBody>
          <a:bodyPr>
            <a:noAutofit/>
          </a:bodyPr>
          <a:lstStyle/>
          <a:p>
            <a:r>
              <a:rPr lang="it-IT" sz="3200" dirty="0"/>
              <a:t>Spese di investimento non ammissibili</a:t>
            </a:r>
          </a:p>
        </p:txBody>
      </p:sp>
      <p:sp>
        <p:nvSpPr>
          <p:cNvPr id="9" name="Segnaposto contenuto 8">
            <a:extLst>
              <a:ext uri="{FF2B5EF4-FFF2-40B4-BE49-F238E27FC236}">
                <a16:creationId xmlns:a16="http://schemas.microsoft.com/office/drawing/2014/main" id="{AAFA2CF8-86A3-16AD-18F7-39B4E93BEDED}"/>
              </a:ext>
            </a:extLst>
          </p:cNvPr>
          <p:cNvSpPr>
            <a:spLocks noGrp="1"/>
          </p:cNvSpPr>
          <p:nvPr>
            <p:ph sz="quarter" idx="12"/>
          </p:nvPr>
        </p:nvSpPr>
        <p:spPr/>
        <p:txBody>
          <a:bodyPr/>
          <a:lstStyle/>
          <a:p>
            <a:endParaRPr lang="it-IT"/>
          </a:p>
        </p:txBody>
      </p:sp>
      <p:graphicFrame>
        <p:nvGraphicFramePr>
          <p:cNvPr id="2" name="Segnaposto contenuto 4">
            <a:extLst>
              <a:ext uri="{FF2B5EF4-FFF2-40B4-BE49-F238E27FC236}">
                <a16:creationId xmlns:a16="http://schemas.microsoft.com/office/drawing/2014/main" id="{79A7BD83-11F3-EC42-DFEF-D48C57DE8A15}"/>
              </a:ext>
            </a:extLst>
          </p:cNvPr>
          <p:cNvGraphicFramePr>
            <a:graphicFrameLocks/>
          </p:cNvGraphicFramePr>
          <p:nvPr>
            <p:extLst>
              <p:ext uri="{D42A27DB-BD31-4B8C-83A1-F6EECF244321}">
                <p14:modId xmlns:p14="http://schemas.microsoft.com/office/powerpoint/2010/main" val="1112681998"/>
              </p:ext>
            </p:extLst>
          </p:nvPr>
        </p:nvGraphicFramePr>
        <p:xfrm>
          <a:off x="592974" y="1163782"/>
          <a:ext cx="11006051" cy="5207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2184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10F41-62A8-A9D1-BCAC-70081AC454B8}"/>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26D9645F-BFE9-DADB-2A4B-3B067DAEC1F3}"/>
              </a:ext>
            </a:extLst>
          </p:cNvPr>
          <p:cNvSpPr>
            <a:spLocks noGrp="1"/>
          </p:cNvSpPr>
          <p:nvPr>
            <p:ph type="title"/>
          </p:nvPr>
        </p:nvSpPr>
        <p:spPr>
          <a:xfrm>
            <a:off x="966653" y="486308"/>
            <a:ext cx="10039400" cy="499461"/>
          </a:xfrm>
        </p:spPr>
        <p:txBody>
          <a:bodyPr>
            <a:noAutofit/>
          </a:bodyPr>
          <a:lstStyle/>
          <a:p>
            <a:r>
              <a:rPr lang="it-IT" sz="2800" dirty="0"/>
              <a:t>I PROGETTI DEVONO PERSEGUIRE ALMENO UNO DEI SEGUENTI OBIETTIVI</a:t>
            </a:r>
            <a:br>
              <a:rPr lang="it-IT" sz="2800" dirty="0"/>
            </a:br>
            <a:endParaRPr lang="it-IT" sz="2800" dirty="0"/>
          </a:p>
        </p:txBody>
      </p:sp>
      <p:sp>
        <p:nvSpPr>
          <p:cNvPr id="9" name="Segnaposto contenuto 8">
            <a:extLst>
              <a:ext uri="{FF2B5EF4-FFF2-40B4-BE49-F238E27FC236}">
                <a16:creationId xmlns:a16="http://schemas.microsoft.com/office/drawing/2014/main" id="{5B44BC5F-8DE9-838F-3B26-A24030259D1A}"/>
              </a:ext>
            </a:extLst>
          </p:cNvPr>
          <p:cNvSpPr>
            <a:spLocks noGrp="1"/>
          </p:cNvSpPr>
          <p:nvPr>
            <p:ph sz="quarter" idx="12"/>
          </p:nvPr>
        </p:nvSpPr>
        <p:spPr/>
        <p:txBody>
          <a:bodyPr/>
          <a:lstStyle/>
          <a:p>
            <a:endParaRPr lang="it-IT"/>
          </a:p>
        </p:txBody>
      </p:sp>
      <p:graphicFrame>
        <p:nvGraphicFramePr>
          <p:cNvPr id="3" name="Segnaposto contenuto 4">
            <a:extLst>
              <a:ext uri="{FF2B5EF4-FFF2-40B4-BE49-F238E27FC236}">
                <a16:creationId xmlns:a16="http://schemas.microsoft.com/office/drawing/2014/main" id="{CDF70511-63CD-7C49-E832-753C42D4C498}"/>
              </a:ext>
            </a:extLst>
          </p:cNvPr>
          <p:cNvGraphicFramePr>
            <a:graphicFrameLocks/>
          </p:cNvGraphicFramePr>
          <p:nvPr>
            <p:extLst>
              <p:ext uri="{D42A27DB-BD31-4B8C-83A1-F6EECF244321}">
                <p14:modId xmlns:p14="http://schemas.microsoft.com/office/powerpoint/2010/main" val="465318494"/>
              </p:ext>
            </p:extLst>
          </p:nvPr>
        </p:nvGraphicFramePr>
        <p:xfrm>
          <a:off x="838200" y="1293765"/>
          <a:ext cx="10515600" cy="4924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2892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D857D-508F-BAEB-E0CB-6BB6323BA1E1}"/>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B180B513-185A-2F35-AEB1-65C34830EB57}"/>
              </a:ext>
            </a:extLst>
          </p:cNvPr>
          <p:cNvSpPr>
            <a:spLocks noGrp="1"/>
          </p:cNvSpPr>
          <p:nvPr>
            <p:ph type="title"/>
          </p:nvPr>
        </p:nvSpPr>
        <p:spPr>
          <a:xfrm>
            <a:off x="966653" y="486308"/>
            <a:ext cx="10039400" cy="499461"/>
          </a:xfrm>
        </p:spPr>
        <p:txBody>
          <a:bodyPr>
            <a:noAutofit/>
          </a:bodyPr>
          <a:lstStyle/>
          <a:p>
            <a:r>
              <a:rPr lang="it-IT" sz="3200" dirty="0"/>
              <a:t>intervento finanziario </a:t>
            </a:r>
            <a:r>
              <a:rPr lang="it-IT" sz="3200" dirty="0" err="1"/>
              <a:t>ismea</a:t>
            </a:r>
            <a:r>
              <a:rPr lang="it-IT" sz="3200" dirty="0"/>
              <a:t> e mezzi privati</a:t>
            </a:r>
          </a:p>
        </p:txBody>
      </p:sp>
      <p:sp>
        <p:nvSpPr>
          <p:cNvPr id="9" name="Segnaposto contenuto 8">
            <a:extLst>
              <a:ext uri="{FF2B5EF4-FFF2-40B4-BE49-F238E27FC236}">
                <a16:creationId xmlns:a16="http://schemas.microsoft.com/office/drawing/2014/main" id="{F9C79251-B702-804B-79A7-BF45D3E2B1A3}"/>
              </a:ext>
            </a:extLst>
          </p:cNvPr>
          <p:cNvSpPr>
            <a:spLocks noGrp="1"/>
          </p:cNvSpPr>
          <p:nvPr>
            <p:ph sz="quarter" idx="12"/>
          </p:nvPr>
        </p:nvSpPr>
        <p:spPr/>
        <p:txBody>
          <a:bodyPr/>
          <a:lstStyle/>
          <a:p>
            <a:endParaRPr lang="it-IT"/>
          </a:p>
        </p:txBody>
      </p:sp>
      <p:graphicFrame>
        <p:nvGraphicFramePr>
          <p:cNvPr id="2" name="Segnaposto contenuto 4">
            <a:extLst>
              <a:ext uri="{FF2B5EF4-FFF2-40B4-BE49-F238E27FC236}">
                <a16:creationId xmlns:a16="http://schemas.microsoft.com/office/drawing/2014/main" id="{6BC0091D-BFA4-52BB-72A5-FEEBC6F33D2C}"/>
              </a:ext>
            </a:extLst>
          </p:cNvPr>
          <p:cNvGraphicFramePr>
            <a:graphicFrameLocks/>
          </p:cNvGraphicFramePr>
          <p:nvPr>
            <p:extLst>
              <p:ext uri="{D42A27DB-BD31-4B8C-83A1-F6EECF244321}">
                <p14:modId xmlns:p14="http://schemas.microsoft.com/office/powerpoint/2010/main" val="540068621"/>
              </p:ext>
            </p:extLst>
          </p:nvPr>
        </p:nvGraphicFramePr>
        <p:xfrm>
          <a:off x="510540" y="1554480"/>
          <a:ext cx="11170920" cy="4817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8789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96D56-F967-4EBD-18EB-2EB7DA67EEB3}"/>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B1BA4DAA-CD2A-331D-BFB7-22561F4DF8F2}"/>
              </a:ext>
            </a:extLst>
          </p:cNvPr>
          <p:cNvSpPr>
            <a:spLocks noGrp="1"/>
          </p:cNvSpPr>
          <p:nvPr>
            <p:ph type="title"/>
          </p:nvPr>
        </p:nvSpPr>
        <p:spPr>
          <a:xfrm>
            <a:off x="966653" y="486308"/>
            <a:ext cx="10039400" cy="499461"/>
          </a:xfrm>
        </p:spPr>
        <p:txBody>
          <a:bodyPr>
            <a:noAutofit/>
          </a:bodyPr>
          <a:lstStyle/>
          <a:p>
            <a:r>
              <a:rPr lang="it-IT" sz="3200" dirty="0"/>
              <a:t>Garanzie – mutuo agevolato</a:t>
            </a:r>
          </a:p>
        </p:txBody>
      </p:sp>
      <p:sp>
        <p:nvSpPr>
          <p:cNvPr id="9" name="Segnaposto contenuto 8">
            <a:extLst>
              <a:ext uri="{FF2B5EF4-FFF2-40B4-BE49-F238E27FC236}">
                <a16:creationId xmlns:a16="http://schemas.microsoft.com/office/drawing/2014/main" id="{63D91CC1-7277-A85B-8BAD-38564EE0720F}"/>
              </a:ext>
            </a:extLst>
          </p:cNvPr>
          <p:cNvSpPr>
            <a:spLocks noGrp="1"/>
          </p:cNvSpPr>
          <p:nvPr>
            <p:ph sz="quarter" idx="12"/>
          </p:nvPr>
        </p:nvSpPr>
        <p:spPr/>
        <p:txBody>
          <a:bodyPr/>
          <a:lstStyle/>
          <a:p>
            <a:endParaRPr lang="it-IT"/>
          </a:p>
        </p:txBody>
      </p:sp>
      <p:graphicFrame>
        <p:nvGraphicFramePr>
          <p:cNvPr id="4" name="Segnaposto contenuto 4">
            <a:extLst>
              <a:ext uri="{FF2B5EF4-FFF2-40B4-BE49-F238E27FC236}">
                <a16:creationId xmlns:a16="http://schemas.microsoft.com/office/drawing/2014/main" id="{D90796FA-7EC2-9286-76EB-8563F11EDBFD}"/>
              </a:ext>
            </a:extLst>
          </p:cNvPr>
          <p:cNvGraphicFramePr>
            <a:graphicFrameLocks/>
          </p:cNvGraphicFramePr>
          <p:nvPr>
            <p:extLst>
              <p:ext uri="{D42A27DB-BD31-4B8C-83A1-F6EECF244321}">
                <p14:modId xmlns:p14="http://schemas.microsoft.com/office/powerpoint/2010/main" val="2066570411"/>
              </p:ext>
            </p:extLst>
          </p:nvPr>
        </p:nvGraphicFramePr>
        <p:xfrm>
          <a:off x="199506" y="935861"/>
          <a:ext cx="11438312" cy="5512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5467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554A3-9333-F740-A641-F53CC91A3B9C}"/>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AE57936E-4AA7-641B-1E2F-72ED78577276}"/>
              </a:ext>
            </a:extLst>
          </p:cNvPr>
          <p:cNvSpPr>
            <a:spLocks noGrp="1"/>
          </p:cNvSpPr>
          <p:nvPr>
            <p:ph type="title"/>
          </p:nvPr>
        </p:nvSpPr>
        <p:spPr>
          <a:xfrm>
            <a:off x="966653" y="486308"/>
            <a:ext cx="10039400" cy="499461"/>
          </a:xfrm>
        </p:spPr>
        <p:txBody>
          <a:bodyPr>
            <a:noAutofit/>
          </a:bodyPr>
          <a:lstStyle/>
          <a:p>
            <a:r>
              <a:rPr lang="it-IT" sz="3200" dirty="0"/>
              <a:t>Modalità di presentazione della domanda</a:t>
            </a:r>
          </a:p>
        </p:txBody>
      </p:sp>
      <p:sp>
        <p:nvSpPr>
          <p:cNvPr id="9" name="Segnaposto contenuto 8">
            <a:extLst>
              <a:ext uri="{FF2B5EF4-FFF2-40B4-BE49-F238E27FC236}">
                <a16:creationId xmlns:a16="http://schemas.microsoft.com/office/drawing/2014/main" id="{B3FB15C5-4075-CA8E-7C63-8063BCD68675}"/>
              </a:ext>
            </a:extLst>
          </p:cNvPr>
          <p:cNvSpPr>
            <a:spLocks noGrp="1"/>
          </p:cNvSpPr>
          <p:nvPr>
            <p:ph sz="quarter" idx="12"/>
          </p:nvPr>
        </p:nvSpPr>
        <p:spPr/>
        <p:txBody>
          <a:bodyPr/>
          <a:lstStyle/>
          <a:p>
            <a:endParaRPr lang="it-IT"/>
          </a:p>
        </p:txBody>
      </p:sp>
      <p:graphicFrame>
        <p:nvGraphicFramePr>
          <p:cNvPr id="2" name="Segnaposto contenuto 4">
            <a:extLst>
              <a:ext uri="{FF2B5EF4-FFF2-40B4-BE49-F238E27FC236}">
                <a16:creationId xmlns:a16="http://schemas.microsoft.com/office/drawing/2014/main" id="{5E27B0E8-204A-F399-BD5E-44FE0526A28D}"/>
              </a:ext>
            </a:extLst>
          </p:cNvPr>
          <p:cNvGraphicFramePr>
            <a:graphicFrameLocks/>
          </p:cNvGraphicFramePr>
          <p:nvPr>
            <p:extLst>
              <p:ext uri="{D42A27DB-BD31-4B8C-83A1-F6EECF244321}">
                <p14:modId xmlns:p14="http://schemas.microsoft.com/office/powerpoint/2010/main" val="1431652268"/>
              </p:ext>
            </p:extLst>
          </p:nvPr>
        </p:nvGraphicFramePr>
        <p:xfrm>
          <a:off x="419100" y="1381125"/>
          <a:ext cx="11353799" cy="4838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9049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5FD0D-EBB9-CD2B-73DA-F878C6EF49E5}"/>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4B4C5B4F-E0DD-D453-0CA7-9038A087B97E}"/>
              </a:ext>
            </a:extLst>
          </p:cNvPr>
          <p:cNvSpPr>
            <a:spLocks noGrp="1"/>
          </p:cNvSpPr>
          <p:nvPr>
            <p:ph type="title"/>
          </p:nvPr>
        </p:nvSpPr>
        <p:spPr>
          <a:xfrm>
            <a:off x="966653" y="486308"/>
            <a:ext cx="10039400" cy="499461"/>
          </a:xfrm>
        </p:spPr>
        <p:txBody>
          <a:bodyPr>
            <a:noAutofit/>
          </a:bodyPr>
          <a:lstStyle/>
          <a:p>
            <a:r>
              <a:rPr lang="it-IT" sz="3200" dirty="0"/>
              <a:t>La domanda di ammissione alle agevolazioni</a:t>
            </a:r>
          </a:p>
        </p:txBody>
      </p:sp>
      <p:sp>
        <p:nvSpPr>
          <p:cNvPr id="9" name="Segnaposto contenuto 8">
            <a:extLst>
              <a:ext uri="{FF2B5EF4-FFF2-40B4-BE49-F238E27FC236}">
                <a16:creationId xmlns:a16="http://schemas.microsoft.com/office/drawing/2014/main" id="{F504AFB3-2ABE-C081-B3A1-92263B61EF27}"/>
              </a:ext>
            </a:extLst>
          </p:cNvPr>
          <p:cNvSpPr>
            <a:spLocks noGrp="1"/>
          </p:cNvSpPr>
          <p:nvPr>
            <p:ph sz="quarter" idx="12"/>
          </p:nvPr>
        </p:nvSpPr>
        <p:spPr/>
        <p:txBody>
          <a:bodyPr/>
          <a:lstStyle/>
          <a:p>
            <a:endParaRPr lang="it-IT"/>
          </a:p>
        </p:txBody>
      </p:sp>
      <p:graphicFrame>
        <p:nvGraphicFramePr>
          <p:cNvPr id="3" name="Segnaposto contenuto 4">
            <a:extLst>
              <a:ext uri="{FF2B5EF4-FFF2-40B4-BE49-F238E27FC236}">
                <a16:creationId xmlns:a16="http://schemas.microsoft.com/office/drawing/2014/main" id="{3E863467-BB89-1747-219A-015882DA854F}"/>
              </a:ext>
            </a:extLst>
          </p:cNvPr>
          <p:cNvGraphicFramePr>
            <a:graphicFrameLocks/>
          </p:cNvGraphicFramePr>
          <p:nvPr>
            <p:extLst>
              <p:ext uri="{D42A27DB-BD31-4B8C-83A1-F6EECF244321}">
                <p14:modId xmlns:p14="http://schemas.microsoft.com/office/powerpoint/2010/main" val="565402516"/>
              </p:ext>
            </p:extLst>
          </p:nvPr>
        </p:nvGraphicFramePr>
        <p:xfrm>
          <a:off x="523875" y="1114426"/>
          <a:ext cx="11039475" cy="53625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6263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FDBF3BC0-ECCD-964F-0F65-33BEF8041E07}"/>
              </a:ext>
            </a:extLst>
          </p:cNvPr>
          <p:cNvSpPr>
            <a:spLocks noGrp="1"/>
          </p:cNvSpPr>
          <p:nvPr>
            <p:ph type="title"/>
          </p:nvPr>
        </p:nvSpPr>
        <p:spPr/>
        <p:txBody>
          <a:bodyPr>
            <a:normAutofit fontScale="90000"/>
          </a:bodyPr>
          <a:lstStyle/>
          <a:p>
            <a:r>
              <a:rPr lang="it-IT" dirty="0"/>
              <a:t>LA MISURA agevolativa E LE NOVITA’ NORMATIVE</a:t>
            </a:r>
          </a:p>
        </p:txBody>
      </p:sp>
      <p:sp>
        <p:nvSpPr>
          <p:cNvPr id="9" name="Segnaposto contenuto 8">
            <a:extLst>
              <a:ext uri="{FF2B5EF4-FFF2-40B4-BE49-F238E27FC236}">
                <a16:creationId xmlns:a16="http://schemas.microsoft.com/office/drawing/2014/main" id="{D76502BE-0D03-9BD9-696F-A2EDEE7106FA}"/>
              </a:ext>
            </a:extLst>
          </p:cNvPr>
          <p:cNvSpPr>
            <a:spLocks noGrp="1"/>
          </p:cNvSpPr>
          <p:nvPr>
            <p:ph sz="quarter" idx="12"/>
          </p:nvPr>
        </p:nvSpPr>
        <p:spPr/>
        <p:txBody>
          <a:bodyPr/>
          <a:lstStyle/>
          <a:p>
            <a:endParaRPr lang="it-IT" dirty="0"/>
          </a:p>
        </p:txBody>
      </p:sp>
      <p:graphicFrame>
        <p:nvGraphicFramePr>
          <p:cNvPr id="10" name="Segnaposto contenuto 4">
            <a:extLst>
              <a:ext uri="{FF2B5EF4-FFF2-40B4-BE49-F238E27FC236}">
                <a16:creationId xmlns:a16="http://schemas.microsoft.com/office/drawing/2014/main" id="{282120A5-522F-0B3E-1FA3-46292E210D0A}"/>
              </a:ext>
            </a:extLst>
          </p:cNvPr>
          <p:cNvGraphicFramePr>
            <a:graphicFrameLocks/>
          </p:cNvGraphicFramePr>
          <p:nvPr>
            <p:extLst>
              <p:ext uri="{D42A27DB-BD31-4B8C-83A1-F6EECF244321}">
                <p14:modId xmlns:p14="http://schemas.microsoft.com/office/powerpoint/2010/main" val="1492366824"/>
              </p:ext>
            </p:extLst>
          </p:nvPr>
        </p:nvGraphicFramePr>
        <p:xfrm>
          <a:off x="838200" y="1374924"/>
          <a:ext cx="10515600" cy="5138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1355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3660D-6353-C962-360E-7DFA4D464C67}"/>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30B95869-84B8-B9A3-70B3-1DA5799EBDA0}"/>
              </a:ext>
            </a:extLst>
          </p:cNvPr>
          <p:cNvSpPr>
            <a:spLocks noGrp="1"/>
          </p:cNvSpPr>
          <p:nvPr>
            <p:ph type="title"/>
          </p:nvPr>
        </p:nvSpPr>
        <p:spPr>
          <a:xfrm>
            <a:off x="966653" y="486308"/>
            <a:ext cx="10039400" cy="499461"/>
          </a:xfrm>
        </p:spPr>
        <p:txBody>
          <a:bodyPr>
            <a:noAutofit/>
          </a:bodyPr>
          <a:lstStyle/>
          <a:p>
            <a:r>
              <a:rPr lang="it-IT" sz="3200" dirty="0"/>
              <a:t>L’iter istruttorio della domanda</a:t>
            </a:r>
          </a:p>
        </p:txBody>
      </p:sp>
      <p:sp>
        <p:nvSpPr>
          <p:cNvPr id="9" name="Segnaposto contenuto 8">
            <a:extLst>
              <a:ext uri="{FF2B5EF4-FFF2-40B4-BE49-F238E27FC236}">
                <a16:creationId xmlns:a16="http://schemas.microsoft.com/office/drawing/2014/main" id="{9597373F-310D-9A21-CA44-3F58936DF9AD}"/>
              </a:ext>
            </a:extLst>
          </p:cNvPr>
          <p:cNvSpPr>
            <a:spLocks noGrp="1"/>
          </p:cNvSpPr>
          <p:nvPr>
            <p:ph sz="quarter" idx="12"/>
          </p:nvPr>
        </p:nvSpPr>
        <p:spPr/>
        <p:txBody>
          <a:bodyPr/>
          <a:lstStyle/>
          <a:p>
            <a:endParaRPr lang="it-IT"/>
          </a:p>
        </p:txBody>
      </p:sp>
      <p:graphicFrame>
        <p:nvGraphicFramePr>
          <p:cNvPr id="2" name="Segnaposto contenuto 4">
            <a:extLst>
              <a:ext uri="{FF2B5EF4-FFF2-40B4-BE49-F238E27FC236}">
                <a16:creationId xmlns:a16="http://schemas.microsoft.com/office/drawing/2014/main" id="{9E828B3E-85BC-D9BB-36D7-73632579A84E}"/>
              </a:ext>
            </a:extLst>
          </p:cNvPr>
          <p:cNvGraphicFramePr>
            <a:graphicFrameLocks/>
          </p:cNvGraphicFramePr>
          <p:nvPr>
            <p:extLst>
              <p:ext uri="{D42A27DB-BD31-4B8C-83A1-F6EECF244321}">
                <p14:modId xmlns:p14="http://schemas.microsoft.com/office/powerpoint/2010/main" val="2048364956"/>
              </p:ext>
            </p:extLst>
          </p:nvPr>
        </p:nvGraphicFramePr>
        <p:xfrm>
          <a:off x="484130" y="985769"/>
          <a:ext cx="1122374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5927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342A0-2653-8D2E-585A-8AA5565E7DDE}"/>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968DDE07-321B-7438-98DA-7DA338498F57}"/>
              </a:ext>
            </a:extLst>
          </p:cNvPr>
          <p:cNvSpPr>
            <a:spLocks noGrp="1"/>
          </p:cNvSpPr>
          <p:nvPr>
            <p:ph type="title"/>
          </p:nvPr>
        </p:nvSpPr>
        <p:spPr>
          <a:xfrm>
            <a:off x="966653" y="486308"/>
            <a:ext cx="10039400" cy="499461"/>
          </a:xfrm>
        </p:spPr>
        <p:txBody>
          <a:bodyPr>
            <a:noAutofit/>
          </a:bodyPr>
          <a:lstStyle/>
          <a:p>
            <a:r>
              <a:rPr lang="it-IT" sz="3200" dirty="0"/>
              <a:t>L’iter istruttorio della domanda</a:t>
            </a:r>
          </a:p>
        </p:txBody>
      </p:sp>
      <p:sp>
        <p:nvSpPr>
          <p:cNvPr id="9" name="Segnaposto contenuto 8">
            <a:extLst>
              <a:ext uri="{FF2B5EF4-FFF2-40B4-BE49-F238E27FC236}">
                <a16:creationId xmlns:a16="http://schemas.microsoft.com/office/drawing/2014/main" id="{3555A960-F20B-0F9F-66CE-5D98B907B3CA}"/>
              </a:ext>
            </a:extLst>
          </p:cNvPr>
          <p:cNvSpPr>
            <a:spLocks noGrp="1"/>
          </p:cNvSpPr>
          <p:nvPr>
            <p:ph sz="quarter" idx="12"/>
          </p:nvPr>
        </p:nvSpPr>
        <p:spPr/>
        <p:txBody>
          <a:bodyPr/>
          <a:lstStyle/>
          <a:p>
            <a:endParaRPr lang="it-IT"/>
          </a:p>
        </p:txBody>
      </p:sp>
      <p:graphicFrame>
        <p:nvGraphicFramePr>
          <p:cNvPr id="3" name="Segnaposto contenuto 3">
            <a:extLst>
              <a:ext uri="{FF2B5EF4-FFF2-40B4-BE49-F238E27FC236}">
                <a16:creationId xmlns:a16="http://schemas.microsoft.com/office/drawing/2014/main" id="{B96996CA-EAF7-B42D-4C22-F7FFB12F79B2}"/>
              </a:ext>
            </a:extLst>
          </p:cNvPr>
          <p:cNvGraphicFramePr>
            <a:graphicFrameLocks/>
          </p:cNvGraphicFramePr>
          <p:nvPr>
            <p:extLst>
              <p:ext uri="{D42A27DB-BD31-4B8C-83A1-F6EECF244321}">
                <p14:modId xmlns:p14="http://schemas.microsoft.com/office/powerpoint/2010/main" val="541325297"/>
              </p:ext>
            </p:extLst>
          </p:nvPr>
        </p:nvGraphicFramePr>
        <p:xfrm>
          <a:off x="576262" y="885825"/>
          <a:ext cx="11039475" cy="5485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4224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10AD0-9259-0B79-0A73-B025D66D0607}"/>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A22888C8-B139-3BB4-68FE-5060FD6683EC}"/>
              </a:ext>
            </a:extLst>
          </p:cNvPr>
          <p:cNvSpPr>
            <a:spLocks noGrp="1"/>
          </p:cNvSpPr>
          <p:nvPr>
            <p:ph type="title"/>
          </p:nvPr>
        </p:nvSpPr>
        <p:spPr>
          <a:xfrm>
            <a:off x="966653" y="486308"/>
            <a:ext cx="10039400" cy="499461"/>
          </a:xfrm>
        </p:spPr>
        <p:txBody>
          <a:bodyPr>
            <a:noAutofit/>
          </a:bodyPr>
          <a:lstStyle/>
          <a:p>
            <a:r>
              <a:rPr lang="it-IT" sz="3200" dirty="0"/>
              <a:t>Stipula dei contratti di concessione le agevolazioni</a:t>
            </a:r>
          </a:p>
        </p:txBody>
      </p:sp>
      <p:sp>
        <p:nvSpPr>
          <p:cNvPr id="9" name="Segnaposto contenuto 8">
            <a:extLst>
              <a:ext uri="{FF2B5EF4-FFF2-40B4-BE49-F238E27FC236}">
                <a16:creationId xmlns:a16="http://schemas.microsoft.com/office/drawing/2014/main" id="{D9C42598-10B9-FBC6-0450-06EBEDAB9595}"/>
              </a:ext>
            </a:extLst>
          </p:cNvPr>
          <p:cNvSpPr>
            <a:spLocks noGrp="1"/>
          </p:cNvSpPr>
          <p:nvPr>
            <p:ph sz="quarter" idx="12"/>
          </p:nvPr>
        </p:nvSpPr>
        <p:spPr/>
        <p:txBody>
          <a:bodyPr/>
          <a:lstStyle/>
          <a:p>
            <a:endParaRPr lang="it-IT"/>
          </a:p>
        </p:txBody>
      </p:sp>
      <p:graphicFrame>
        <p:nvGraphicFramePr>
          <p:cNvPr id="2" name="Segnaposto contenuto 3">
            <a:extLst>
              <a:ext uri="{FF2B5EF4-FFF2-40B4-BE49-F238E27FC236}">
                <a16:creationId xmlns:a16="http://schemas.microsoft.com/office/drawing/2014/main" id="{F1650FD1-5FFB-3715-E715-383AFEB5BB0F}"/>
              </a:ext>
            </a:extLst>
          </p:cNvPr>
          <p:cNvGraphicFramePr>
            <a:graphicFrameLocks/>
          </p:cNvGraphicFramePr>
          <p:nvPr>
            <p:extLst>
              <p:ext uri="{D42A27DB-BD31-4B8C-83A1-F6EECF244321}">
                <p14:modId xmlns:p14="http://schemas.microsoft.com/office/powerpoint/2010/main" val="2932221201"/>
              </p:ext>
            </p:extLst>
          </p:nvPr>
        </p:nvGraphicFramePr>
        <p:xfrm>
          <a:off x="838200" y="1066663"/>
          <a:ext cx="10515600" cy="5671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2841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16434-56B6-F6FC-0C10-3BBFE44F5377}"/>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246483C3-ED5D-BBF9-7909-3DD6A740770F}"/>
              </a:ext>
            </a:extLst>
          </p:cNvPr>
          <p:cNvSpPr>
            <a:spLocks noGrp="1"/>
          </p:cNvSpPr>
          <p:nvPr>
            <p:ph type="title"/>
          </p:nvPr>
        </p:nvSpPr>
        <p:spPr>
          <a:xfrm>
            <a:off x="966653" y="486308"/>
            <a:ext cx="10039400" cy="499461"/>
          </a:xfrm>
        </p:spPr>
        <p:txBody>
          <a:bodyPr>
            <a:noAutofit/>
          </a:bodyPr>
          <a:lstStyle/>
          <a:p>
            <a:r>
              <a:rPr lang="it-IT" sz="3200" dirty="0"/>
              <a:t>Procedura di liquidazione - </a:t>
            </a:r>
            <a:r>
              <a:rPr lang="it-IT" sz="3200" dirty="0" err="1"/>
              <a:t>sal</a:t>
            </a:r>
            <a:endParaRPr lang="it-IT" sz="3200" dirty="0"/>
          </a:p>
        </p:txBody>
      </p:sp>
      <p:sp>
        <p:nvSpPr>
          <p:cNvPr id="9" name="Segnaposto contenuto 8">
            <a:extLst>
              <a:ext uri="{FF2B5EF4-FFF2-40B4-BE49-F238E27FC236}">
                <a16:creationId xmlns:a16="http://schemas.microsoft.com/office/drawing/2014/main" id="{92A5F8B6-EDB2-80A8-E940-64894EC61398}"/>
              </a:ext>
            </a:extLst>
          </p:cNvPr>
          <p:cNvSpPr>
            <a:spLocks noGrp="1"/>
          </p:cNvSpPr>
          <p:nvPr>
            <p:ph sz="quarter" idx="12"/>
          </p:nvPr>
        </p:nvSpPr>
        <p:spPr/>
        <p:txBody>
          <a:bodyPr/>
          <a:lstStyle/>
          <a:p>
            <a:endParaRPr lang="it-IT"/>
          </a:p>
        </p:txBody>
      </p:sp>
      <p:sp>
        <p:nvSpPr>
          <p:cNvPr id="3" name="Segnaposto contenuto 2">
            <a:extLst>
              <a:ext uri="{FF2B5EF4-FFF2-40B4-BE49-F238E27FC236}">
                <a16:creationId xmlns:a16="http://schemas.microsoft.com/office/drawing/2014/main" id="{595132A6-833B-567D-915B-9A21D0F4FDC3}"/>
              </a:ext>
            </a:extLst>
          </p:cNvPr>
          <p:cNvSpPr txBox="1">
            <a:spLocks/>
          </p:cNvSpPr>
          <p:nvPr/>
        </p:nvSpPr>
        <p:spPr>
          <a:xfrm>
            <a:off x="447675" y="1497783"/>
            <a:ext cx="11296650" cy="4683942"/>
          </a:xfr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lumMod val="90000"/>
                    <a:lumOff val="10000"/>
                  </a:schemeClr>
                </a:solidFill>
                <a:latin typeface="Arial Nova Cond Light" panose="020B03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Arial Nova Cond Light" panose="020B03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Arial Nova Cond Light" panose="020B03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Nova Cond Light" panose="020B03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Nova Cond Light" panose="020B03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buFont typeface="Arial" panose="020B0604020202020204" pitchFamily="34" charset="0"/>
              <a:buChar char="•"/>
            </a:pPr>
            <a:r>
              <a:rPr lang="it-IT" sz="2800" dirty="0"/>
              <a:t>Le agevolazioni concesse sono </a:t>
            </a:r>
            <a:r>
              <a:rPr lang="it-IT" sz="2800" b="1" dirty="0"/>
              <a:t>erogate</a:t>
            </a:r>
            <a:r>
              <a:rPr lang="it-IT" sz="2800" dirty="0"/>
              <a:t> per </a:t>
            </a:r>
            <a:r>
              <a:rPr lang="it-IT" sz="2800" b="1" dirty="0"/>
              <a:t>stato di avanzamento lavori </a:t>
            </a:r>
            <a:r>
              <a:rPr lang="it-IT" sz="2800" dirty="0"/>
              <a:t>(SAL), successivamente alla stipula dei contratti e subordinatamente alla effettiva realizzazione della corrispondente parte degli investimenti previsti dalla delibera di ammissione alle agevolazioni.</a:t>
            </a:r>
          </a:p>
          <a:p>
            <a:pPr marL="342900" indent="-342900" algn="just">
              <a:buFont typeface="Arial" panose="020B0604020202020204" pitchFamily="34" charset="0"/>
              <a:buChar char="•"/>
            </a:pPr>
            <a:r>
              <a:rPr lang="it-IT" sz="2800" dirty="0"/>
              <a:t>Per investimenti fino a 500.000,00 euro è previsto un numero </a:t>
            </a:r>
            <a:r>
              <a:rPr lang="it-IT" sz="2800" b="1" dirty="0"/>
              <a:t>massimo di 3 SAL </a:t>
            </a:r>
            <a:r>
              <a:rPr lang="it-IT" sz="2800" dirty="0"/>
              <a:t>da rendicontare. Per investimenti di importo superiore a 500.000,00 euro, il numero di SAL è </a:t>
            </a:r>
            <a:r>
              <a:rPr lang="it-IT" sz="2800" b="1" dirty="0"/>
              <a:t>massimo di 5.</a:t>
            </a:r>
          </a:p>
          <a:p>
            <a:pPr marL="342900" indent="-342900" algn="just">
              <a:buFont typeface="Arial" panose="020B0604020202020204" pitchFamily="34" charset="0"/>
              <a:buChar char="•"/>
            </a:pPr>
            <a:r>
              <a:rPr lang="it-IT" sz="2800" dirty="0"/>
              <a:t>Il </a:t>
            </a:r>
            <a:r>
              <a:rPr lang="it-IT" sz="2800" b="1" dirty="0"/>
              <a:t>primo SAL </a:t>
            </a:r>
            <a:r>
              <a:rPr lang="it-IT" sz="2800" dirty="0"/>
              <a:t>deve essere rendicontato </a:t>
            </a:r>
            <a:r>
              <a:rPr lang="it-IT" sz="2800" b="1" dirty="0"/>
              <a:t>entro 6 mesi </a:t>
            </a:r>
            <a:r>
              <a:rPr lang="it-IT" sz="2800" dirty="0"/>
              <a:t>dalla data di </a:t>
            </a:r>
            <a:r>
              <a:rPr lang="it-IT" sz="2800" b="1" dirty="0"/>
              <a:t>stipula</a:t>
            </a:r>
            <a:r>
              <a:rPr lang="it-IT" sz="2800" dirty="0"/>
              <a:t> del contratto.</a:t>
            </a:r>
          </a:p>
          <a:p>
            <a:pPr marL="342900" indent="-342900" algn="just">
              <a:buFont typeface="Arial" panose="020B0604020202020204" pitchFamily="34" charset="0"/>
              <a:buChar char="•"/>
            </a:pPr>
            <a:r>
              <a:rPr lang="it-IT" sz="2800" dirty="0"/>
              <a:t>L’erogazione della quota di agevolazioni relativa a ciascun SAL, avviene dopo la </a:t>
            </a:r>
            <a:r>
              <a:rPr lang="it-IT" sz="2800" b="1" dirty="0"/>
              <a:t>presentazione della documentazione prevista dal contratto </a:t>
            </a:r>
            <a:r>
              <a:rPr lang="it-IT" sz="2800" dirty="0"/>
              <a:t>di concessione delle agevolazioni e dopo le verifiche effettuate da ISMEA.</a:t>
            </a:r>
          </a:p>
        </p:txBody>
      </p:sp>
    </p:spTree>
    <p:extLst>
      <p:ext uri="{BB962C8B-B14F-4D97-AF65-F5344CB8AC3E}">
        <p14:creationId xmlns:p14="http://schemas.microsoft.com/office/powerpoint/2010/main" val="1419855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117ED-652B-1DFB-F21D-7BB48C9F39BA}"/>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E9E4A70B-6695-F841-D2AC-CA5FFC8F7992}"/>
              </a:ext>
            </a:extLst>
          </p:cNvPr>
          <p:cNvSpPr>
            <a:spLocks noGrp="1"/>
          </p:cNvSpPr>
          <p:nvPr>
            <p:ph type="title"/>
          </p:nvPr>
        </p:nvSpPr>
        <p:spPr>
          <a:xfrm>
            <a:off x="966653" y="486308"/>
            <a:ext cx="10039400" cy="499461"/>
          </a:xfrm>
        </p:spPr>
        <p:txBody>
          <a:bodyPr>
            <a:noAutofit/>
          </a:bodyPr>
          <a:lstStyle/>
          <a:p>
            <a:r>
              <a:rPr lang="it-IT" sz="3200" dirty="0"/>
              <a:t>Procedura di liquidazione - </a:t>
            </a:r>
            <a:r>
              <a:rPr lang="it-IT" sz="3200" dirty="0" err="1"/>
              <a:t>sal</a:t>
            </a:r>
            <a:endParaRPr lang="it-IT" sz="3200" dirty="0"/>
          </a:p>
        </p:txBody>
      </p:sp>
      <p:sp>
        <p:nvSpPr>
          <p:cNvPr id="9" name="Segnaposto contenuto 8">
            <a:extLst>
              <a:ext uri="{FF2B5EF4-FFF2-40B4-BE49-F238E27FC236}">
                <a16:creationId xmlns:a16="http://schemas.microsoft.com/office/drawing/2014/main" id="{DD57000D-3291-4F3C-4298-8351EFD92880}"/>
              </a:ext>
            </a:extLst>
          </p:cNvPr>
          <p:cNvSpPr>
            <a:spLocks noGrp="1"/>
          </p:cNvSpPr>
          <p:nvPr>
            <p:ph sz="quarter" idx="12"/>
          </p:nvPr>
        </p:nvSpPr>
        <p:spPr/>
        <p:txBody>
          <a:bodyPr/>
          <a:lstStyle/>
          <a:p>
            <a:endParaRPr lang="it-IT"/>
          </a:p>
        </p:txBody>
      </p:sp>
      <p:graphicFrame>
        <p:nvGraphicFramePr>
          <p:cNvPr id="3" name="Segnaposto contenuto 4">
            <a:extLst>
              <a:ext uri="{FF2B5EF4-FFF2-40B4-BE49-F238E27FC236}">
                <a16:creationId xmlns:a16="http://schemas.microsoft.com/office/drawing/2014/main" id="{44F4BE2C-827D-CACE-DFD4-692FD01FE265}"/>
              </a:ext>
            </a:extLst>
          </p:cNvPr>
          <p:cNvGraphicFramePr>
            <a:graphicFrameLocks/>
          </p:cNvGraphicFramePr>
          <p:nvPr>
            <p:extLst>
              <p:ext uri="{D42A27DB-BD31-4B8C-83A1-F6EECF244321}">
                <p14:modId xmlns:p14="http://schemas.microsoft.com/office/powerpoint/2010/main" val="2531512177"/>
              </p:ext>
            </p:extLst>
          </p:nvPr>
        </p:nvGraphicFramePr>
        <p:xfrm>
          <a:off x="557212" y="1229023"/>
          <a:ext cx="11077575" cy="5381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3649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8F626-8CDE-5772-73BB-6E99E1CE119E}"/>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B017E1A7-7DD2-52DA-EF51-BA33DC25FEF2}"/>
              </a:ext>
            </a:extLst>
          </p:cNvPr>
          <p:cNvSpPr>
            <a:spLocks noGrp="1"/>
          </p:cNvSpPr>
          <p:nvPr>
            <p:ph type="title"/>
          </p:nvPr>
        </p:nvSpPr>
        <p:spPr>
          <a:xfrm>
            <a:off x="966653" y="486308"/>
            <a:ext cx="10039400" cy="499461"/>
          </a:xfrm>
        </p:spPr>
        <p:txBody>
          <a:bodyPr>
            <a:noAutofit/>
          </a:bodyPr>
          <a:lstStyle/>
          <a:p>
            <a:r>
              <a:rPr lang="it-IT" sz="3200" dirty="0"/>
              <a:t>Procedura di liquidazione - </a:t>
            </a:r>
            <a:r>
              <a:rPr lang="it-IT" sz="3200" dirty="0" err="1"/>
              <a:t>sal</a:t>
            </a:r>
            <a:endParaRPr lang="it-IT" sz="3200" dirty="0"/>
          </a:p>
        </p:txBody>
      </p:sp>
      <p:sp>
        <p:nvSpPr>
          <p:cNvPr id="9" name="Segnaposto contenuto 8">
            <a:extLst>
              <a:ext uri="{FF2B5EF4-FFF2-40B4-BE49-F238E27FC236}">
                <a16:creationId xmlns:a16="http://schemas.microsoft.com/office/drawing/2014/main" id="{0A5B6422-EB07-2A71-4ED6-025DF8DC4746}"/>
              </a:ext>
            </a:extLst>
          </p:cNvPr>
          <p:cNvSpPr>
            <a:spLocks noGrp="1"/>
          </p:cNvSpPr>
          <p:nvPr>
            <p:ph sz="quarter" idx="12"/>
          </p:nvPr>
        </p:nvSpPr>
        <p:spPr/>
        <p:txBody>
          <a:bodyPr/>
          <a:lstStyle/>
          <a:p>
            <a:endParaRPr lang="it-IT"/>
          </a:p>
        </p:txBody>
      </p:sp>
      <p:graphicFrame>
        <p:nvGraphicFramePr>
          <p:cNvPr id="2" name="Segnaposto contenuto 4">
            <a:extLst>
              <a:ext uri="{FF2B5EF4-FFF2-40B4-BE49-F238E27FC236}">
                <a16:creationId xmlns:a16="http://schemas.microsoft.com/office/drawing/2014/main" id="{908C1F0B-3B82-553C-2B32-6A3EE261C396}"/>
              </a:ext>
            </a:extLst>
          </p:cNvPr>
          <p:cNvGraphicFramePr>
            <a:graphicFrameLocks/>
          </p:cNvGraphicFramePr>
          <p:nvPr>
            <p:extLst>
              <p:ext uri="{D42A27DB-BD31-4B8C-83A1-F6EECF244321}">
                <p14:modId xmlns:p14="http://schemas.microsoft.com/office/powerpoint/2010/main" val="1975120565"/>
              </p:ext>
            </p:extLst>
          </p:nvPr>
        </p:nvGraphicFramePr>
        <p:xfrm>
          <a:off x="690562" y="1162051"/>
          <a:ext cx="10810875" cy="4964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5895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9E544-D51E-7230-3543-27657A737CD1}"/>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A80D4113-E159-31FC-92E5-3FF45B5E5527}"/>
              </a:ext>
            </a:extLst>
          </p:cNvPr>
          <p:cNvSpPr>
            <a:spLocks noGrp="1"/>
          </p:cNvSpPr>
          <p:nvPr>
            <p:ph type="title"/>
          </p:nvPr>
        </p:nvSpPr>
        <p:spPr>
          <a:xfrm>
            <a:off x="966653" y="486308"/>
            <a:ext cx="10039400" cy="499461"/>
          </a:xfrm>
        </p:spPr>
        <p:txBody>
          <a:bodyPr>
            <a:noAutofit/>
          </a:bodyPr>
          <a:lstStyle/>
          <a:p>
            <a:r>
              <a:rPr lang="it-IT" sz="3200" dirty="0"/>
              <a:t>Disposizioni finali</a:t>
            </a:r>
          </a:p>
        </p:txBody>
      </p:sp>
      <p:sp>
        <p:nvSpPr>
          <p:cNvPr id="9" name="Segnaposto contenuto 8">
            <a:extLst>
              <a:ext uri="{FF2B5EF4-FFF2-40B4-BE49-F238E27FC236}">
                <a16:creationId xmlns:a16="http://schemas.microsoft.com/office/drawing/2014/main" id="{00062844-4DB3-695F-429A-84353E66E9A8}"/>
              </a:ext>
            </a:extLst>
          </p:cNvPr>
          <p:cNvSpPr>
            <a:spLocks noGrp="1"/>
          </p:cNvSpPr>
          <p:nvPr>
            <p:ph sz="quarter" idx="12"/>
          </p:nvPr>
        </p:nvSpPr>
        <p:spPr/>
        <p:txBody>
          <a:bodyPr/>
          <a:lstStyle/>
          <a:p>
            <a:endParaRPr lang="it-IT"/>
          </a:p>
        </p:txBody>
      </p:sp>
      <p:graphicFrame>
        <p:nvGraphicFramePr>
          <p:cNvPr id="3" name="Segnaposto contenuto 4">
            <a:extLst>
              <a:ext uri="{FF2B5EF4-FFF2-40B4-BE49-F238E27FC236}">
                <a16:creationId xmlns:a16="http://schemas.microsoft.com/office/drawing/2014/main" id="{3A6D7EF9-A201-238E-F985-7743876E0DAE}"/>
              </a:ext>
            </a:extLst>
          </p:cNvPr>
          <p:cNvGraphicFramePr>
            <a:graphicFrameLocks/>
          </p:cNvGraphicFramePr>
          <p:nvPr>
            <p:extLst>
              <p:ext uri="{D42A27DB-BD31-4B8C-83A1-F6EECF244321}">
                <p14:modId xmlns:p14="http://schemas.microsoft.com/office/powerpoint/2010/main" val="1185466853"/>
              </p:ext>
            </p:extLst>
          </p:nvPr>
        </p:nvGraphicFramePr>
        <p:xfrm>
          <a:off x="838200" y="1373760"/>
          <a:ext cx="10515600" cy="4615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3665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5">
            <a:extLst>
              <a:ext uri="{FF2B5EF4-FFF2-40B4-BE49-F238E27FC236}">
                <a16:creationId xmlns:a16="http://schemas.microsoft.com/office/drawing/2014/main" id="{01498E2B-D41D-70B8-1417-91DDB274F177}"/>
              </a:ext>
            </a:extLst>
          </p:cNvPr>
          <p:cNvSpPr>
            <a:spLocks noGrp="1"/>
          </p:cNvSpPr>
          <p:nvPr>
            <p:ph type="body" sz="quarter" idx="11"/>
          </p:nvPr>
        </p:nvSpPr>
        <p:spPr>
          <a:xfrm>
            <a:off x="6827837" y="3094038"/>
            <a:ext cx="5573713" cy="619125"/>
          </a:xfrm>
        </p:spPr>
        <p:txBody>
          <a:bodyPr vert="horz" lIns="91440" tIns="45720" rIns="91440" bIns="45720" rtlCol="0" anchor="t">
            <a:normAutofit fontScale="92500" lnSpcReduction="10000"/>
          </a:bodyPr>
          <a:lstStyle/>
          <a:p>
            <a:r>
              <a:rPr lang="it-IT" b="1" dirty="0">
                <a:solidFill>
                  <a:schemeClr val="tx1"/>
                </a:solidFill>
                <a:latin typeface="Arial Nova Light"/>
              </a:rPr>
              <a:t>2 - Generazione Terra </a:t>
            </a:r>
          </a:p>
        </p:txBody>
      </p:sp>
      <p:pic>
        <p:nvPicPr>
          <p:cNvPr id="3" name="Immagine 2">
            <a:extLst>
              <a:ext uri="{FF2B5EF4-FFF2-40B4-BE49-F238E27FC236}">
                <a16:creationId xmlns:a16="http://schemas.microsoft.com/office/drawing/2014/main" id="{0681AC9D-05D5-F7EF-72EE-1F27AE09E516}"/>
              </a:ext>
            </a:extLst>
          </p:cNvPr>
          <p:cNvPicPr>
            <a:picLocks noChangeAspect="1"/>
          </p:cNvPicPr>
          <p:nvPr/>
        </p:nvPicPr>
        <p:blipFill>
          <a:blip r:embed="rId2"/>
          <a:stretch>
            <a:fillRect/>
          </a:stretch>
        </p:blipFill>
        <p:spPr>
          <a:xfrm>
            <a:off x="1557919" y="2954761"/>
            <a:ext cx="3305636" cy="876422"/>
          </a:xfrm>
          <a:prstGeom prst="rect">
            <a:avLst/>
          </a:prstGeom>
        </p:spPr>
      </p:pic>
      <p:sp>
        <p:nvSpPr>
          <p:cNvPr id="2" name="Segnaposto contenuto 3">
            <a:extLst>
              <a:ext uri="{FF2B5EF4-FFF2-40B4-BE49-F238E27FC236}">
                <a16:creationId xmlns:a16="http://schemas.microsoft.com/office/drawing/2014/main" id="{62ADE507-E236-A00A-49A5-C248A4624038}"/>
              </a:ext>
            </a:extLst>
          </p:cNvPr>
          <p:cNvSpPr txBox="1">
            <a:spLocks/>
          </p:cNvSpPr>
          <p:nvPr/>
        </p:nvSpPr>
        <p:spPr>
          <a:xfrm>
            <a:off x="10559316" y="6056208"/>
            <a:ext cx="1556484" cy="289728"/>
          </a:xfrm>
        </p:spPr>
        <p:txBody>
          <a:bodyPr/>
          <a:lstStyle>
            <a:lvl1pPr marL="0" indent="0" algn="l" defTabSz="914400" rtl="0" eaLnBrk="1" latinLnBrk="0" hangingPunct="1">
              <a:lnSpc>
                <a:spcPct val="90000"/>
              </a:lnSpc>
              <a:spcBef>
                <a:spcPts val="1000"/>
              </a:spcBef>
              <a:buFont typeface="Arial" panose="020B0604020202020204" pitchFamily="34" charset="0"/>
              <a:buNone/>
              <a:defRPr sz="4400" kern="1200">
                <a:solidFill>
                  <a:schemeClr val="tx2">
                    <a:lumMod val="90000"/>
                    <a:lumOff val="10000"/>
                  </a:schemeClr>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Arial Nova Cond Light" panose="020B03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Arial Nova Cond Light" panose="020B03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Nova Cond Light" panose="020B03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Nova Cond Light" panose="020B03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1000" dirty="0"/>
              <a:t>14 maggio 2026</a:t>
            </a:r>
          </a:p>
        </p:txBody>
      </p:sp>
    </p:spTree>
    <p:extLst>
      <p:ext uri="{BB962C8B-B14F-4D97-AF65-F5344CB8AC3E}">
        <p14:creationId xmlns:p14="http://schemas.microsoft.com/office/powerpoint/2010/main" val="289638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testo 6">
            <a:extLst>
              <a:ext uri="{FF2B5EF4-FFF2-40B4-BE49-F238E27FC236}">
                <a16:creationId xmlns:a16="http://schemas.microsoft.com/office/drawing/2014/main" id="{67BB6482-3B55-BE93-80BE-D34B5D8D28D6}"/>
              </a:ext>
            </a:extLst>
          </p:cNvPr>
          <p:cNvSpPr>
            <a:spLocks noGrp="1"/>
          </p:cNvSpPr>
          <p:nvPr>
            <p:ph type="body" sz="quarter" idx="10"/>
          </p:nvPr>
        </p:nvSpPr>
        <p:spPr/>
        <p:txBody>
          <a:bodyPr/>
          <a:lstStyle/>
          <a:p>
            <a:pPr lvl="0"/>
            <a:r>
              <a:rPr lang="it-IT" b="1" i="0" baseline="0" dirty="0">
                <a:latin typeface="Arial Nova Cond Light" panose="020B0306020202020204" pitchFamily="34" charset="0"/>
              </a:rPr>
              <a:t>Giovani imprenditori agricoli (GIA) </a:t>
            </a:r>
            <a:r>
              <a:rPr lang="it-IT" b="0" i="0" baseline="0" dirty="0">
                <a:latin typeface="Arial Nova Cond Light" panose="020B0306020202020204" pitchFamily="34" charset="0"/>
              </a:rPr>
              <a:t>per: </a:t>
            </a:r>
            <a:r>
              <a:rPr lang="it-IT" b="1" i="0" baseline="0" dirty="0">
                <a:latin typeface="Arial Nova Cond Light" panose="020B0306020202020204" pitchFamily="34" charset="0"/>
              </a:rPr>
              <a:t>AMPLIAMENTO E CONSOLIDAMENTO </a:t>
            </a:r>
            <a:endParaRPr lang="it-IT" b="1" dirty="0">
              <a:latin typeface="Arial Nova Cond Light" panose="020B0306020202020204" pitchFamily="34" charset="0"/>
            </a:endParaRPr>
          </a:p>
        </p:txBody>
      </p:sp>
      <p:sp>
        <p:nvSpPr>
          <p:cNvPr id="8" name="Segnaposto testo 7">
            <a:extLst>
              <a:ext uri="{FF2B5EF4-FFF2-40B4-BE49-F238E27FC236}">
                <a16:creationId xmlns:a16="http://schemas.microsoft.com/office/drawing/2014/main" id="{CB1BC8A0-B9FB-D486-79D9-4D7758636BE8}"/>
              </a:ext>
            </a:extLst>
          </p:cNvPr>
          <p:cNvSpPr>
            <a:spLocks noGrp="1"/>
          </p:cNvSpPr>
          <p:nvPr>
            <p:ph type="body" sz="quarter" idx="11"/>
          </p:nvPr>
        </p:nvSpPr>
        <p:spPr>
          <a:xfrm>
            <a:off x="590550" y="1752238"/>
            <a:ext cx="11239499" cy="4858410"/>
          </a:xfrm>
        </p:spPr>
        <p:txBody>
          <a:bodyPr>
            <a:normAutofit fontScale="85000" lnSpcReduction="10000"/>
          </a:bodyPr>
          <a:lstStyle/>
          <a:p>
            <a:pPr marL="171450" lvl="0" indent="-171450" algn="l" defTabSz="844550">
              <a:lnSpc>
                <a:spcPct val="90000"/>
              </a:lnSpc>
              <a:spcBef>
                <a:spcPct val="0"/>
              </a:spcBef>
              <a:spcAft>
                <a:spcPct val="20000"/>
              </a:spcAft>
              <a:buChar char="•"/>
            </a:pPr>
            <a:r>
              <a:rPr lang="it-IT" sz="2800" b="1" kern="1200" noProof="0" dirty="0">
                <a:solidFill>
                  <a:prstClr val="black">
                    <a:hueOff val="0"/>
                    <a:satOff val="0"/>
                    <a:lumOff val="0"/>
                    <a:alphaOff val="0"/>
                  </a:prstClr>
                </a:solidFill>
                <a:latin typeface="Arial Nova Cond Light" panose="020B0306020202020204" pitchFamily="34" charset="0"/>
              </a:rPr>
              <a:t>Giovani</a:t>
            </a:r>
            <a:r>
              <a:rPr lang="it-IT" sz="2800" kern="1200" noProof="0" dirty="0">
                <a:solidFill>
                  <a:prstClr val="black">
                    <a:hueOff val="0"/>
                    <a:satOff val="0"/>
                    <a:lumOff val="0"/>
                    <a:alphaOff val="0"/>
                  </a:prstClr>
                </a:solidFill>
                <a:latin typeface="Arial Nova Cond Light" panose="020B0306020202020204" pitchFamily="34" charset="0"/>
              </a:rPr>
              <a:t>: </a:t>
            </a:r>
            <a:r>
              <a:rPr lang="it-IT" sz="2800" u="sng" kern="1200" noProof="0" dirty="0">
                <a:solidFill>
                  <a:prstClr val="black">
                    <a:hueOff val="0"/>
                    <a:satOff val="0"/>
                    <a:lumOff val="0"/>
                    <a:alphaOff val="0"/>
                  </a:prstClr>
                </a:solidFill>
                <a:latin typeface="Arial Nova Cond Light" panose="020B0306020202020204" pitchFamily="34" charset="0"/>
              </a:rPr>
              <a:t>41 anni </a:t>
            </a:r>
            <a:r>
              <a:rPr lang="it-IT" sz="2800" kern="1200" noProof="0" dirty="0">
                <a:solidFill>
                  <a:prstClr val="black">
                    <a:hueOff val="0"/>
                    <a:satOff val="0"/>
                    <a:lumOff val="0"/>
                    <a:alphaOff val="0"/>
                  </a:prstClr>
                </a:solidFill>
                <a:latin typeface="Arial Nova Cond Light" panose="020B0306020202020204" pitchFamily="34" charset="0"/>
              </a:rPr>
              <a:t>non compiuti alla data di presentazione della domanda.</a:t>
            </a:r>
          </a:p>
          <a:p>
            <a:pPr lvl="0" algn="l" defTabSz="844550">
              <a:lnSpc>
                <a:spcPct val="90000"/>
              </a:lnSpc>
              <a:spcBef>
                <a:spcPct val="0"/>
              </a:spcBef>
              <a:spcAft>
                <a:spcPct val="20000"/>
              </a:spcAft>
            </a:pPr>
            <a:endParaRPr lang="it-IT" sz="2800" kern="1200" dirty="0">
              <a:solidFill>
                <a:prstClr val="black">
                  <a:hueOff val="0"/>
                  <a:satOff val="0"/>
                  <a:lumOff val="0"/>
                  <a:alphaOff val="0"/>
                </a:prstClr>
              </a:solidFill>
              <a:latin typeface="Arial Nova Cond Light" panose="020B0306020202020204" pitchFamily="34" charset="0"/>
            </a:endParaRPr>
          </a:p>
          <a:p>
            <a:pPr marL="171450" lvl="0" indent="-171450" algn="l" defTabSz="844550">
              <a:lnSpc>
                <a:spcPct val="90000"/>
              </a:lnSpc>
              <a:spcBef>
                <a:spcPct val="0"/>
              </a:spcBef>
              <a:spcAft>
                <a:spcPct val="20000"/>
              </a:spcAft>
              <a:buChar char="•"/>
            </a:pPr>
            <a:r>
              <a:rPr lang="it-IT" sz="2800" b="1" kern="1200" noProof="0" dirty="0">
                <a:solidFill>
                  <a:prstClr val="black">
                    <a:hueOff val="0"/>
                    <a:satOff val="0"/>
                    <a:lumOff val="0"/>
                    <a:alphaOff val="0"/>
                  </a:prstClr>
                </a:solidFill>
                <a:latin typeface="Arial Nova Cond Light" panose="020B0306020202020204" pitchFamily="34" charset="0"/>
              </a:rPr>
              <a:t>Imprenditori agricoli</a:t>
            </a:r>
            <a:r>
              <a:rPr lang="it-IT" sz="2800" kern="1200" noProof="0" dirty="0">
                <a:solidFill>
                  <a:prstClr val="black">
                    <a:hueOff val="0"/>
                    <a:satOff val="0"/>
                    <a:lumOff val="0"/>
                    <a:alphaOff val="0"/>
                  </a:prstClr>
                </a:solidFill>
                <a:latin typeface="Arial Nova Cond Light" panose="020B0306020202020204" pitchFamily="34" charset="0"/>
              </a:rPr>
              <a:t>: attivi da almeno due anni alla data di presentazione della domanda (IAP/CD).</a:t>
            </a:r>
          </a:p>
          <a:p>
            <a:pPr marL="171450" lvl="0" indent="-171450" algn="l" defTabSz="844550">
              <a:lnSpc>
                <a:spcPct val="90000"/>
              </a:lnSpc>
              <a:spcBef>
                <a:spcPct val="0"/>
              </a:spcBef>
              <a:spcAft>
                <a:spcPct val="20000"/>
              </a:spcAft>
              <a:buChar char="•"/>
            </a:pPr>
            <a:r>
              <a:rPr lang="it-IT" sz="2800" b="1" kern="1200" noProof="0" dirty="0">
                <a:solidFill>
                  <a:prstClr val="black">
                    <a:hueOff val="0"/>
                    <a:satOff val="0"/>
                    <a:lumOff val="0"/>
                    <a:alphaOff val="0"/>
                  </a:prstClr>
                </a:solidFill>
                <a:latin typeface="Arial Nova Cond Light" panose="020B0306020202020204" pitchFamily="34" charset="0"/>
              </a:rPr>
              <a:t>Società</a:t>
            </a:r>
            <a:r>
              <a:rPr lang="it-IT" sz="2800" kern="1200" noProof="0" dirty="0">
                <a:solidFill>
                  <a:prstClr val="black">
                    <a:hueOff val="0"/>
                    <a:satOff val="0"/>
                    <a:lumOff val="0"/>
                    <a:alphaOff val="0"/>
                  </a:prstClr>
                </a:solidFill>
                <a:latin typeface="Arial Nova Cond Light" panose="020B0306020202020204" pitchFamily="34" charset="0"/>
              </a:rPr>
              <a:t>: è considerata giovane società agricola, una società</a:t>
            </a:r>
          </a:p>
          <a:p>
            <a:pPr marL="171450" lvl="0" indent="-171450" algn="l" defTabSz="844550">
              <a:lnSpc>
                <a:spcPct val="90000"/>
              </a:lnSpc>
              <a:spcBef>
                <a:spcPct val="0"/>
              </a:spcBef>
              <a:spcAft>
                <a:spcPct val="20000"/>
              </a:spcAft>
              <a:buNone/>
            </a:pPr>
            <a:r>
              <a:rPr lang="it-IT" sz="2800" kern="1200" noProof="0" dirty="0">
                <a:solidFill>
                  <a:prstClr val="black">
                    <a:hueOff val="0"/>
                    <a:satOff val="0"/>
                    <a:lumOff val="0"/>
                    <a:alphaOff val="0"/>
                  </a:prstClr>
                </a:solidFill>
                <a:latin typeface="Arial Nova Cond Light" panose="020B0306020202020204" pitchFamily="34" charset="0"/>
              </a:rPr>
              <a:t>               - amministrata da almeno due anni alla data di presentazione della domanda da un 		       	      giovane;</a:t>
            </a:r>
          </a:p>
          <a:p>
            <a:pPr marL="1352550" lvl="0" indent="-1352550" algn="l" defTabSz="844550">
              <a:lnSpc>
                <a:spcPct val="90000"/>
              </a:lnSpc>
              <a:spcBef>
                <a:spcPct val="0"/>
              </a:spcBef>
              <a:spcAft>
                <a:spcPct val="20000"/>
              </a:spcAft>
              <a:buNone/>
            </a:pPr>
            <a:r>
              <a:rPr lang="it-IT" sz="2800" kern="1200" noProof="0" dirty="0">
                <a:solidFill>
                  <a:prstClr val="black">
                    <a:hueOff val="0"/>
                    <a:satOff val="0"/>
                    <a:lumOff val="0"/>
                    <a:alphaOff val="0"/>
                  </a:prstClr>
                </a:solidFill>
                <a:latin typeface="Arial Nova Cond Light" panose="020B0306020202020204" pitchFamily="34" charset="0"/>
              </a:rPr>
              <a:t>               - il cui capitale sia rappresentato in maggioranza da giovani da almeno due anni alla data di presentazione della domanda;</a:t>
            </a:r>
          </a:p>
          <a:p>
            <a:pPr marL="1352550" lvl="0" indent="-1352550" algn="l" defTabSz="844550">
              <a:lnSpc>
                <a:spcPct val="90000"/>
              </a:lnSpc>
              <a:spcBef>
                <a:spcPct val="0"/>
              </a:spcBef>
              <a:spcAft>
                <a:spcPct val="20000"/>
              </a:spcAft>
              <a:buNone/>
            </a:pPr>
            <a:r>
              <a:rPr lang="it-IT" sz="2800" kern="1200" noProof="0" dirty="0">
                <a:solidFill>
                  <a:prstClr val="black">
                    <a:hueOff val="0"/>
                    <a:satOff val="0"/>
                    <a:lumOff val="0"/>
                    <a:alphaOff val="0"/>
                  </a:prstClr>
                </a:solidFill>
                <a:latin typeface="Arial Nova Cond Light" panose="020B0306020202020204" pitchFamily="34" charset="0"/>
              </a:rPr>
              <a:t>               </a:t>
            </a:r>
          </a:p>
          <a:p>
            <a:pPr marL="171450" lvl="0" indent="-171450" algn="l" defTabSz="844550">
              <a:lnSpc>
                <a:spcPct val="90000"/>
              </a:lnSpc>
              <a:spcBef>
                <a:spcPct val="0"/>
              </a:spcBef>
              <a:spcAft>
                <a:spcPct val="20000"/>
              </a:spcAft>
              <a:buChar char="•"/>
            </a:pPr>
            <a:r>
              <a:rPr lang="it-IT" sz="2800" b="1" kern="1200" noProof="0" dirty="0">
                <a:solidFill>
                  <a:prstClr val="black">
                    <a:hueOff val="0"/>
                    <a:satOff val="0"/>
                    <a:lumOff val="0"/>
                    <a:alphaOff val="0"/>
                  </a:prstClr>
                </a:solidFill>
                <a:latin typeface="Arial Nova Cond Light" panose="020B0306020202020204" pitchFamily="34" charset="0"/>
              </a:rPr>
              <a:t>Ampliamento</a:t>
            </a:r>
            <a:r>
              <a:rPr lang="it-IT" sz="2800" kern="1200" noProof="0" dirty="0">
                <a:solidFill>
                  <a:prstClr val="black">
                    <a:hueOff val="0"/>
                    <a:satOff val="0"/>
                    <a:lumOff val="0"/>
                    <a:alphaOff val="0"/>
                  </a:prstClr>
                </a:solidFill>
                <a:latin typeface="Arial Nova Cond Light" panose="020B0306020202020204" pitchFamily="34" charset="0"/>
              </a:rPr>
              <a:t>: il terreno target deve essere confinante o funzionalmente utile rispetto alla superficie condotta da almeno due anni alla data di presentazione della domanda da parte del GIA.</a:t>
            </a:r>
          </a:p>
          <a:p>
            <a:pPr marL="171450" lvl="0" indent="-171450" algn="l" defTabSz="844550">
              <a:lnSpc>
                <a:spcPct val="90000"/>
              </a:lnSpc>
              <a:spcBef>
                <a:spcPct val="0"/>
              </a:spcBef>
              <a:spcAft>
                <a:spcPct val="20000"/>
              </a:spcAft>
              <a:buChar char="•"/>
            </a:pPr>
            <a:r>
              <a:rPr lang="it-IT" sz="2800" b="1" kern="1200" noProof="0" dirty="0">
                <a:solidFill>
                  <a:prstClr val="black">
                    <a:hueOff val="0"/>
                    <a:satOff val="0"/>
                    <a:lumOff val="0"/>
                    <a:alphaOff val="0"/>
                  </a:prstClr>
                </a:solidFill>
                <a:latin typeface="Arial Nova Cond Light" panose="020B0306020202020204" pitchFamily="34" charset="0"/>
              </a:rPr>
              <a:t>Consolidamento</a:t>
            </a:r>
            <a:r>
              <a:rPr lang="it-IT" sz="2800" kern="1200" noProof="0" dirty="0">
                <a:solidFill>
                  <a:prstClr val="black">
                    <a:hueOff val="0"/>
                    <a:satOff val="0"/>
                    <a:lumOff val="0"/>
                    <a:alphaOff val="0"/>
                  </a:prstClr>
                </a:solidFill>
                <a:latin typeface="Arial Nova Cond Light" panose="020B0306020202020204" pitchFamily="34" charset="0"/>
              </a:rPr>
              <a:t>: il terreno target deve essere condotto a qualsiasi titolo dal GIA da almeno due anni alla data di presentazione della domanda.</a:t>
            </a:r>
          </a:p>
        </p:txBody>
      </p:sp>
      <p:sp>
        <p:nvSpPr>
          <p:cNvPr id="6" name="Titolo 5">
            <a:extLst>
              <a:ext uri="{FF2B5EF4-FFF2-40B4-BE49-F238E27FC236}">
                <a16:creationId xmlns:a16="http://schemas.microsoft.com/office/drawing/2014/main" id="{FDBF3BC0-ECCD-964F-0F65-33BEF8041E07}"/>
              </a:ext>
            </a:extLst>
          </p:cNvPr>
          <p:cNvSpPr>
            <a:spLocks noGrp="1"/>
          </p:cNvSpPr>
          <p:nvPr>
            <p:ph type="title"/>
          </p:nvPr>
        </p:nvSpPr>
        <p:spPr/>
        <p:txBody>
          <a:bodyPr>
            <a:normAutofit fontScale="90000"/>
          </a:bodyPr>
          <a:lstStyle/>
          <a:p>
            <a:r>
              <a:rPr lang="it-IT" dirty="0"/>
              <a:t>BENEFICIARI </a:t>
            </a:r>
          </a:p>
        </p:txBody>
      </p:sp>
      <p:sp>
        <p:nvSpPr>
          <p:cNvPr id="9" name="Segnaposto contenuto 8">
            <a:extLst>
              <a:ext uri="{FF2B5EF4-FFF2-40B4-BE49-F238E27FC236}">
                <a16:creationId xmlns:a16="http://schemas.microsoft.com/office/drawing/2014/main" id="{D76502BE-0D03-9BD9-696F-A2EDEE7106FA}"/>
              </a:ext>
            </a:extLst>
          </p:cNvPr>
          <p:cNvSpPr>
            <a:spLocks noGrp="1"/>
          </p:cNvSpPr>
          <p:nvPr>
            <p:ph sz="quarter" idx="12"/>
          </p:nvPr>
        </p:nvSpPr>
        <p:spPr/>
        <p:txBody>
          <a:bodyPr/>
          <a:lstStyle/>
          <a:p>
            <a:endParaRPr lang="it-IT"/>
          </a:p>
        </p:txBody>
      </p:sp>
    </p:spTree>
    <p:extLst>
      <p:ext uri="{BB962C8B-B14F-4D97-AF65-F5344CB8AC3E}">
        <p14:creationId xmlns:p14="http://schemas.microsoft.com/office/powerpoint/2010/main" val="2748122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63366-40E0-3577-4672-8BF6CB01C1C6}"/>
            </a:ext>
          </a:extLst>
        </p:cNvPr>
        <p:cNvGrpSpPr/>
        <p:nvPr/>
      </p:nvGrpSpPr>
      <p:grpSpPr>
        <a:xfrm>
          <a:off x="0" y="0"/>
          <a:ext cx="0" cy="0"/>
          <a:chOff x="0" y="0"/>
          <a:chExt cx="0" cy="0"/>
        </a:xfrm>
      </p:grpSpPr>
      <p:sp>
        <p:nvSpPr>
          <p:cNvPr id="7" name="Segnaposto testo 6">
            <a:extLst>
              <a:ext uri="{FF2B5EF4-FFF2-40B4-BE49-F238E27FC236}">
                <a16:creationId xmlns:a16="http://schemas.microsoft.com/office/drawing/2014/main" id="{AF0F86D4-A526-BB7E-C306-39DCC1CE8C97}"/>
              </a:ext>
            </a:extLst>
          </p:cNvPr>
          <p:cNvSpPr>
            <a:spLocks noGrp="1"/>
          </p:cNvSpPr>
          <p:nvPr>
            <p:ph type="body" sz="quarter" idx="10"/>
          </p:nvPr>
        </p:nvSpPr>
        <p:spPr/>
        <p:txBody>
          <a:bodyPr/>
          <a:lstStyle/>
          <a:p>
            <a:pPr lvl="0"/>
            <a:r>
              <a:rPr lang="it-IT" b="1" dirty="0">
                <a:latin typeface="Arial Nova Cond Light" panose="020B0306020202020204" pitchFamily="34" charset="0"/>
              </a:rPr>
              <a:t>Giovani Startupper con Esperienza (GSE)</a:t>
            </a:r>
            <a:endParaRPr lang="it-IT" dirty="0">
              <a:latin typeface="Arial Nova Cond Light" panose="020B0306020202020204" pitchFamily="34" charset="0"/>
            </a:endParaRPr>
          </a:p>
        </p:txBody>
      </p:sp>
      <p:sp>
        <p:nvSpPr>
          <p:cNvPr id="8" name="Segnaposto testo 7">
            <a:extLst>
              <a:ext uri="{FF2B5EF4-FFF2-40B4-BE49-F238E27FC236}">
                <a16:creationId xmlns:a16="http://schemas.microsoft.com/office/drawing/2014/main" id="{DD759D72-9A8D-4F43-87B2-045DB40D4F61}"/>
              </a:ext>
            </a:extLst>
          </p:cNvPr>
          <p:cNvSpPr>
            <a:spLocks noGrp="1"/>
          </p:cNvSpPr>
          <p:nvPr>
            <p:ph type="body" sz="quarter" idx="11"/>
          </p:nvPr>
        </p:nvSpPr>
        <p:spPr>
          <a:xfrm>
            <a:off x="1033463" y="1618734"/>
            <a:ext cx="10510837" cy="4752958"/>
          </a:xfrm>
        </p:spPr>
        <p:txBody>
          <a:bodyPr>
            <a:normAutofit fontScale="92500" lnSpcReduction="10000"/>
          </a:bodyPr>
          <a:lstStyle/>
          <a:p>
            <a:pPr marL="342900" lvl="0" indent="-342900">
              <a:buFont typeface="Arial" panose="020B0604020202020204" pitchFamily="34" charset="0"/>
              <a:buChar char="•"/>
            </a:pPr>
            <a:r>
              <a:rPr lang="it-IT" sz="2800" b="1" dirty="0">
                <a:latin typeface="Arial Nova Cond Light" panose="020B0306020202020204" pitchFamily="34" charset="0"/>
              </a:rPr>
              <a:t>Giovani: </a:t>
            </a:r>
            <a:r>
              <a:rPr lang="it-IT" sz="2800" u="sng" dirty="0">
                <a:latin typeface="Arial Nova Cond Light" panose="020B0306020202020204" pitchFamily="34" charset="0"/>
              </a:rPr>
              <a:t>41 anni </a:t>
            </a:r>
            <a:r>
              <a:rPr lang="it-IT" sz="2800" dirty="0">
                <a:latin typeface="Arial Nova Cond Light" panose="020B0306020202020204" pitchFamily="34" charset="0"/>
              </a:rPr>
              <a:t>non compiuti alla data di presentazione della domanda.</a:t>
            </a:r>
          </a:p>
          <a:p>
            <a:pPr marL="342900" lvl="0" indent="-342900">
              <a:buFont typeface="Arial" panose="020B0604020202020204" pitchFamily="34" charset="0"/>
              <a:buChar char="•"/>
            </a:pPr>
            <a:r>
              <a:rPr lang="it-IT" sz="2800" b="1" dirty="0">
                <a:latin typeface="Arial Nova Cond Light" panose="020B0306020202020204" pitchFamily="34" charset="0"/>
              </a:rPr>
              <a:t>Startupper:</a:t>
            </a:r>
            <a:r>
              <a:rPr lang="it-IT" sz="2800" dirty="0">
                <a:latin typeface="Arial Nova Cond Light" panose="020B0306020202020204" pitchFamily="34" charset="0"/>
              </a:rPr>
              <a:t> soggetto che non ha mai svolto l’attività di imprenditore agricolo e intende avviare una iniziativa su un terreno fornito da ISMEA, ovvero è imprenditore agricolo da non più di sei mesi alla data di presentazione della domanda.</a:t>
            </a:r>
          </a:p>
          <a:p>
            <a:pPr marL="342900" lvl="0" indent="-342900">
              <a:buFont typeface="Arial" panose="020B0604020202020204" pitchFamily="34" charset="0"/>
              <a:buChar char="•"/>
            </a:pPr>
            <a:r>
              <a:rPr lang="it-IT" sz="2800" b="1" dirty="0">
                <a:latin typeface="Arial Nova Cond Light" panose="020B0306020202020204" pitchFamily="34" charset="0"/>
              </a:rPr>
              <a:t>Con Esperienza</a:t>
            </a:r>
            <a:r>
              <a:rPr lang="it-IT" sz="2800" dirty="0">
                <a:latin typeface="Arial Nova Cond Light" panose="020B0306020202020204" pitchFamily="34" charset="0"/>
              </a:rPr>
              <a:t>: iscritti per almeno </a:t>
            </a:r>
            <a:r>
              <a:rPr lang="it-IT" sz="2800" b="1" dirty="0">
                <a:latin typeface="Arial Nova Cond Light" panose="020B0306020202020204" pitchFamily="34" charset="0"/>
              </a:rPr>
              <a:t>due anni </a:t>
            </a:r>
            <a:r>
              <a:rPr lang="it-IT" sz="2800" dirty="0">
                <a:latin typeface="Arial Nova Cond Light" panose="020B0306020202020204" pitchFamily="34" charset="0"/>
              </a:rPr>
              <a:t>nel quinquennio precedente con un numero complessivo di giorni non inferiore a 102, alla data di presentazione della domanda a:</a:t>
            </a:r>
          </a:p>
          <a:p>
            <a:pPr lvl="1"/>
            <a:r>
              <a:rPr lang="it-IT" sz="2600" dirty="0">
                <a:latin typeface="Arial Nova Cond Light" panose="020B0306020202020204" pitchFamily="34" charset="0"/>
              </a:rPr>
              <a:t>INPS in qualità di coadiuvante agricolo,</a:t>
            </a:r>
          </a:p>
          <a:p>
            <a:pPr lvl="1"/>
            <a:r>
              <a:rPr lang="it-IT" sz="2600" dirty="0">
                <a:latin typeface="Arial Nova Cond Light" panose="020B0306020202020204" pitchFamily="34" charset="0"/>
              </a:rPr>
              <a:t>gestione separata INPS in qualità di collaboratore,</a:t>
            </a:r>
          </a:p>
          <a:p>
            <a:pPr lvl="1"/>
            <a:r>
              <a:rPr lang="it-IT" sz="2600" dirty="0">
                <a:latin typeface="Arial Nova Cond Light" panose="020B0306020202020204" pitchFamily="34" charset="0"/>
              </a:rPr>
              <a:t>gestione dei lavoratori dipendenti INPS come dirigente, quadro, impiegato agricolo o operaio agricolo,</a:t>
            </a:r>
          </a:p>
          <a:p>
            <a:pPr lvl="1"/>
            <a:r>
              <a:rPr lang="it-IT" sz="2600" dirty="0">
                <a:latin typeface="Arial Nova Cond Light" panose="020B0306020202020204" pitchFamily="34" charset="0"/>
              </a:rPr>
              <a:t>gestione separata ENPAIA per i periti agrari o per gli agrotecnici, e </a:t>
            </a:r>
          </a:p>
          <a:p>
            <a:pPr lvl="1"/>
            <a:r>
              <a:rPr lang="it-IT" sz="2600" dirty="0">
                <a:latin typeface="Arial Nova Cond Light" panose="020B0306020202020204" pitchFamily="34" charset="0"/>
              </a:rPr>
              <a:t>EPAP per i dottori agronomi e dottori forestali.</a:t>
            </a:r>
          </a:p>
        </p:txBody>
      </p:sp>
      <p:sp>
        <p:nvSpPr>
          <p:cNvPr id="6" name="Titolo 5">
            <a:extLst>
              <a:ext uri="{FF2B5EF4-FFF2-40B4-BE49-F238E27FC236}">
                <a16:creationId xmlns:a16="http://schemas.microsoft.com/office/drawing/2014/main" id="{32936FD8-B4E7-AD01-52D7-F20BBF2BF6B7}"/>
              </a:ext>
            </a:extLst>
          </p:cNvPr>
          <p:cNvSpPr>
            <a:spLocks noGrp="1"/>
          </p:cNvSpPr>
          <p:nvPr>
            <p:ph type="title"/>
          </p:nvPr>
        </p:nvSpPr>
        <p:spPr/>
        <p:txBody>
          <a:bodyPr>
            <a:normAutofit fontScale="90000"/>
          </a:bodyPr>
          <a:lstStyle/>
          <a:p>
            <a:r>
              <a:rPr lang="it-IT" dirty="0"/>
              <a:t>BENEFICIARI </a:t>
            </a:r>
          </a:p>
        </p:txBody>
      </p:sp>
      <p:sp>
        <p:nvSpPr>
          <p:cNvPr id="9" name="Segnaposto contenuto 8">
            <a:extLst>
              <a:ext uri="{FF2B5EF4-FFF2-40B4-BE49-F238E27FC236}">
                <a16:creationId xmlns:a16="http://schemas.microsoft.com/office/drawing/2014/main" id="{D1897EF6-CEC4-79CF-D2E5-8F7615B92CF1}"/>
              </a:ext>
            </a:extLst>
          </p:cNvPr>
          <p:cNvSpPr>
            <a:spLocks noGrp="1"/>
          </p:cNvSpPr>
          <p:nvPr>
            <p:ph sz="quarter" idx="12"/>
          </p:nvPr>
        </p:nvSpPr>
        <p:spPr/>
        <p:txBody>
          <a:bodyPr/>
          <a:lstStyle/>
          <a:p>
            <a:endParaRPr lang="it-IT"/>
          </a:p>
        </p:txBody>
      </p:sp>
    </p:spTree>
    <p:extLst>
      <p:ext uri="{BB962C8B-B14F-4D97-AF65-F5344CB8AC3E}">
        <p14:creationId xmlns:p14="http://schemas.microsoft.com/office/powerpoint/2010/main" val="1500566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D2724-1A18-D5DD-C751-B7322D34EE09}"/>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299DD2FF-78B8-F267-E245-3F536D91C459}"/>
              </a:ext>
            </a:extLst>
          </p:cNvPr>
          <p:cNvSpPr>
            <a:spLocks noGrp="1"/>
          </p:cNvSpPr>
          <p:nvPr>
            <p:ph type="title"/>
          </p:nvPr>
        </p:nvSpPr>
        <p:spPr/>
        <p:txBody>
          <a:bodyPr>
            <a:normAutofit fontScale="90000"/>
          </a:bodyPr>
          <a:lstStyle/>
          <a:p>
            <a:r>
              <a:rPr lang="it-IT" dirty="0"/>
              <a:t>FINALITA’ E STRUTTURA DELL’OPERAZIONE</a:t>
            </a:r>
          </a:p>
        </p:txBody>
      </p:sp>
      <p:sp>
        <p:nvSpPr>
          <p:cNvPr id="9" name="Segnaposto contenuto 8">
            <a:extLst>
              <a:ext uri="{FF2B5EF4-FFF2-40B4-BE49-F238E27FC236}">
                <a16:creationId xmlns:a16="http://schemas.microsoft.com/office/drawing/2014/main" id="{88FFEC96-35E4-18ED-FF56-EE3EEBC739A6}"/>
              </a:ext>
            </a:extLst>
          </p:cNvPr>
          <p:cNvSpPr>
            <a:spLocks noGrp="1"/>
          </p:cNvSpPr>
          <p:nvPr>
            <p:ph sz="quarter" idx="12"/>
          </p:nvPr>
        </p:nvSpPr>
        <p:spPr/>
        <p:txBody>
          <a:bodyPr/>
          <a:lstStyle/>
          <a:p>
            <a:endParaRPr lang="it-IT" dirty="0"/>
          </a:p>
        </p:txBody>
      </p:sp>
      <p:graphicFrame>
        <p:nvGraphicFramePr>
          <p:cNvPr id="2" name="Segnaposto contenuto 4">
            <a:extLst>
              <a:ext uri="{FF2B5EF4-FFF2-40B4-BE49-F238E27FC236}">
                <a16:creationId xmlns:a16="http://schemas.microsoft.com/office/drawing/2014/main" id="{1E2EEF81-1B8F-F434-5DAA-0B89A453D3C8}"/>
              </a:ext>
            </a:extLst>
          </p:cNvPr>
          <p:cNvGraphicFramePr>
            <a:graphicFrameLocks/>
          </p:cNvGraphicFramePr>
          <p:nvPr>
            <p:extLst>
              <p:ext uri="{D42A27DB-BD31-4B8C-83A1-F6EECF244321}">
                <p14:modId xmlns:p14="http://schemas.microsoft.com/office/powerpoint/2010/main" val="1364609504"/>
              </p:ext>
            </p:extLst>
          </p:nvPr>
        </p:nvGraphicFramePr>
        <p:xfrm>
          <a:off x="838199" y="1269756"/>
          <a:ext cx="10782993" cy="5101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747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2BD00-058B-FD08-F4FC-2D04CC9E6356}"/>
            </a:ext>
          </a:extLst>
        </p:cNvPr>
        <p:cNvGrpSpPr/>
        <p:nvPr/>
      </p:nvGrpSpPr>
      <p:grpSpPr>
        <a:xfrm>
          <a:off x="0" y="0"/>
          <a:ext cx="0" cy="0"/>
          <a:chOff x="0" y="0"/>
          <a:chExt cx="0" cy="0"/>
        </a:xfrm>
      </p:grpSpPr>
      <p:sp>
        <p:nvSpPr>
          <p:cNvPr id="7" name="Segnaposto testo 6">
            <a:extLst>
              <a:ext uri="{FF2B5EF4-FFF2-40B4-BE49-F238E27FC236}">
                <a16:creationId xmlns:a16="http://schemas.microsoft.com/office/drawing/2014/main" id="{50277B5E-EDA5-C8D7-DEAF-3732453E0ACF}"/>
              </a:ext>
            </a:extLst>
          </p:cNvPr>
          <p:cNvSpPr>
            <a:spLocks noGrp="1"/>
          </p:cNvSpPr>
          <p:nvPr>
            <p:ph type="body" sz="quarter" idx="10"/>
          </p:nvPr>
        </p:nvSpPr>
        <p:spPr/>
        <p:txBody>
          <a:bodyPr/>
          <a:lstStyle/>
          <a:p>
            <a:pPr lvl="0"/>
            <a:r>
              <a:rPr lang="it-IT" sz="2400" b="1" dirty="0">
                <a:latin typeface="Arial Nova Cond Light" panose="020B0306020202020204" pitchFamily="34" charset="0"/>
              </a:rPr>
              <a:t>Giovani Startupper con Titolo (GST)</a:t>
            </a:r>
            <a:endParaRPr lang="it-IT" sz="2400" dirty="0">
              <a:latin typeface="Arial Nova Cond Light" panose="020B0306020202020204" pitchFamily="34" charset="0"/>
            </a:endParaRPr>
          </a:p>
        </p:txBody>
      </p:sp>
      <p:sp>
        <p:nvSpPr>
          <p:cNvPr id="6" name="Titolo 5">
            <a:extLst>
              <a:ext uri="{FF2B5EF4-FFF2-40B4-BE49-F238E27FC236}">
                <a16:creationId xmlns:a16="http://schemas.microsoft.com/office/drawing/2014/main" id="{A81C2702-2746-A790-8522-930F97AA27A3}"/>
              </a:ext>
            </a:extLst>
          </p:cNvPr>
          <p:cNvSpPr>
            <a:spLocks noGrp="1"/>
          </p:cNvSpPr>
          <p:nvPr>
            <p:ph type="title"/>
          </p:nvPr>
        </p:nvSpPr>
        <p:spPr/>
        <p:txBody>
          <a:bodyPr>
            <a:normAutofit fontScale="90000"/>
          </a:bodyPr>
          <a:lstStyle/>
          <a:p>
            <a:r>
              <a:rPr lang="it-IT" dirty="0"/>
              <a:t>BENEFICIARI </a:t>
            </a:r>
          </a:p>
        </p:txBody>
      </p:sp>
      <p:sp>
        <p:nvSpPr>
          <p:cNvPr id="9" name="Segnaposto contenuto 8">
            <a:extLst>
              <a:ext uri="{FF2B5EF4-FFF2-40B4-BE49-F238E27FC236}">
                <a16:creationId xmlns:a16="http://schemas.microsoft.com/office/drawing/2014/main" id="{0D18B567-9A26-B334-63CC-FF516A5132E7}"/>
              </a:ext>
            </a:extLst>
          </p:cNvPr>
          <p:cNvSpPr>
            <a:spLocks noGrp="1"/>
          </p:cNvSpPr>
          <p:nvPr>
            <p:ph sz="quarter" idx="12"/>
          </p:nvPr>
        </p:nvSpPr>
        <p:spPr/>
        <p:txBody>
          <a:bodyPr/>
          <a:lstStyle/>
          <a:p>
            <a:endParaRPr lang="it-IT"/>
          </a:p>
        </p:txBody>
      </p:sp>
      <p:graphicFrame>
        <p:nvGraphicFramePr>
          <p:cNvPr id="5" name="Segnaposto contenuto 4">
            <a:extLst>
              <a:ext uri="{FF2B5EF4-FFF2-40B4-BE49-F238E27FC236}">
                <a16:creationId xmlns:a16="http://schemas.microsoft.com/office/drawing/2014/main" id="{13A2FD89-E2EB-52F2-4A83-5DADD495A90C}"/>
              </a:ext>
            </a:extLst>
          </p:cNvPr>
          <p:cNvGraphicFramePr>
            <a:graphicFrameLocks/>
          </p:cNvGraphicFramePr>
          <p:nvPr/>
        </p:nvGraphicFramePr>
        <p:xfrm>
          <a:off x="673240" y="1222254"/>
          <a:ext cx="10928210" cy="5299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0776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263F1-5019-AC60-D1CD-3970C8001EA8}"/>
            </a:ext>
          </a:extLst>
        </p:cNvPr>
        <p:cNvGrpSpPr/>
        <p:nvPr/>
      </p:nvGrpSpPr>
      <p:grpSpPr>
        <a:xfrm>
          <a:off x="0" y="0"/>
          <a:ext cx="0" cy="0"/>
          <a:chOff x="0" y="0"/>
          <a:chExt cx="0" cy="0"/>
        </a:xfrm>
      </p:grpSpPr>
      <p:sp>
        <p:nvSpPr>
          <p:cNvPr id="7" name="Segnaposto testo 6">
            <a:extLst>
              <a:ext uri="{FF2B5EF4-FFF2-40B4-BE49-F238E27FC236}">
                <a16:creationId xmlns:a16="http://schemas.microsoft.com/office/drawing/2014/main" id="{D94D8B06-567D-F143-6C4F-0ED72EB2A84D}"/>
              </a:ext>
            </a:extLst>
          </p:cNvPr>
          <p:cNvSpPr>
            <a:spLocks noGrp="1"/>
          </p:cNvSpPr>
          <p:nvPr>
            <p:ph type="body" sz="quarter" idx="10"/>
          </p:nvPr>
        </p:nvSpPr>
        <p:spPr/>
        <p:txBody>
          <a:bodyPr/>
          <a:lstStyle/>
          <a:p>
            <a:pPr lvl="0"/>
            <a:r>
              <a:rPr lang="it-IT" sz="2400" b="1" dirty="0">
                <a:latin typeface="Arial Nova Cond Light" panose="020B0306020202020204" pitchFamily="34" charset="0"/>
              </a:rPr>
              <a:t>Verifiche e definizioni:</a:t>
            </a:r>
          </a:p>
        </p:txBody>
      </p:sp>
      <p:sp>
        <p:nvSpPr>
          <p:cNvPr id="8" name="Segnaposto testo 7">
            <a:extLst>
              <a:ext uri="{FF2B5EF4-FFF2-40B4-BE49-F238E27FC236}">
                <a16:creationId xmlns:a16="http://schemas.microsoft.com/office/drawing/2014/main" id="{C71B5CDC-7240-3545-EAA7-1F431DDADA2A}"/>
              </a:ext>
            </a:extLst>
          </p:cNvPr>
          <p:cNvSpPr>
            <a:spLocks noGrp="1"/>
          </p:cNvSpPr>
          <p:nvPr>
            <p:ph type="body" sz="quarter" idx="11"/>
          </p:nvPr>
        </p:nvSpPr>
        <p:spPr/>
        <p:txBody>
          <a:bodyPr>
            <a:normAutofit/>
          </a:bodyPr>
          <a:lstStyle/>
          <a:p>
            <a:pPr marL="342900" lvl="0" indent="-342900">
              <a:buFont typeface="Arial" panose="020B0604020202020204" pitchFamily="34" charset="0"/>
              <a:buChar char="•"/>
            </a:pPr>
            <a:r>
              <a:rPr lang="it-IT" sz="2400" b="1" dirty="0">
                <a:latin typeface="Arial Nova Cond Light" panose="020B0306020202020204" pitchFamily="34" charset="0"/>
              </a:rPr>
              <a:t>Imprenditore Agricolo Attivo: </a:t>
            </a:r>
            <a:r>
              <a:rPr lang="it-IT" sz="2400" dirty="0">
                <a:latin typeface="Arial Nova Cond Light" panose="020B0306020202020204" pitchFamily="34" charset="0"/>
              </a:rPr>
              <a:t>è un soggetto che, da almeno due anni alla data della presentazione della domanda:</a:t>
            </a:r>
          </a:p>
          <a:p>
            <a:pPr lvl="1"/>
            <a:r>
              <a:rPr lang="it-IT" sz="2400" dirty="0">
                <a:latin typeface="Arial Nova Cond Light" panose="020B0306020202020204" pitchFamily="34" charset="0"/>
              </a:rPr>
              <a:t>risulti iscritto alla Camera di Commercio nella sezione agricola ed alla gestione previdenziale agricola (IAP/CD), e </a:t>
            </a:r>
          </a:p>
          <a:p>
            <a:pPr lvl="1"/>
            <a:r>
              <a:rPr lang="it-IT" sz="2400" dirty="0">
                <a:latin typeface="Arial Nova Cond Light" panose="020B0306020202020204" pitchFamily="34" charset="0"/>
              </a:rPr>
              <a:t>conduca terreni agricoli, come riscontrabile dai titoli di conduzione registrati o dal Fascicolo Aziendale.</a:t>
            </a:r>
          </a:p>
          <a:p>
            <a:pPr lvl="1"/>
            <a:endParaRPr lang="it-IT" sz="2400" dirty="0">
              <a:latin typeface="Arial Nova Cond Light" panose="020B0306020202020204" pitchFamily="34" charset="0"/>
            </a:endParaRPr>
          </a:p>
          <a:p>
            <a:pPr marL="342900" lvl="0" indent="-342900">
              <a:buFont typeface="Arial" panose="020B0604020202020204" pitchFamily="34" charset="0"/>
              <a:buChar char="•"/>
            </a:pPr>
            <a:r>
              <a:rPr lang="it-IT" sz="2400" b="1" dirty="0">
                <a:latin typeface="Arial Nova Cond Light" panose="020B0306020202020204" pitchFamily="34" charset="0"/>
              </a:rPr>
              <a:t>Startupper:</a:t>
            </a:r>
            <a:r>
              <a:rPr lang="it-IT" sz="2400" dirty="0">
                <a:latin typeface="Arial Nova Cond Light" panose="020B0306020202020204" pitchFamily="34" charset="0"/>
              </a:rPr>
              <a:t> è un soggetto che non risulta iscritto alla Camera di Commercio nella sezione speciale (agricola) né alla gestione previdenziale agricola da più di sei mesi alla data della presentazione della domanda.</a:t>
            </a:r>
          </a:p>
        </p:txBody>
      </p:sp>
      <p:sp>
        <p:nvSpPr>
          <p:cNvPr id="6" name="Titolo 5">
            <a:extLst>
              <a:ext uri="{FF2B5EF4-FFF2-40B4-BE49-F238E27FC236}">
                <a16:creationId xmlns:a16="http://schemas.microsoft.com/office/drawing/2014/main" id="{008952C1-90B2-DD5F-5B7B-F23220AD263E}"/>
              </a:ext>
            </a:extLst>
          </p:cNvPr>
          <p:cNvSpPr>
            <a:spLocks noGrp="1"/>
          </p:cNvSpPr>
          <p:nvPr>
            <p:ph type="title"/>
          </p:nvPr>
        </p:nvSpPr>
        <p:spPr/>
        <p:txBody>
          <a:bodyPr>
            <a:normAutofit fontScale="90000"/>
          </a:bodyPr>
          <a:lstStyle/>
          <a:p>
            <a:r>
              <a:rPr lang="it-IT" dirty="0"/>
              <a:t>BENEFICIARI </a:t>
            </a:r>
          </a:p>
        </p:txBody>
      </p:sp>
      <p:sp>
        <p:nvSpPr>
          <p:cNvPr id="9" name="Segnaposto contenuto 8">
            <a:extLst>
              <a:ext uri="{FF2B5EF4-FFF2-40B4-BE49-F238E27FC236}">
                <a16:creationId xmlns:a16="http://schemas.microsoft.com/office/drawing/2014/main" id="{D2B4606A-F772-AAC3-3E56-DC6AA8839F42}"/>
              </a:ext>
            </a:extLst>
          </p:cNvPr>
          <p:cNvSpPr>
            <a:spLocks noGrp="1"/>
          </p:cNvSpPr>
          <p:nvPr>
            <p:ph sz="quarter" idx="12"/>
          </p:nvPr>
        </p:nvSpPr>
        <p:spPr/>
        <p:txBody>
          <a:bodyPr/>
          <a:lstStyle/>
          <a:p>
            <a:endParaRPr lang="it-IT"/>
          </a:p>
        </p:txBody>
      </p:sp>
    </p:spTree>
    <p:extLst>
      <p:ext uri="{BB962C8B-B14F-4D97-AF65-F5344CB8AC3E}">
        <p14:creationId xmlns:p14="http://schemas.microsoft.com/office/powerpoint/2010/main" val="3930321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55C7230-0CDB-BCB9-F42A-8457D5542300}"/>
              </a:ext>
            </a:extLst>
          </p:cNvPr>
          <p:cNvSpPr>
            <a:spLocks noGrp="1"/>
          </p:cNvSpPr>
          <p:nvPr>
            <p:ph type="title"/>
          </p:nvPr>
        </p:nvSpPr>
        <p:spPr/>
        <p:txBody>
          <a:bodyPr/>
          <a:lstStyle/>
          <a:p>
            <a:r>
              <a:rPr lang="it-IT" cap="all" dirty="0"/>
              <a:t>Requisiti venditori e richiedenti</a:t>
            </a:r>
          </a:p>
        </p:txBody>
      </p:sp>
      <p:sp>
        <p:nvSpPr>
          <p:cNvPr id="5" name="Segnaposto contenuto 4">
            <a:extLst>
              <a:ext uri="{FF2B5EF4-FFF2-40B4-BE49-F238E27FC236}">
                <a16:creationId xmlns:a16="http://schemas.microsoft.com/office/drawing/2014/main" id="{81AF5694-1398-20EF-C599-47896C4F47D2}"/>
              </a:ext>
            </a:extLst>
          </p:cNvPr>
          <p:cNvSpPr>
            <a:spLocks noGrp="1"/>
          </p:cNvSpPr>
          <p:nvPr>
            <p:ph sz="quarter" idx="12"/>
          </p:nvPr>
        </p:nvSpPr>
        <p:spPr/>
        <p:txBody>
          <a:bodyPr/>
          <a:lstStyle/>
          <a:p>
            <a:endParaRPr lang="it-IT"/>
          </a:p>
        </p:txBody>
      </p:sp>
      <p:grpSp>
        <p:nvGrpSpPr>
          <p:cNvPr id="35" name="Gruppo 34">
            <a:extLst>
              <a:ext uri="{FF2B5EF4-FFF2-40B4-BE49-F238E27FC236}">
                <a16:creationId xmlns:a16="http://schemas.microsoft.com/office/drawing/2014/main" id="{5100C568-A739-6C76-45BD-2F542B6AA694}"/>
              </a:ext>
            </a:extLst>
          </p:cNvPr>
          <p:cNvGrpSpPr/>
          <p:nvPr/>
        </p:nvGrpSpPr>
        <p:grpSpPr>
          <a:xfrm>
            <a:off x="838200" y="1585077"/>
            <a:ext cx="10934700" cy="1516492"/>
            <a:chOff x="0" y="1852"/>
            <a:chExt cx="10515600" cy="1005543"/>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scene3d>
            <a:camera prst="orthographicFront"/>
            <a:lightRig rig="flat" dir="t"/>
          </a:scene3d>
        </p:grpSpPr>
        <p:sp>
          <p:nvSpPr>
            <p:cNvPr id="45" name="Rettangolo con angoli arrotondati 44">
              <a:extLst>
                <a:ext uri="{FF2B5EF4-FFF2-40B4-BE49-F238E27FC236}">
                  <a16:creationId xmlns:a16="http://schemas.microsoft.com/office/drawing/2014/main" id="{5DB20BF3-6C24-3F2D-96BD-399317754D6D}"/>
                </a:ext>
              </a:extLst>
            </p:cNvPr>
            <p:cNvSpPr/>
            <p:nvPr/>
          </p:nvSpPr>
          <p:spPr>
            <a:xfrm>
              <a:off x="0" y="1852"/>
              <a:ext cx="10515600" cy="1005543"/>
            </a:xfrm>
            <a:prstGeom prst="roundRect">
              <a:avLst/>
            </a:prstGeom>
            <a:grpFill/>
            <a:sp3d prstMaterial="dkEdge">
              <a:bevelT w="8200" h="38100"/>
            </a:sp3d>
          </p:spPr>
          <p:style>
            <a:lnRef idx="0">
              <a:schemeClr val="lt1">
                <a:hueOff val="0"/>
                <a:satOff val="0"/>
                <a:lumOff val="0"/>
                <a:alphaOff val="0"/>
              </a:schemeClr>
            </a:lnRef>
            <a:fillRef idx="2">
              <a:schemeClr val="accent1">
                <a:shade val="80000"/>
                <a:hueOff val="0"/>
                <a:satOff val="0"/>
                <a:lumOff val="0"/>
                <a:alphaOff val="0"/>
              </a:schemeClr>
            </a:fillRef>
            <a:effectRef idx="1">
              <a:schemeClr val="accent1">
                <a:shade val="80000"/>
                <a:hueOff val="0"/>
                <a:satOff val="0"/>
                <a:lumOff val="0"/>
                <a:alphaOff val="0"/>
              </a:schemeClr>
            </a:effectRef>
            <a:fontRef idx="minor">
              <a:schemeClr val="dk1"/>
            </a:fontRef>
          </p:style>
          <p:txBody>
            <a:bodyPr/>
            <a:lstStyle/>
            <a:p>
              <a:endParaRPr lang="it-IT"/>
            </a:p>
          </p:txBody>
        </p:sp>
        <p:sp>
          <p:nvSpPr>
            <p:cNvPr id="46" name="CasellaDiTesto 45">
              <a:extLst>
                <a:ext uri="{FF2B5EF4-FFF2-40B4-BE49-F238E27FC236}">
                  <a16:creationId xmlns:a16="http://schemas.microsoft.com/office/drawing/2014/main" id="{E5CD4FAC-9C11-816B-029B-0827B75B6E49}"/>
                </a:ext>
              </a:extLst>
            </p:cNvPr>
            <p:cNvSpPr txBox="1"/>
            <p:nvPr/>
          </p:nvSpPr>
          <p:spPr>
            <a:xfrm>
              <a:off x="49087" y="50939"/>
              <a:ext cx="10417426" cy="907369"/>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2000" kern="1200" dirty="0"/>
                <a:t>non devono risultare destinatari di protesti, azioni di recupero forzose, o azioni pregiudizievoli,</a:t>
              </a:r>
            </a:p>
          </p:txBody>
        </p:sp>
      </p:grpSp>
      <p:grpSp>
        <p:nvGrpSpPr>
          <p:cNvPr id="36" name="Gruppo 35">
            <a:extLst>
              <a:ext uri="{FF2B5EF4-FFF2-40B4-BE49-F238E27FC236}">
                <a16:creationId xmlns:a16="http://schemas.microsoft.com/office/drawing/2014/main" id="{F79ABA01-F76D-2609-B795-6FDDAA6920C4}"/>
              </a:ext>
            </a:extLst>
          </p:cNvPr>
          <p:cNvGrpSpPr/>
          <p:nvPr/>
        </p:nvGrpSpPr>
        <p:grpSpPr>
          <a:xfrm>
            <a:off x="838200" y="2642460"/>
            <a:ext cx="10934700" cy="1516492"/>
            <a:chOff x="0" y="1059235"/>
            <a:chExt cx="10515600" cy="1005543"/>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scene3d>
            <a:camera prst="orthographicFront"/>
            <a:lightRig rig="flat" dir="t"/>
          </a:scene3d>
        </p:grpSpPr>
        <p:sp>
          <p:nvSpPr>
            <p:cNvPr id="43" name="Rettangolo con angoli arrotondati 42">
              <a:extLst>
                <a:ext uri="{FF2B5EF4-FFF2-40B4-BE49-F238E27FC236}">
                  <a16:creationId xmlns:a16="http://schemas.microsoft.com/office/drawing/2014/main" id="{0C6FDA3B-03E4-3D93-64BC-1D855F1BDC3F}"/>
                </a:ext>
              </a:extLst>
            </p:cNvPr>
            <p:cNvSpPr/>
            <p:nvPr/>
          </p:nvSpPr>
          <p:spPr>
            <a:xfrm>
              <a:off x="0" y="1059235"/>
              <a:ext cx="10515600" cy="1005543"/>
            </a:xfrm>
            <a:prstGeom prst="roundRect">
              <a:avLst/>
            </a:prstGeom>
            <a:grpFill/>
            <a:sp3d prstMaterial="dkEdge">
              <a:bevelT w="8200" h="38100"/>
            </a:sp3d>
          </p:spPr>
          <p:style>
            <a:lnRef idx="0">
              <a:schemeClr val="lt1">
                <a:hueOff val="0"/>
                <a:satOff val="0"/>
                <a:lumOff val="0"/>
                <a:alphaOff val="0"/>
              </a:schemeClr>
            </a:lnRef>
            <a:fillRef idx="2">
              <a:schemeClr val="accent1">
                <a:shade val="80000"/>
                <a:hueOff val="-177116"/>
                <a:satOff val="-8445"/>
                <a:lumOff val="10777"/>
                <a:alphaOff val="0"/>
              </a:schemeClr>
            </a:fillRef>
            <a:effectRef idx="1">
              <a:schemeClr val="accent1">
                <a:shade val="80000"/>
                <a:hueOff val="-177116"/>
                <a:satOff val="-8445"/>
                <a:lumOff val="10777"/>
                <a:alphaOff val="0"/>
              </a:schemeClr>
            </a:effectRef>
            <a:fontRef idx="minor">
              <a:schemeClr val="dk1"/>
            </a:fontRef>
          </p:style>
          <p:txBody>
            <a:bodyPr/>
            <a:lstStyle/>
            <a:p>
              <a:endParaRPr lang="it-IT"/>
            </a:p>
          </p:txBody>
        </p:sp>
        <p:sp>
          <p:nvSpPr>
            <p:cNvPr id="44" name="CasellaDiTesto 43">
              <a:extLst>
                <a:ext uri="{FF2B5EF4-FFF2-40B4-BE49-F238E27FC236}">
                  <a16:creationId xmlns:a16="http://schemas.microsoft.com/office/drawing/2014/main" id="{3E902249-C674-A6AF-6B93-207A74BA4AE9}"/>
                </a:ext>
              </a:extLst>
            </p:cNvPr>
            <p:cNvSpPr txBox="1"/>
            <p:nvPr/>
          </p:nvSpPr>
          <p:spPr>
            <a:xfrm>
              <a:off x="49087" y="1108322"/>
              <a:ext cx="10417426" cy="907369"/>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2000" kern="1200" dirty="0"/>
                <a:t>non devono risultare anomalie dalla visura a Centrale Rischi della Banca d’Italia contenente annotazioni riferite agli ultimi 6 mesi,</a:t>
              </a:r>
            </a:p>
          </p:txBody>
        </p:sp>
      </p:grpSp>
      <p:grpSp>
        <p:nvGrpSpPr>
          <p:cNvPr id="37" name="Gruppo 36">
            <a:extLst>
              <a:ext uri="{FF2B5EF4-FFF2-40B4-BE49-F238E27FC236}">
                <a16:creationId xmlns:a16="http://schemas.microsoft.com/office/drawing/2014/main" id="{D5348277-1B81-377B-5447-50A2FCB684BA}"/>
              </a:ext>
            </a:extLst>
          </p:cNvPr>
          <p:cNvGrpSpPr/>
          <p:nvPr/>
        </p:nvGrpSpPr>
        <p:grpSpPr>
          <a:xfrm>
            <a:off x="838200" y="3699843"/>
            <a:ext cx="10934700" cy="1516492"/>
            <a:chOff x="0" y="2116618"/>
            <a:chExt cx="10515600" cy="1005543"/>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scene3d>
            <a:camera prst="orthographicFront"/>
            <a:lightRig rig="flat" dir="t"/>
          </a:scene3d>
        </p:grpSpPr>
        <p:sp>
          <p:nvSpPr>
            <p:cNvPr id="41" name="Rettangolo con angoli arrotondati 40">
              <a:extLst>
                <a:ext uri="{FF2B5EF4-FFF2-40B4-BE49-F238E27FC236}">
                  <a16:creationId xmlns:a16="http://schemas.microsoft.com/office/drawing/2014/main" id="{F5119000-2A02-D0E3-6D44-A2BAD2D66369}"/>
                </a:ext>
              </a:extLst>
            </p:cNvPr>
            <p:cNvSpPr/>
            <p:nvPr/>
          </p:nvSpPr>
          <p:spPr>
            <a:xfrm>
              <a:off x="0" y="2116618"/>
              <a:ext cx="10515600" cy="1005543"/>
            </a:xfrm>
            <a:prstGeom prst="roundRect">
              <a:avLst/>
            </a:prstGeom>
            <a:grpFill/>
            <a:sp3d prstMaterial="dkEdge">
              <a:bevelT w="8200" h="38100"/>
            </a:sp3d>
          </p:spPr>
          <p:style>
            <a:lnRef idx="0">
              <a:schemeClr val="lt1">
                <a:hueOff val="0"/>
                <a:satOff val="0"/>
                <a:lumOff val="0"/>
                <a:alphaOff val="0"/>
              </a:schemeClr>
            </a:lnRef>
            <a:fillRef idx="2">
              <a:schemeClr val="accent1">
                <a:shade val="80000"/>
                <a:hueOff val="-354233"/>
                <a:satOff val="-16890"/>
                <a:lumOff val="21553"/>
                <a:alphaOff val="0"/>
              </a:schemeClr>
            </a:fillRef>
            <a:effectRef idx="1">
              <a:schemeClr val="accent1">
                <a:shade val="80000"/>
                <a:hueOff val="-354233"/>
                <a:satOff val="-16890"/>
                <a:lumOff val="21553"/>
                <a:alphaOff val="0"/>
              </a:schemeClr>
            </a:effectRef>
            <a:fontRef idx="minor">
              <a:schemeClr val="dk1"/>
            </a:fontRef>
          </p:style>
          <p:txBody>
            <a:bodyPr/>
            <a:lstStyle/>
            <a:p>
              <a:endParaRPr lang="it-IT"/>
            </a:p>
          </p:txBody>
        </p:sp>
        <p:sp>
          <p:nvSpPr>
            <p:cNvPr id="42" name="CasellaDiTesto 41">
              <a:extLst>
                <a:ext uri="{FF2B5EF4-FFF2-40B4-BE49-F238E27FC236}">
                  <a16:creationId xmlns:a16="http://schemas.microsoft.com/office/drawing/2014/main" id="{A81E353C-DACE-7B56-9D71-D2327FB0F472}"/>
                </a:ext>
              </a:extLst>
            </p:cNvPr>
            <p:cNvSpPr txBox="1"/>
            <p:nvPr/>
          </p:nvSpPr>
          <p:spPr>
            <a:xfrm>
              <a:off x="49087" y="2165705"/>
              <a:ext cx="10417426" cy="907369"/>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2000" kern="1200" dirty="0"/>
                <a:t>non devono risultare impresa in difficoltà, così come definite dall’art. 2, punto (14) del Regolamento (UE) n. 702/2014, ed essere tra i beneficiari destinatari di ordini di recupero pendenti a seguito di una precedente decisione della Commissione che dichiara gli aiuti illegittimi e incompatibili con il mercato interno,</a:t>
              </a:r>
            </a:p>
          </p:txBody>
        </p:sp>
      </p:grpSp>
      <p:grpSp>
        <p:nvGrpSpPr>
          <p:cNvPr id="38" name="Gruppo 37">
            <a:extLst>
              <a:ext uri="{FF2B5EF4-FFF2-40B4-BE49-F238E27FC236}">
                <a16:creationId xmlns:a16="http://schemas.microsoft.com/office/drawing/2014/main" id="{25A5F56A-18B1-F4A3-D282-33C06E9349B1}"/>
              </a:ext>
            </a:extLst>
          </p:cNvPr>
          <p:cNvGrpSpPr/>
          <p:nvPr/>
        </p:nvGrpSpPr>
        <p:grpSpPr>
          <a:xfrm>
            <a:off x="838200" y="4985832"/>
            <a:ext cx="10934700" cy="1516492"/>
            <a:chOff x="0" y="3174001"/>
            <a:chExt cx="10515600" cy="1005543"/>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scene3d>
            <a:camera prst="orthographicFront"/>
            <a:lightRig rig="flat" dir="t"/>
          </a:scene3d>
        </p:grpSpPr>
        <p:sp>
          <p:nvSpPr>
            <p:cNvPr id="39" name="Rettangolo con angoli arrotondati 38">
              <a:extLst>
                <a:ext uri="{FF2B5EF4-FFF2-40B4-BE49-F238E27FC236}">
                  <a16:creationId xmlns:a16="http://schemas.microsoft.com/office/drawing/2014/main" id="{50E90C16-37F5-6F58-FC66-22CD1937D29C}"/>
                </a:ext>
              </a:extLst>
            </p:cNvPr>
            <p:cNvSpPr/>
            <p:nvPr/>
          </p:nvSpPr>
          <p:spPr>
            <a:xfrm>
              <a:off x="0" y="3174001"/>
              <a:ext cx="10515600" cy="1005543"/>
            </a:xfrm>
            <a:prstGeom prst="roundRect">
              <a:avLst/>
            </a:prstGeom>
            <a:grpFill/>
            <a:sp3d prstMaterial="dkEdge">
              <a:bevelT w="8200" h="38100"/>
            </a:sp3d>
          </p:spPr>
          <p:style>
            <a:lnRef idx="0">
              <a:schemeClr val="lt1">
                <a:hueOff val="0"/>
                <a:satOff val="0"/>
                <a:lumOff val="0"/>
                <a:alphaOff val="0"/>
              </a:schemeClr>
            </a:lnRef>
            <a:fillRef idx="2">
              <a:schemeClr val="accent1">
                <a:shade val="80000"/>
                <a:hueOff val="-531349"/>
                <a:satOff val="-25335"/>
                <a:lumOff val="32330"/>
                <a:alphaOff val="0"/>
              </a:schemeClr>
            </a:fillRef>
            <a:effectRef idx="1">
              <a:schemeClr val="accent1">
                <a:shade val="80000"/>
                <a:hueOff val="-531349"/>
                <a:satOff val="-25335"/>
                <a:lumOff val="32330"/>
                <a:alphaOff val="0"/>
              </a:schemeClr>
            </a:effectRef>
            <a:fontRef idx="minor">
              <a:schemeClr val="dk1"/>
            </a:fontRef>
          </p:style>
          <p:txBody>
            <a:bodyPr/>
            <a:lstStyle/>
            <a:p>
              <a:endParaRPr lang="it-IT"/>
            </a:p>
          </p:txBody>
        </p:sp>
        <p:sp>
          <p:nvSpPr>
            <p:cNvPr id="40" name="CasellaDiTesto 39">
              <a:extLst>
                <a:ext uri="{FF2B5EF4-FFF2-40B4-BE49-F238E27FC236}">
                  <a16:creationId xmlns:a16="http://schemas.microsoft.com/office/drawing/2014/main" id="{3F829042-D719-2680-AE07-315D142ADA7F}"/>
                </a:ext>
              </a:extLst>
            </p:cNvPr>
            <p:cNvSpPr txBox="1"/>
            <p:nvPr/>
          </p:nvSpPr>
          <p:spPr>
            <a:xfrm>
              <a:off x="49087" y="3223088"/>
              <a:ext cx="10417426" cy="907369"/>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2000" kern="1200" dirty="0"/>
                <a:t>non devono essere in ritardo con i pagamenti nei confronti dell’Istituto per qualsiasi altro prodotto o strumento finanziario amministrato da quest</a:t>
              </a:r>
              <a:r>
                <a:rPr lang="it-IT" sz="2000" dirty="0"/>
                <a:t>’</a:t>
              </a:r>
              <a:r>
                <a:rPr lang="it-IT" sz="2000" kern="1200" dirty="0"/>
                <a:t>ultimo.</a:t>
              </a:r>
            </a:p>
          </p:txBody>
        </p:sp>
      </p:grpSp>
    </p:spTree>
    <p:extLst>
      <p:ext uri="{BB962C8B-B14F-4D97-AF65-F5344CB8AC3E}">
        <p14:creationId xmlns:p14="http://schemas.microsoft.com/office/powerpoint/2010/main" val="3906733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B8CAB-8C44-4B23-61C7-6F5200CFD956}"/>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8220A3AD-1235-3EF7-02FD-EEC32564DE7D}"/>
              </a:ext>
            </a:extLst>
          </p:cNvPr>
          <p:cNvSpPr>
            <a:spLocks noGrp="1"/>
          </p:cNvSpPr>
          <p:nvPr>
            <p:ph type="title"/>
          </p:nvPr>
        </p:nvSpPr>
        <p:spPr/>
        <p:txBody>
          <a:bodyPr>
            <a:normAutofit fontScale="90000"/>
          </a:bodyPr>
          <a:lstStyle/>
          <a:p>
            <a:r>
              <a:rPr lang="it-IT" dirty="0"/>
              <a:t>OPERAZIONE</a:t>
            </a:r>
          </a:p>
        </p:txBody>
      </p:sp>
      <p:sp>
        <p:nvSpPr>
          <p:cNvPr id="9" name="Segnaposto contenuto 8">
            <a:extLst>
              <a:ext uri="{FF2B5EF4-FFF2-40B4-BE49-F238E27FC236}">
                <a16:creationId xmlns:a16="http://schemas.microsoft.com/office/drawing/2014/main" id="{30C96B1C-30EE-D3C3-DA21-1F3BEDC93889}"/>
              </a:ext>
            </a:extLst>
          </p:cNvPr>
          <p:cNvSpPr>
            <a:spLocks noGrp="1"/>
          </p:cNvSpPr>
          <p:nvPr>
            <p:ph sz="quarter" idx="12"/>
          </p:nvPr>
        </p:nvSpPr>
        <p:spPr/>
        <p:txBody>
          <a:bodyPr/>
          <a:lstStyle/>
          <a:p>
            <a:endParaRPr lang="it-IT"/>
          </a:p>
        </p:txBody>
      </p:sp>
      <p:graphicFrame>
        <p:nvGraphicFramePr>
          <p:cNvPr id="4" name="Segnaposto contenuto 4">
            <a:extLst>
              <a:ext uri="{FF2B5EF4-FFF2-40B4-BE49-F238E27FC236}">
                <a16:creationId xmlns:a16="http://schemas.microsoft.com/office/drawing/2014/main" id="{7662E521-5ADE-F802-69C3-964B3FFF5667}"/>
              </a:ext>
            </a:extLst>
          </p:cNvPr>
          <p:cNvGraphicFramePr>
            <a:graphicFrameLocks/>
          </p:cNvGraphicFramePr>
          <p:nvPr/>
        </p:nvGraphicFramePr>
        <p:xfrm>
          <a:off x="501318" y="985769"/>
          <a:ext cx="11353800" cy="5872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5186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Segnaposto contenuto 4">
            <a:extLst>
              <a:ext uri="{FF2B5EF4-FFF2-40B4-BE49-F238E27FC236}">
                <a16:creationId xmlns:a16="http://schemas.microsoft.com/office/drawing/2014/main" id="{DB2BAFFD-98E6-96EC-DCF7-83C68E384CB0}"/>
              </a:ext>
            </a:extLst>
          </p:cNvPr>
          <p:cNvGraphicFramePr>
            <a:graphicFrameLocks/>
          </p:cNvGraphicFramePr>
          <p:nvPr>
            <p:extLst>
              <p:ext uri="{D42A27DB-BD31-4B8C-83A1-F6EECF244321}">
                <p14:modId xmlns:p14="http://schemas.microsoft.com/office/powerpoint/2010/main" val="4013978650"/>
              </p:ext>
            </p:extLst>
          </p:nvPr>
        </p:nvGraphicFramePr>
        <p:xfrm>
          <a:off x="1847851" y="1147027"/>
          <a:ext cx="10134600" cy="42822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asellaDiTesto 11">
            <a:extLst>
              <a:ext uri="{FF2B5EF4-FFF2-40B4-BE49-F238E27FC236}">
                <a16:creationId xmlns:a16="http://schemas.microsoft.com/office/drawing/2014/main" id="{9ED99210-1C21-9080-8D5F-FD7E501A0B7D}"/>
              </a:ext>
            </a:extLst>
          </p:cNvPr>
          <p:cNvSpPr txBox="1"/>
          <p:nvPr/>
        </p:nvSpPr>
        <p:spPr>
          <a:xfrm>
            <a:off x="633413" y="777695"/>
            <a:ext cx="5081587" cy="646331"/>
          </a:xfrm>
          <a:prstGeom prst="rect">
            <a:avLst/>
          </a:prstGeom>
          <a:noFill/>
        </p:spPr>
        <p:txBody>
          <a:bodyPr wrap="square">
            <a:spAutoFit/>
          </a:bodyPr>
          <a:lstStyle/>
          <a:p>
            <a:pPr algn="ctr"/>
            <a:r>
              <a:rPr lang="it-IT" sz="2800" b="1" cap="all" dirty="0">
                <a:solidFill>
                  <a:schemeClr val="bg1"/>
                </a:solidFill>
                <a:latin typeface="Arial Nova" panose="020B0504020202020204" pitchFamily="34" charset="0"/>
                <a:ea typeface="+mj-ea"/>
                <a:cs typeface="+mj-cs"/>
              </a:rPr>
              <a:t>Stanziamento</a:t>
            </a:r>
            <a:r>
              <a:rPr lang="it-IT" sz="3600" b="1" dirty="0">
                <a:solidFill>
                  <a:schemeClr val="bg1"/>
                </a:solidFill>
              </a:rPr>
              <a:t> 2026</a:t>
            </a:r>
          </a:p>
        </p:txBody>
      </p:sp>
      <p:sp>
        <p:nvSpPr>
          <p:cNvPr id="3" name="CasellaDiTesto 2">
            <a:extLst>
              <a:ext uri="{FF2B5EF4-FFF2-40B4-BE49-F238E27FC236}">
                <a16:creationId xmlns:a16="http://schemas.microsoft.com/office/drawing/2014/main" id="{C8D86A8D-F8F5-4F58-EACB-BA400BF389AD}"/>
              </a:ext>
            </a:extLst>
          </p:cNvPr>
          <p:cNvSpPr txBox="1"/>
          <p:nvPr/>
        </p:nvSpPr>
        <p:spPr>
          <a:xfrm>
            <a:off x="5927557" y="5336917"/>
            <a:ext cx="5886451" cy="1015663"/>
          </a:xfrm>
          <a:prstGeom prst="rect">
            <a:avLst/>
          </a:prstGeom>
          <a:noFill/>
        </p:spPr>
        <p:txBody>
          <a:bodyPr wrap="square" rtlCol="0">
            <a:spAutoFit/>
          </a:bodyPr>
          <a:lstStyle/>
          <a:p>
            <a:endParaRPr lang="it-IT" sz="2000" dirty="0"/>
          </a:p>
          <a:p>
            <a:r>
              <a:rPr lang="it-IT" sz="2000" b="1" dirty="0"/>
              <a:t>* di cui il 10% riservato ad operazioni fondiarie localizzate nelle aree interne o aree montane</a:t>
            </a:r>
          </a:p>
        </p:txBody>
      </p:sp>
    </p:spTree>
    <p:extLst>
      <p:ext uri="{BB962C8B-B14F-4D97-AF65-F5344CB8AC3E}">
        <p14:creationId xmlns:p14="http://schemas.microsoft.com/office/powerpoint/2010/main" val="2369227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7FA9D-CFBA-7859-E343-BE1632F6A580}"/>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315A8270-0456-23EE-9E5A-A25BC363E71E}"/>
              </a:ext>
            </a:extLst>
          </p:cNvPr>
          <p:cNvSpPr>
            <a:spLocks noGrp="1"/>
          </p:cNvSpPr>
          <p:nvPr>
            <p:ph type="title"/>
          </p:nvPr>
        </p:nvSpPr>
        <p:spPr/>
        <p:txBody>
          <a:bodyPr/>
          <a:lstStyle/>
          <a:p>
            <a:r>
              <a:rPr lang="it-IT" dirty="0"/>
              <a:t>CARATTERISTICHE DEL FINANZIAMENTO</a:t>
            </a:r>
          </a:p>
        </p:txBody>
      </p:sp>
      <p:sp>
        <p:nvSpPr>
          <p:cNvPr id="5" name="Segnaposto contenuto 4">
            <a:extLst>
              <a:ext uri="{FF2B5EF4-FFF2-40B4-BE49-F238E27FC236}">
                <a16:creationId xmlns:a16="http://schemas.microsoft.com/office/drawing/2014/main" id="{5A1AF58E-226C-C579-29DF-49010E67D782}"/>
              </a:ext>
            </a:extLst>
          </p:cNvPr>
          <p:cNvSpPr>
            <a:spLocks noGrp="1"/>
          </p:cNvSpPr>
          <p:nvPr>
            <p:ph sz="quarter" idx="12"/>
          </p:nvPr>
        </p:nvSpPr>
        <p:spPr/>
        <p:txBody>
          <a:bodyPr/>
          <a:lstStyle/>
          <a:p>
            <a:endParaRPr lang="it-IT"/>
          </a:p>
        </p:txBody>
      </p:sp>
      <p:graphicFrame>
        <p:nvGraphicFramePr>
          <p:cNvPr id="2" name="Segnaposto contenuto 4">
            <a:extLst>
              <a:ext uri="{FF2B5EF4-FFF2-40B4-BE49-F238E27FC236}">
                <a16:creationId xmlns:a16="http://schemas.microsoft.com/office/drawing/2014/main" id="{D8712EF1-2C37-6B46-D334-DDD5F64A9DB3}"/>
              </a:ext>
            </a:extLst>
          </p:cNvPr>
          <p:cNvGraphicFramePr>
            <a:graphicFrameLocks/>
          </p:cNvGraphicFramePr>
          <p:nvPr/>
        </p:nvGraphicFramePr>
        <p:xfrm>
          <a:off x="838200" y="1029462"/>
          <a:ext cx="10896600" cy="5581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5689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EBC25928-EC12-0DA1-8FE1-BA992EDA9337}"/>
              </a:ext>
            </a:extLst>
          </p:cNvPr>
          <p:cNvSpPr/>
          <p:nvPr/>
        </p:nvSpPr>
        <p:spPr>
          <a:xfrm>
            <a:off x="2762250" y="2743200"/>
            <a:ext cx="2952750" cy="1062900"/>
          </a:xfrm>
          <a:prstGeom prst="rect">
            <a:avLst/>
          </a:prstGeom>
          <a:solidFill>
            <a:srgbClr val="FE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5D104BF2-6040-4D59-7A9A-B68058D9E536}"/>
              </a:ext>
            </a:extLst>
          </p:cNvPr>
          <p:cNvSpPr txBox="1"/>
          <p:nvPr/>
        </p:nvSpPr>
        <p:spPr>
          <a:xfrm>
            <a:off x="895349" y="1335657"/>
            <a:ext cx="4552951" cy="3877985"/>
          </a:xfrm>
          <a:prstGeom prst="rect">
            <a:avLst/>
          </a:prstGeom>
          <a:noFill/>
        </p:spPr>
        <p:txBody>
          <a:bodyPr wrap="square">
            <a:spAutoFit/>
          </a:bodyPr>
          <a:lstStyle/>
          <a:p>
            <a:pPr marL="342900" indent="-342900" algn="just">
              <a:buFont typeface="Arial" panose="020B0604020202020204" pitchFamily="34" charset="0"/>
              <a:buChar char="•"/>
            </a:pPr>
            <a:r>
              <a:rPr lang="it-IT" sz="2050" b="1" dirty="0">
                <a:latin typeface="Arial Nova Cond Light" panose="020B0306020202020204" pitchFamily="34" charset="0"/>
              </a:rPr>
              <a:t>Struttura del tasso fisso</a:t>
            </a:r>
            <a:r>
              <a:rPr lang="it-IT" sz="2050" dirty="0">
                <a:latin typeface="Arial Nova Cond Light" panose="020B0306020202020204" pitchFamily="34" charset="0"/>
              </a:rPr>
              <a:t>:</a:t>
            </a:r>
          </a:p>
          <a:p>
            <a:pPr marL="800100" lvl="1" indent="-342900" algn="just">
              <a:buFont typeface="Courier New" panose="02070309020205020404" pitchFamily="49" charset="0"/>
              <a:buChar char="o"/>
            </a:pPr>
            <a:r>
              <a:rPr lang="it-IT" sz="2050" dirty="0">
                <a:latin typeface="Arial Nova Cond Light" panose="020B0306020202020204" pitchFamily="34" charset="0"/>
              </a:rPr>
              <a:t>0,05% copertura spese amministrative</a:t>
            </a:r>
          </a:p>
          <a:p>
            <a:pPr marL="800100" lvl="1" indent="-342900" algn="just">
              <a:buFont typeface="Courier New" panose="02070309020205020404" pitchFamily="49" charset="0"/>
              <a:buChar char="o"/>
            </a:pPr>
            <a:r>
              <a:rPr lang="it-IT" sz="2050" dirty="0">
                <a:latin typeface="Arial Nova Cond Light" panose="020B0306020202020204" pitchFamily="34" charset="0"/>
              </a:rPr>
              <a:t>Costo del denaro (tasso base UE di periodo)</a:t>
            </a:r>
          </a:p>
          <a:p>
            <a:pPr marL="800100" lvl="1" indent="-342900" algn="just">
              <a:buFont typeface="Courier New" panose="02070309020205020404" pitchFamily="49" charset="0"/>
              <a:buChar char="o"/>
            </a:pPr>
            <a:r>
              <a:rPr lang="it-IT" sz="2050" dirty="0">
                <a:latin typeface="Arial Nova Cond Light" panose="020B0306020202020204" pitchFamily="34" charset="0"/>
              </a:rPr>
              <a:t>Spread tarato sul rischio. Per soggetti privi di rating (GSE e GST) si applica il rating B (spread 2,20%). Possibilità di revisione dopo il quinto anno di vita del finanziamento e in assenza di anomalie nei pagamenti</a:t>
            </a:r>
          </a:p>
          <a:p>
            <a:pPr marL="342900" indent="-342900" algn="just">
              <a:buFont typeface="Arial" panose="020B0604020202020204" pitchFamily="34" charset="0"/>
              <a:buChar char="•"/>
            </a:pPr>
            <a:r>
              <a:rPr lang="it-IT" sz="2050" b="1" dirty="0">
                <a:latin typeface="Arial Nova Cond Light" panose="020B0306020202020204" pitchFamily="34" charset="0"/>
              </a:rPr>
              <a:t>Oneri notarili </a:t>
            </a:r>
            <a:endParaRPr lang="it-IT" sz="2050" dirty="0">
              <a:latin typeface="Arial Nova Cond Light" panose="020B0306020202020204" pitchFamily="34" charset="0"/>
            </a:endParaRPr>
          </a:p>
          <a:p>
            <a:pPr marL="342900" indent="-342900" algn="just">
              <a:buFont typeface="Arial" panose="020B0604020202020204" pitchFamily="34" charset="0"/>
              <a:buChar char="•"/>
            </a:pPr>
            <a:r>
              <a:rPr lang="it-IT" sz="2050" b="1" dirty="0">
                <a:latin typeface="Arial Nova Cond Light" panose="020B0306020202020204" pitchFamily="34" charset="0"/>
              </a:rPr>
              <a:t>Spese di istruttoria</a:t>
            </a:r>
            <a:endParaRPr lang="it-IT" sz="2050" dirty="0">
              <a:latin typeface="Arial Nova Cond Light" panose="020B0306020202020204" pitchFamily="34" charset="0"/>
            </a:endParaRPr>
          </a:p>
        </p:txBody>
      </p:sp>
      <p:sp>
        <p:nvSpPr>
          <p:cNvPr id="13" name="CasellaDiTesto 12">
            <a:extLst>
              <a:ext uri="{FF2B5EF4-FFF2-40B4-BE49-F238E27FC236}">
                <a16:creationId xmlns:a16="http://schemas.microsoft.com/office/drawing/2014/main" id="{0CF05929-4B6E-909F-46F1-78F24652947F}"/>
              </a:ext>
            </a:extLst>
          </p:cNvPr>
          <p:cNvSpPr txBox="1"/>
          <p:nvPr/>
        </p:nvSpPr>
        <p:spPr>
          <a:xfrm>
            <a:off x="628650" y="590550"/>
            <a:ext cx="5086350" cy="584775"/>
          </a:xfrm>
          <a:prstGeom prst="rect">
            <a:avLst/>
          </a:prstGeom>
          <a:noFill/>
        </p:spPr>
        <p:txBody>
          <a:bodyPr wrap="square">
            <a:spAutoFit/>
          </a:bodyPr>
          <a:lstStyle/>
          <a:p>
            <a:pPr algn="ctr"/>
            <a:r>
              <a:rPr lang="it-IT" sz="3200" b="1" dirty="0">
                <a:solidFill>
                  <a:schemeClr val="bg1"/>
                </a:solidFill>
              </a:rPr>
              <a:t>Condizioni</a:t>
            </a:r>
          </a:p>
        </p:txBody>
      </p:sp>
      <p:graphicFrame>
        <p:nvGraphicFramePr>
          <p:cNvPr id="14" name="Tabella 5">
            <a:extLst>
              <a:ext uri="{FF2B5EF4-FFF2-40B4-BE49-F238E27FC236}">
                <a16:creationId xmlns:a16="http://schemas.microsoft.com/office/drawing/2014/main" id="{0D2F967F-739A-4A9C-B94A-50F611FD8CF2}"/>
              </a:ext>
            </a:extLst>
          </p:cNvPr>
          <p:cNvGraphicFramePr>
            <a:graphicFrameLocks/>
          </p:cNvGraphicFramePr>
          <p:nvPr/>
        </p:nvGraphicFramePr>
        <p:xfrm>
          <a:off x="6477002" y="2101170"/>
          <a:ext cx="5181599" cy="2346960"/>
        </p:xfrm>
        <a:graphic>
          <a:graphicData uri="http://schemas.openxmlformats.org/drawingml/2006/table">
            <a:tbl>
              <a:tblPr firstRow="1" bandRow="1">
                <a:tableStyleId>{5C22544A-7EE6-4342-B048-85BDC9FD1C3A}</a:tableStyleId>
              </a:tblPr>
              <a:tblGrid>
                <a:gridCol w="2618380">
                  <a:extLst>
                    <a:ext uri="{9D8B030D-6E8A-4147-A177-3AD203B41FA5}">
                      <a16:colId xmlns:a16="http://schemas.microsoft.com/office/drawing/2014/main" val="348064910"/>
                    </a:ext>
                  </a:extLst>
                </a:gridCol>
                <a:gridCol w="2563219">
                  <a:extLst>
                    <a:ext uri="{9D8B030D-6E8A-4147-A177-3AD203B41FA5}">
                      <a16:colId xmlns:a16="http://schemas.microsoft.com/office/drawing/2014/main" val="2338207374"/>
                    </a:ext>
                  </a:extLst>
                </a:gridCol>
              </a:tblGrid>
              <a:tr h="370840">
                <a:tc>
                  <a:txBody>
                    <a:bodyPr/>
                    <a:lstStyle/>
                    <a:p>
                      <a:r>
                        <a:rPr lang="it-IT" sz="2800" dirty="0">
                          <a:latin typeface="Arial Nova Light" panose="020B0304020202020204" pitchFamily="34" charset="0"/>
                        </a:rPr>
                        <a:t>Rating</a:t>
                      </a:r>
                    </a:p>
                  </a:txBody>
                  <a:tcPr>
                    <a:solidFill>
                      <a:srgbClr val="FEC000"/>
                    </a:solidFill>
                  </a:tcPr>
                </a:tc>
                <a:tc>
                  <a:txBody>
                    <a:bodyPr/>
                    <a:lstStyle/>
                    <a:p>
                      <a:r>
                        <a:rPr lang="it-IT" sz="2800" dirty="0">
                          <a:latin typeface="Arial Nova Light" panose="020B0304020202020204" pitchFamily="34" charset="0"/>
                        </a:rPr>
                        <a:t>Spread</a:t>
                      </a:r>
                      <a:endParaRPr lang="it-IT" sz="2400" dirty="0">
                        <a:latin typeface="Arial Nova Light" panose="020B0304020202020204" pitchFamily="34" charset="0"/>
                      </a:endParaRPr>
                    </a:p>
                  </a:txBody>
                  <a:tcPr>
                    <a:solidFill>
                      <a:srgbClr val="FEC000"/>
                    </a:solidFill>
                  </a:tcPr>
                </a:tc>
                <a:extLst>
                  <a:ext uri="{0D108BD9-81ED-4DB2-BD59-A6C34878D82A}">
                    <a16:rowId xmlns:a16="http://schemas.microsoft.com/office/drawing/2014/main" val="3756880039"/>
                  </a:ext>
                </a:extLst>
              </a:tr>
              <a:tr h="370840">
                <a:tc>
                  <a:txBody>
                    <a:bodyPr/>
                    <a:lstStyle/>
                    <a:p>
                      <a:r>
                        <a:rPr lang="it-IT" sz="2400" dirty="0">
                          <a:latin typeface="Arial Nova Light" panose="020B0304020202020204" pitchFamily="34" charset="0"/>
                        </a:rPr>
                        <a:t>AAA-A</a:t>
                      </a:r>
                    </a:p>
                  </a:txBody>
                  <a:tcPr>
                    <a:solidFill>
                      <a:srgbClr val="FEC000"/>
                    </a:solidFill>
                  </a:tcPr>
                </a:tc>
                <a:tc>
                  <a:txBody>
                    <a:bodyPr/>
                    <a:lstStyle/>
                    <a:p>
                      <a:r>
                        <a:rPr lang="it-IT" sz="2400" dirty="0">
                          <a:latin typeface="Arial Nova Light" panose="020B0304020202020204" pitchFamily="34" charset="0"/>
                        </a:rPr>
                        <a:t>0,60%</a:t>
                      </a:r>
                    </a:p>
                  </a:txBody>
                  <a:tcPr>
                    <a:solidFill>
                      <a:srgbClr val="FEC000"/>
                    </a:solidFill>
                  </a:tcPr>
                </a:tc>
                <a:extLst>
                  <a:ext uri="{0D108BD9-81ED-4DB2-BD59-A6C34878D82A}">
                    <a16:rowId xmlns:a16="http://schemas.microsoft.com/office/drawing/2014/main" val="3959041381"/>
                  </a:ext>
                </a:extLst>
              </a:tr>
              <a:tr h="370840">
                <a:tc>
                  <a:txBody>
                    <a:bodyPr/>
                    <a:lstStyle/>
                    <a:p>
                      <a:r>
                        <a:rPr lang="it-IT" sz="2400">
                          <a:latin typeface="Arial Nova Light" panose="020B0304020202020204" pitchFamily="34" charset="0"/>
                        </a:rPr>
                        <a:t>BBB</a:t>
                      </a:r>
                    </a:p>
                  </a:txBody>
                  <a:tcPr>
                    <a:solidFill>
                      <a:srgbClr val="FEC000"/>
                    </a:solidFill>
                  </a:tcPr>
                </a:tc>
                <a:tc>
                  <a:txBody>
                    <a:bodyPr/>
                    <a:lstStyle/>
                    <a:p>
                      <a:r>
                        <a:rPr lang="it-IT" sz="2400" dirty="0">
                          <a:latin typeface="Arial Nova Light" panose="020B0304020202020204" pitchFamily="34" charset="0"/>
                        </a:rPr>
                        <a:t>0,75%</a:t>
                      </a:r>
                    </a:p>
                  </a:txBody>
                  <a:tcPr>
                    <a:solidFill>
                      <a:srgbClr val="FEC000"/>
                    </a:solidFill>
                  </a:tcPr>
                </a:tc>
                <a:extLst>
                  <a:ext uri="{0D108BD9-81ED-4DB2-BD59-A6C34878D82A}">
                    <a16:rowId xmlns:a16="http://schemas.microsoft.com/office/drawing/2014/main" val="2346740127"/>
                  </a:ext>
                </a:extLst>
              </a:tr>
              <a:tr h="370840">
                <a:tc>
                  <a:txBody>
                    <a:bodyPr/>
                    <a:lstStyle/>
                    <a:p>
                      <a:r>
                        <a:rPr lang="it-IT" sz="2400" dirty="0">
                          <a:latin typeface="Arial Nova Light" panose="020B0304020202020204" pitchFamily="34" charset="0"/>
                        </a:rPr>
                        <a:t>BB</a:t>
                      </a:r>
                    </a:p>
                  </a:txBody>
                  <a:tcPr>
                    <a:solidFill>
                      <a:srgbClr val="FEC000"/>
                    </a:solidFill>
                  </a:tcPr>
                </a:tc>
                <a:tc>
                  <a:txBody>
                    <a:bodyPr/>
                    <a:lstStyle/>
                    <a:p>
                      <a:r>
                        <a:rPr lang="it-IT" sz="2400" dirty="0">
                          <a:latin typeface="Arial Nova Light" panose="020B0304020202020204" pitchFamily="34" charset="0"/>
                        </a:rPr>
                        <a:t>1,00%</a:t>
                      </a:r>
                    </a:p>
                  </a:txBody>
                  <a:tcPr>
                    <a:solidFill>
                      <a:srgbClr val="FEC000"/>
                    </a:solidFill>
                  </a:tcPr>
                </a:tc>
                <a:extLst>
                  <a:ext uri="{0D108BD9-81ED-4DB2-BD59-A6C34878D82A}">
                    <a16:rowId xmlns:a16="http://schemas.microsoft.com/office/drawing/2014/main" val="4206266110"/>
                  </a:ext>
                </a:extLst>
              </a:tr>
              <a:tr h="370840">
                <a:tc>
                  <a:txBody>
                    <a:bodyPr/>
                    <a:lstStyle/>
                    <a:p>
                      <a:r>
                        <a:rPr lang="it-IT" sz="2400">
                          <a:latin typeface="Arial Nova Light" panose="020B0304020202020204" pitchFamily="34" charset="0"/>
                        </a:rPr>
                        <a:t>B</a:t>
                      </a:r>
                    </a:p>
                  </a:txBody>
                  <a:tcPr>
                    <a:solidFill>
                      <a:srgbClr val="FEC000"/>
                    </a:solidFill>
                  </a:tcPr>
                </a:tc>
                <a:tc>
                  <a:txBody>
                    <a:bodyPr/>
                    <a:lstStyle/>
                    <a:p>
                      <a:r>
                        <a:rPr lang="it-IT" sz="2400" dirty="0">
                          <a:latin typeface="Arial Nova Light" panose="020B0304020202020204" pitchFamily="34" charset="0"/>
                        </a:rPr>
                        <a:t>2,20%</a:t>
                      </a:r>
                    </a:p>
                  </a:txBody>
                  <a:tcPr>
                    <a:solidFill>
                      <a:srgbClr val="FEC000"/>
                    </a:solidFill>
                  </a:tcPr>
                </a:tc>
                <a:extLst>
                  <a:ext uri="{0D108BD9-81ED-4DB2-BD59-A6C34878D82A}">
                    <a16:rowId xmlns:a16="http://schemas.microsoft.com/office/drawing/2014/main" val="620826990"/>
                  </a:ext>
                </a:extLst>
              </a:tr>
            </a:tbl>
          </a:graphicData>
        </a:graphic>
      </p:graphicFrame>
    </p:spTree>
    <p:extLst>
      <p:ext uri="{BB962C8B-B14F-4D97-AF65-F5344CB8AC3E}">
        <p14:creationId xmlns:p14="http://schemas.microsoft.com/office/powerpoint/2010/main" val="2695682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742BF-E057-4C6F-D129-CCDB6DC59373}"/>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CCB2EB82-DC6C-CD3D-0941-30ED5300A909}"/>
              </a:ext>
            </a:extLst>
          </p:cNvPr>
          <p:cNvSpPr>
            <a:spLocks noGrp="1"/>
          </p:cNvSpPr>
          <p:nvPr>
            <p:ph type="title"/>
          </p:nvPr>
        </p:nvSpPr>
        <p:spPr/>
        <p:txBody>
          <a:bodyPr>
            <a:normAutofit fontScale="90000"/>
          </a:bodyPr>
          <a:lstStyle/>
          <a:p>
            <a:r>
              <a:rPr lang="it-IT" dirty="0"/>
              <a:t>REVISIONE DEL TASSO </a:t>
            </a:r>
          </a:p>
        </p:txBody>
      </p:sp>
      <p:sp>
        <p:nvSpPr>
          <p:cNvPr id="9" name="Segnaposto contenuto 8">
            <a:extLst>
              <a:ext uri="{FF2B5EF4-FFF2-40B4-BE49-F238E27FC236}">
                <a16:creationId xmlns:a16="http://schemas.microsoft.com/office/drawing/2014/main" id="{7C787DB1-7017-4FFA-DA4E-ABF46FFC4448}"/>
              </a:ext>
            </a:extLst>
          </p:cNvPr>
          <p:cNvSpPr>
            <a:spLocks noGrp="1"/>
          </p:cNvSpPr>
          <p:nvPr>
            <p:ph sz="quarter" idx="12"/>
          </p:nvPr>
        </p:nvSpPr>
        <p:spPr/>
        <p:txBody>
          <a:bodyPr/>
          <a:lstStyle/>
          <a:p>
            <a:endParaRPr lang="it-IT"/>
          </a:p>
        </p:txBody>
      </p:sp>
      <p:graphicFrame>
        <p:nvGraphicFramePr>
          <p:cNvPr id="10" name="Segnaposto contenuto 3">
            <a:extLst>
              <a:ext uri="{FF2B5EF4-FFF2-40B4-BE49-F238E27FC236}">
                <a16:creationId xmlns:a16="http://schemas.microsoft.com/office/drawing/2014/main" id="{A1359A4B-C10E-FE16-A622-BEBAE9AFBE20}"/>
              </a:ext>
            </a:extLst>
          </p:cNvPr>
          <p:cNvGraphicFramePr>
            <a:graphicFrameLocks/>
          </p:cNvGraphicFramePr>
          <p:nvPr/>
        </p:nvGraphicFramePr>
        <p:xfrm>
          <a:off x="838200" y="1463040"/>
          <a:ext cx="10515600" cy="4682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3377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21B78-3B75-613D-3AD7-9F73C3DAD6DB}"/>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0F89453E-2B45-AE06-FFA0-F7806C7A7E4E}"/>
              </a:ext>
            </a:extLst>
          </p:cNvPr>
          <p:cNvSpPr>
            <a:spLocks noGrp="1"/>
          </p:cNvSpPr>
          <p:nvPr>
            <p:ph type="title"/>
          </p:nvPr>
        </p:nvSpPr>
        <p:spPr/>
        <p:txBody>
          <a:bodyPr>
            <a:normAutofit fontScale="90000"/>
          </a:bodyPr>
          <a:lstStyle/>
          <a:p>
            <a:r>
              <a:rPr lang="it-IT" dirty="0"/>
              <a:t>AGEVOLAZIONI</a:t>
            </a:r>
          </a:p>
        </p:txBody>
      </p:sp>
      <p:sp>
        <p:nvSpPr>
          <p:cNvPr id="9" name="Segnaposto contenuto 8">
            <a:extLst>
              <a:ext uri="{FF2B5EF4-FFF2-40B4-BE49-F238E27FC236}">
                <a16:creationId xmlns:a16="http://schemas.microsoft.com/office/drawing/2014/main" id="{CE4A27A8-E3E6-6EC1-A530-809BFCEBEFAA}"/>
              </a:ext>
            </a:extLst>
          </p:cNvPr>
          <p:cNvSpPr>
            <a:spLocks noGrp="1"/>
          </p:cNvSpPr>
          <p:nvPr>
            <p:ph sz="quarter" idx="12"/>
          </p:nvPr>
        </p:nvSpPr>
        <p:spPr/>
        <p:txBody>
          <a:bodyPr/>
          <a:lstStyle/>
          <a:p>
            <a:endParaRPr lang="it-IT"/>
          </a:p>
        </p:txBody>
      </p:sp>
      <p:graphicFrame>
        <p:nvGraphicFramePr>
          <p:cNvPr id="2" name="Segnaposto contenuto 3">
            <a:extLst>
              <a:ext uri="{FF2B5EF4-FFF2-40B4-BE49-F238E27FC236}">
                <a16:creationId xmlns:a16="http://schemas.microsoft.com/office/drawing/2014/main" id="{09CE71F5-0D38-A9A8-2E5B-7D0127987224}"/>
              </a:ext>
            </a:extLst>
          </p:cNvPr>
          <p:cNvGraphicFramePr>
            <a:graphicFrameLocks/>
          </p:cNvGraphicFramePr>
          <p:nvPr>
            <p:extLst>
              <p:ext uri="{D42A27DB-BD31-4B8C-83A1-F6EECF244321}">
                <p14:modId xmlns:p14="http://schemas.microsoft.com/office/powerpoint/2010/main" val="4220088662"/>
              </p:ext>
            </p:extLst>
          </p:nvPr>
        </p:nvGraphicFramePr>
        <p:xfrm>
          <a:off x="116305" y="985769"/>
          <a:ext cx="11931316" cy="5507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9341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A6FA0-AAB7-B7D4-4492-303E2971D0EF}"/>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6378DAA3-0A6D-502E-882B-37FC12F70DD8}"/>
              </a:ext>
            </a:extLst>
          </p:cNvPr>
          <p:cNvSpPr>
            <a:spLocks noGrp="1"/>
          </p:cNvSpPr>
          <p:nvPr>
            <p:ph type="title"/>
          </p:nvPr>
        </p:nvSpPr>
        <p:spPr/>
        <p:txBody>
          <a:bodyPr>
            <a:normAutofit fontScale="90000"/>
          </a:bodyPr>
          <a:lstStyle/>
          <a:p>
            <a:r>
              <a:rPr lang="it-IT" dirty="0"/>
              <a:t>AGEVOLAZIONI</a:t>
            </a:r>
          </a:p>
        </p:txBody>
      </p:sp>
      <p:sp>
        <p:nvSpPr>
          <p:cNvPr id="9" name="Segnaposto contenuto 8">
            <a:extLst>
              <a:ext uri="{FF2B5EF4-FFF2-40B4-BE49-F238E27FC236}">
                <a16:creationId xmlns:a16="http://schemas.microsoft.com/office/drawing/2014/main" id="{BA2BDBD7-EB85-6821-537A-68FAC8ACA169}"/>
              </a:ext>
            </a:extLst>
          </p:cNvPr>
          <p:cNvSpPr>
            <a:spLocks noGrp="1"/>
          </p:cNvSpPr>
          <p:nvPr>
            <p:ph sz="quarter" idx="12"/>
          </p:nvPr>
        </p:nvSpPr>
        <p:spPr/>
        <p:txBody>
          <a:bodyPr/>
          <a:lstStyle/>
          <a:p>
            <a:endParaRPr lang="it-IT"/>
          </a:p>
        </p:txBody>
      </p:sp>
      <p:graphicFrame>
        <p:nvGraphicFramePr>
          <p:cNvPr id="2" name="Segnaposto contenuto 3">
            <a:extLst>
              <a:ext uri="{FF2B5EF4-FFF2-40B4-BE49-F238E27FC236}">
                <a16:creationId xmlns:a16="http://schemas.microsoft.com/office/drawing/2014/main" id="{9B6FFE9B-8D32-D7B2-8EEB-0C9EE46ADDDA}"/>
              </a:ext>
            </a:extLst>
          </p:cNvPr>
          <p:cNvGraphicFramePr>
            <a:graphicFrameLocks/>
          </p:cNvGraphicFramePr>
          <p:nvPr>
            <p:extLst>
              <p:ext uri="{D42A27DB-BD31-4B8C-83A1-F6EECF244321}">
                <p14:modId xmlns:p14="http://schemas.microsoft.com/office/powerpoint/2010/main" val="1026590107"/>
              </p:ext>
            </p:extLst>
          </p:nvPr>
        </p:nvGraphicFramePr>
        <p:xfrm>
          <a:off x="673768" y="1371600"/>
          <a:ext cx="11245515" cy="5000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5453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D4CEF-82CC-8B5A-FDA9-34CC1C0C13EC}"/>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38E1BB0D-3318-5F0D-C839-FBF6DDE58C0A}"/>
              </a:ext>
            </a:extLst>
          </p:cNvPr>
          <p:cNvSpPr>
            <a:spLocks noGrp="1"/>
          </p:cNvSpPr>
          <p:nvPr>
            <p:ph type="title"/>
          </p:nvPr>
        </p:nvSpPr>
        <p:spPr/>
        <p:txBody>
          <a:bodyPr>
            <a:normAutofit fontScale="90000"/>
          </a:bodyPr>
          <a:lstStyle/>
          <a:p>
            <a:r>
              <a:rPr lang="it-IT" sz="4400" dirty="0"/>
              <a:t>SUBENTRO NELLA CONDUZIONE AZIENDALE</a:t>
            </a:r>
            <a:endParaRPr lang="it-IT" dirty="0"/>
          </a:p>
        </p:txBody>
      </p:sp>
      <p:sp>
        <p:nvSpPr>
          <p:cNvPr id="9" name="Segnaposto contenuto 8">
            <a:extLst>
              <a:ext uri="{FF2B5EF4-FFF2-40B4-BE49-F238E27FC236}">
                <a16:creationId xmlns:a16="http://schemas.microsoft.com/office/drawing/2014/main" id="{DA119F74-7B30-1964-9393-ED16021C2142}"/>
              </a:ext>
            </a:extLst>
          </p:cNvPr>
          <p:cNvSpPr>
            <a:spLocks noGrp="1"/>
          </p:cNvSpPr>
          <p:nvPr>
            <p:ph sz="quarter" idx="12"/>
          </p:nvPr>
        </p:nvSpPr>
        <p:spPr/>
        <p:txBody>
          <a:bodyPr/>
          <a:lstStyle/>
          <a:p>
            <a:endParaRPr lang="it-IT" dirty="0"/>
          </a:p>
        </p:txBody>
      </p:sp>
      <p:graphicFrame>
        <p:nvGraphicFramePr>
          <p:cNvPr id="3" name="Segnaposto contenuto 4">
            <a:extLst>
              <a:ext uri="{FF2B5EF4-FFF2-40B4-BE49-F238E27FC236}">
                <a16:creationId xmlns:a16="http://schemas.microsoft.com/office/drawing/2014/main" id="{9629D92D-196F-9504-0EE4-86F91CAB667D}"/>
              </a:ext>
            </a:extLst>
          </p:cNvPr>
          <p:cNvGraphicFramePr>
            <a:graphicFrameLocks/>
          </p:cNvGraphicFramePr>
          <p:nvPr>
            <p:extLst>
              <p:ext uri="{D42A27DB-BD31-4B8C-83A1-F6EECF244321}">
                <p14:modId xmlns:p14="http://schemas.microsoft.com/office/powerpoint/2010/main" val="285619279"/>
              </p:ext>
            </p:extLst>
          </p:nvPr>
        </p:nvGraphicFramePr>
        <p:xfrm>
          <a:off x="746067" y="1356864"/>
          <a:ext cx="10699865" cy="5104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1737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0BE20-1EBC-B5B9-9E3E-166C1D2F2070}"/>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E2CBFDFF-557F-5DFC-EDD3-AEE8632F9CEB}"/>
              </a:ext>
            </a:extLst>
          </p:cNvPr>
          <p:cNvSpPr>
            <a:spLocks noGrp="1"/>
          </p:cNvSpPr>
          <p:nvPr>
            <p:ph type="title"/>
          </p:nvPr>
        </p:nvSpPr>
        <p:spPr/>
        <p:txBody>
          <a:bodyPr>
            <a:normAutofit fontScale="90000"/>
          </a:bodyPr>
          <a:lstStyle/>
          <a:p>
            <a:r>
              <a:rPr lang="it-IT" dirty="0"/>
              <a:t>CALCOLO DEL PREMIO DI PRIMO INSEDIAMENTO</a:t>
            </a:r>
          </a:p>
        </p:txBody>
      </p:sp>
      <p:sp>
        <p:nvSpPr>
          <p:cNvPr id="9" name="Segnaposto contenuto 8">
            <a:extLst>
              <a:ext uri="{FF2B5EF4-FFF2-40B4-BE49-F238E27FC236}">
                <a16:creationId xmlns:a16="http://schemas.microsoft.com/office/drawing/2014/main" id="{DDA19DD4-DA3C-5E75-ED8A-140EF47C774F}"/>
              </a:ext>
            </a:extLst>
          </p:cNvPr>
          <p:cNvSpPr>
            <a:spLocks noGrp="1"/>
          </p:cNvSpPr>
          <p:nvPr>
            <p:ph sz="quarter" idx="12"/>
          </p:nvPr>
        </p:nvSpPr>
        <p:spPr/>
        <p:txBody>
          <a:bodyPr/>
          <a:lstStyle/>
          <a:p>
            <a:endParaRPr lang="it-IT"/>
          </a:p>
        </p:txBody>
      </p:sp>
      <p:sp>
        <p:nvSpPr>
          <p:cNvPr id="3" name="Segnaposto contenuto 2">
            <a:extLst>
              <a:ext uri="{FF2B5EF4-FFF2-40B4-BE49-F238E27FC236}">
                <a16:creationId xmlns:a16="http://schemas.microsoft.com/office/drawing/2014/main" id="{CC51D974-F5D0-CA16-F011-D17B50BE4AB1}"/>
              </a:ext>
            </a:extLst>
          </p:cNvPr>
          <p:cNvSpPr txBox="1">
            <a:spLocks/>
          </p:cNvSpPr>
          <p:nvPr/>
        </p:nvSpPr>
        <p:spPr>
          <a:xfrm>
            <a:off x="481263" y="1251284"/>
            <a:ext cx="10872537" cy="48940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lumMod val="90000"/>
                    <a:lumOff val="10000"/>
                  </a:schemeClr>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buFont typeface="Arial" panose="020B0604020202020204" pitchFamily="34" charset="0"/>
              <a:buChar char="•"/>
            </a:pPr>
            <a:r>
              <a:rPr lang="it-IT" sz="3200" dirty="0">
                <a:solidFill>
                  <a:schemeClr val="tx1"/>
                </a:solidFill>
                <a:latin typeface="Arial Nova Cond Light" panose="020B0306020202020204" pitchFamily="34" charset="0"/>
              </a:rPr>
              <a:t>Il primo 60% del premio (60 mila euro), è ripartito pariteticamente a scomputo delle rate di preammortamento e ammortamento in scadenza fino alla data programmata di realizzazione del piano aziendale (prevista una quota della rata a carico del beneficiario),</a:t>
            </a:r>
          </a:p>
          <a:p>
            <a:pPr marL="457200" indent="-457200" algn="just">
              <a:buFont typeface="Arial" panose="020B0604020202020204" pitchFamily="34" charset="0"/>
              <a:buChar char="•"/>
            </a:pPr>
            <a:r>
              <a:rPr lang="it-IT" sz="3200" dirty="0">
                <a:solidFill>
                  <a:schemeClr val="tx1"/>
                </a:solidFill>
                <a:latin typeface="Arial Nova Cond Light" panose="020B0306020202020204" pitchFamily="34" charset="0"/>
              </a:rPr>
              <a:t>Il restante 40% del premio (40 mila euro), riconosciuto ad esito positivo della verifica della realizzazione del piano, viene destinato all’abbattimento del capitale residuo.</a:t>
            </a:r>
          </a:p>
          <a:p>
            <a:pPr marL="457200" indent="-457200" algn="just">
              <a:buFont typeface="Arial" panose="020B0604020202020204" pitchFamily="34" charset="0"/>
              <a:buChar char="•"/>
            </a:pPr>
            <a:r>
              <a:rPr lang="it-IT" sz="3200" dirty="0">
                <a:solidFill>
                  <a:schemeClr val="tx1"/>
                </a:solidFill>
                <a:latin typeface="Arial Nova Cond Light" panose="020B0306020202020204" pitchFamily="34" charset="0"/>
              </a:rPr>
              <a:t>In caso di esito negativo della verifica del piano aziendale, la prima rata successiva alla verifica è aumentata dalle somme riconosciute da ISMEA a titolo di anticipo del premio (rata di conguaglio).</a:t>
            </a:r>
          </a:p>
        </p:txBody>
      </p:sp>
    </p:spTree>
    <p:extLst>
      <p:ext uri="{BB962C8B-B14F-4D97-AF65-F5344CB8AC3E}">
        <p14:creationId xmlns:p14="http://schemas.microsoft.com/office/powerpoint/2010/main" val="3831282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389F3-9150-93CD-CC1F-F98507BBD67F}"/>
            </a:ext>
          </a:extLst>
        </p:cNvPr>
        <p:cNvGrpSpPr/>
        <p:nvPr/>
      </p:nvGrpSpPr>
      <p:grpSpPr>
        <a:xfrm>
          <a:off x="0" y="0"/>
          <a:ext cx="0" cy="0"/>
          <a:chOff x="0" y="0"/>
          <a:chExt cx="0" cy="0"/>
        </a:xfrm>
      </p:grpSpPr>
      <p:sp>
        <p:nvSpPr>
          <p:cNvPr id="7" name="Segnaposto testo 6">
            <a:extLst>
              <a:ext uri="{FF2B5EF4-FFF2-40B4-BE49-F238E27FC236}">
                <a16:creationId xmlns:a16="http://schemas.microsoft.com/office/drawing/2014/main" id="{7DDC46C6-9617-97C3-1271-34AD255EE75B}"/>
              </a:ext>
            </a:extLst>
          </p:cNvPr>
          <p:cNvSpPr>
            <a:spLocks noGrp="1"/>
          </p:cNvSpPr>
          <p:nvPr>
            <p:ph type="body" sz="quarter" idx="10"/>
          </p:nvPr>
        </p:nvSpPr>
        <p:spPr/>
        <p:txBody>
          <a:bodyPr/>
          <a:lstStyle/>
          <a:p>
            <a:pPr lvl="0"/>
            <a:r>
              <a:rPr lang="it-IT" sz="2400" b="1" dirty="0">
                <a:latin typeface="Arial Nova Cond Light" panose="020B0306020202020204" pitchFamily="34" charset="0"/>
              </a:rPr>
              <a:t>Documentazione di base</a:t>
            </a:r>
            <a:endParaRPr lang="it-IT" sz="2400" dirty="0">
              <a:latin typeface="Arial Nova Cond Light" panose="020B0306020202020204" pitchFamily="34" charset="0"/>
            </a:endParaRPr>
          </a:p>
        </p:txBody>
      </p:sp>
      <p:sp>
        <p:nvSpPr>
          <p:cNvPr id="6" name="Titolo 5">
            <a:extLst>
              <a:ext uri="{FF2B5EF4-FFF2-40B4-BE49-F238E27FC236}">
                <a16:creationId xmlns:a16="http://schemas.microsoft.com/office/drawing/2014/main" id="{5C8B26A5-7556-DEF5-A187-1D64DE8E0ED2}"/>
              </a:ext>
            </a:extLst>
          </p:cNvPr>
          <p:cNvSpPr>
            <a:spLocks noGrp="1"/>
          </p:cNvSpPr>
          <p:nvPr>
            <p:ph type="title"/>
          </p:nvPr>
        </p:nvSpPr>
        <p:spPr/>
        <p:txBody>
          <a:bodyPr>
            <a:normAutofit fontScale="90000"/>
          </a:bodyPr>
          <a:lstStyle/>
          <a:p>
            <a:r>
              <a:rPr lang="it-IT" dirty="0"/>
              <a:t>PRESENTAZIONE DELLA DOMANDA </a:t>
            </a:r>
          </a:p>
        </p:txBody>
      </p:sp>
      <p:graphicFrame>
        <p:nvGraphicFramePr>
          <p:cNvPr id="8" name="Segnaposto contenuto 7">
            <a:extLst>
              <a:ext uri="{FF2B5EF4-FFF2-40B4-BE49-F238E27FC236}">
                <a16:creationId xmlns:a16="http://schemas.microsoft.com/office/drawing/2014/main" id="{CD4D23CB-ED82-0C37-543F-7E06A029AF53}"/>
              </a:ext>
            </a:extLst>
          </p:cNvPr>
          <p:cNvGraphicFramePr>
            <a:graphicFrameLocks noGrp="1"/>
          </p:cNvGraphicFramePr>
          <p:nvPr>
            <p:ph sz="quarter" idx="12"/>
          </p:nvPr>
        </p:nvGraphicFramePr>
        <p:xfrm>
          <a:off x="705853" y="3465096"/>
          <a:ext cx="5037220" cy="3031725"/>
        </p:xfrm>
        <a:graphic>
          <a:graphicData uri="http://schemas.openxmlformats.org/drawingml/2006/table">
            <a:tbl>
              <a:tblPr firstRow="1" bandRow="1">
                <a:tableStyleId>{8A107856-5554-42FB-B03E-39F5DBC370BA}</a:tableStyleId>
              </a:tblPr>
              <a:tblGrid>
                <a:gridCol w="5037220">
                  <a:extLst>
                    <a:ext uri="{9D8B030D-6E8A-4147-A177-3AD203B41FA5}">
                      <a16:colId xmlns:a16="http://schemas.microsoft.com/office/drawing/2014/main" val="2224231382"/>
                    </a:ext>
                  </a:extLst>
                </a:gridCol>
              </a:tblGrid>
              <a:tr h="421554">
                <a:tc>
                  <a:txBody>
                    <a:bodyPr/>
                    <a:lstStyle/>
                    <a:p>
                      <a:r>
                        <a:rPr lang="it-IT" b="0" dirty="0"/>
                        <a:t>Domanda di acquisto firmata</a:t>
                      </a:r>
                    </a:p>
                  </a:txBody>
                  <a:tcPr/>
                </a:tc>
                <a:extLst>
                  <a:ext uri="{0D108BD9-81ED-4DB2-BD59-A6C34878D82A}">
                    <a16:rowId xmlns:a16="http://schemas.microsoft.com/office/drawing/2014/main" val="2717950255"/>
                  </a:ext>
                </a:extLst>
              </a:tr>
              <a:tr h="421554">
                <a:tc>
                  <a:txBody>
                    <a:bodyPr/>
                    <a:lstStyle/>
                    <a:p>
                      <a:r>
                        <a:rPr lang="it-IT" dirty="0"/>
                        <a:t>Offerta di vendita firmata</a:t>
                      </a:r>
                    </a:p>
                  </a:txBody>
                  <a:tcPr/>
                </a:tc>
                <a:extLst>
                  <a:ext uri="{0D108BD9-81ED-4DB2-BD59-A6C34878D82A}">
                    <a16:rowId xmlns:a16="http://schemas.microsoft.com/office/drawing/2014/main" val="1431990848"/>
                  </a:ext>
                </a:extLst>
              </a:tr>
              <a:tr h="421554">
                <a:tc>
                  <a:txBody>
                    <a:bodyPr/>
                    <a:lstStyle/>
                    <a:p>
                      <a:r>
                        <a:rPr lang="it-IT" dirty="0"/>
                        <a:t>Relazione notarile ventennale</a:t>
                      </a:r>
                    </a:p>
                  </a:txBody>
                  <a:tcPr/>
                </a:tc>
                <a:extLst>
                  <a:ext uri="{0D108BD9-81ED-4DB2-BD59-A6C34878D82A}">
                    <a16:rowId xmlns:a16="http://schemas.microsoft.com/office/drawing/2014/main" val="3331451266"/>
                  </a:ext>
                </a:extLst>
              </a:tr>
              <a:tr h="727614">
                <a:tc>
                  <a:txBody>
                    <a:bodyPr/>
                    <a:lstStyle/>
                    <a:p>
                      <a:r>
                        <a:rPr lang="it-IT" dirty="0"/>
                        <a:t>Certificato di destinazione urbanistica dei terreni offerti in vendita</a:t>
                      </a:r>
                    </a:p>
                  </a:txBody>
                  <a:tcPr/>
                </a:tc>
                <a:extLst>
                  <a:ext uri="{0D108BD9-81ED-4DB2-BD59-A6C34878D82A}">
                    <a16:rowId xmlns:a16="http://schemas.microsoft.com/office/drawing/2014/main" val="490414630"/>
                  </a:ext>
                </a:extLst>
              </a:tr>
              <a:tr h="1039449">
                <a:tc>
                  <a:txBody>
                    <a:bodyPr/>
                    <a:lstStyle/>
                    <a:p>
                      <a:r>
                        <a:rPr lang="it-IT" dirty="0"/>
                        <a:t>Perizia asseverata sulla conformità urbanistica e catastale di eventuali fabbricati o altre opere presenti sul fondo</a:t>
                      </a:r>
                    </a:p>
                  </a:txBody>
                  <a:tcPr/>
                </a:tc>
                <a:extLst>
                  <a:ext uri="{0D108BD9-81ED-4DB2-BD59-A6C34878D82A}">
                    <a16:rowId xmlns:a16="http://schemas.microsoft.com/office/drawing/2014/main" val="482269398"/>
                  </a:ext>
                </a:extLst>
              </a:tr>
            </a:tbl>
          </a:graphicData>
        </a:graphic>
      </p:graphicFrame>
      <p:graphicFrame>
        <p:nvGraphicFramePr>
          <p:cNvPr id="4" name="Diagramma 3">
            <a:extLst>
              <a:ext uri="{FF2B5EF4-FFF2-40B4-BE49-F238E27FC236}">
                <a16:creationId xmlns:a16="http://schemas.microsoft.com/office/drawing/2014/main" id="{95B3930F-4BAA-B9F6-2923-D8D11D67F2F3}"/>
              </a:ext>
            </a:extLst>
          </p:cNvPr>
          <p:cNvGraphicFramePr/>
          <p:nvPr/>
        </p:nvGraphicFramePr>
        <p:xfrm>
          <a:off x="705853" y="1547577"/>
          <a:ext cx="10780293" cy="2158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Segnaposto contenuto 7">
            <a:extLst>
              <a:ext uri="{FF2B5EF4-FFF2-40B4-BE49-F238E27FC236}">
                <a16:creationId xmlns:a16="http://schemas.microsoft.com/office/drawing/2014/main" id="{48415732-18A3-2D8F-4795-865AC3DF9EC7}"/>
              </a:ext>
            </a:extLst>
          </p:cNvPr>
          <p:cNvGraphicFramePr>
            <a:graphicFrameLocks/>
          </p:cNvGraphicFramePr>
          <p:nvPr/>
        </p:nvGraphicFramePr>
        <p:xfrm>
          <a:off x="6448926" y="3465096"/>
          <a:ext cx="5037220" cy="3032760"/>
        </p:xfrm>
        <a:graphic>
          <a:graphicData uri="http://schemas.openxmlformats.org/drawingml/2006/table">
            <a:tbl>
              <a:tblPr firstRow="1" bandRow="1">
                <a:tableStyleId>{8A107856-5554-42FB-B03E-39F5DBC370BA}</a:tableStyleId>
              </a:tblPr>
              <a:tblGrid>
                <a:gridCol w="5037220">
                  <a:extLst>
                    <a:ext uri="{9D8B030D-6E8A-4147-A177-3AD203B41FA5}">
                      <a16:colId xmlns:a16="http://schemas.microsoft.com/office/drawing/2014/main" val="2224231382"/>
                    </a:ext>
                  </a:extLst>
                </a:gridCol>
              </a:tblGrid>
              <a:tr h="370840">
                <a:tc>
                  <a:txBody>
                    <a:bodyPr/>
                    <a:lstStyle/>
                    <a:p>
                      <a:r>
                        <a:rPr lang="it-IT" b="0" dirty="0"/>
                        <a:t>Documentazione attestante disponibilità di acqua ad uso irriguo</a:t>
                      </a:r>
                    </a:p>
                  </a:txBody>
                  <a:tcPr/>
                </a:tc>
                <a:extLst>
                  <a:ext uri="{0D108BD9-81ED-4DB2-BD59-A6C34878D82A}">
                    <a16:rowId xmlns:a16="http://schemas.microsoft.com/office/drawing/2014/main" val="2717950255"/>
                  </a:ext>
                </a:extLst>
              </a:tr>
              <a:tr h="370840">
                <a:tc>
                  <a:txBody>
                    <a:bodyPr/>
                    <a:lstStyle/>
                    <a:p>
                      <a:r>
                        <a:rPr lang="it-IT" dirty="0"/>
                        <a:t>Estratti di mappa, visure catastali, planimetrie catastali di eventuali fabbricati</a:t>
                      </a:r>
                    </a:p>
                  </a:txBody>
                  <a:tcPr/>
                </a:tc>
                <a:extLst>
                  <a:ext uri="{0D108BD9-81ED-4DB2-BD59-A6C34878D82A}">
                    <a16:rowId xmlns:a16="http://schemas.microsoft.com/office/drawing/2014/main" val="1431990848"/>
                  </a:ext>
                </a:extLst>
              </a:tr>
              <a:tr h="370840">
                <a:tc>
                  <a:txBody>
                    <a:bodyPr/>
                    <a:lstStyle/>
                    <a:p>
                      <a:r>
                        <a:rPr lang="it-IT" dirty="0"/>
                        <a:t>Visura centrale rischi della Banca d’Italia per compratore e venditore</a:t>
                      </a:r>
                    </a:p>
                  </a:txBody>
                  <a:tcPr/>
                </a:tc>
                <a:extLst>
                  <a:ext uri="{0D108BD9-81ED-4DB2-BD59-A6C34878D82A}">
                    <a16:rowId xmlns:a16="http://schemas.microsoft.com/office/drawing/2014/main" val="3331451266"/>
                  </a:ext>
                </a:extLst>
              </a:tr>
              <a:tr h="370840">
                <a:tc>
                  <a:txBody>
                    <a:bodyPr/>
                    <a:lstStyle/>
                    <a:p>
                      <a:r>
                        <a:rPr lang="it-IT" dirty="0"/>
                        <a:t>Dichiarazione IVA e/o bilanci aziendali</a:t>
                      </a:r>
                    </a:p>
                  </a:txBody>
                  <a:tcPr/>
                </a:tc>
                <a:extLst>
                  <a:ext uri="{0D108BD9-81ED-4DB2-BD59-A6C34878D82A}">
                    <a16:rowId xmlns:a16="http://schemas.microsoft.com/office/drawing/2014/main" val="490414630"/>
                  </a:ext>
                </a:extLst>
              </a:tr>
              <a:tr h="370840">
                <a:tc>
                  <a:txBody>
                    <a:bodyPr/>
                    <a:lstStyle/>
                    <a:p>
                      <a:r>
                        <a:rPr lang="it-IT" dirty="0"/>
                        <a:t>Business Plan</a:t>
                      </a:r>
                    </a:p>
                  </a:txBody>
                  <a:tcPr/>
                </a:tc>
                <a:extLst>
                  <a:ext uri="{0D108BD9-81ED-4DB2-BD59-A6C34878D82A}">
                    <a16:rowId xmlns:a16="http://schemas.microsoft.com/office/drawing/2014/main" val="482269398"/>
                  </a:ext>
                </a:extLst>
              </a:tr>
              <a:tr h="370840">
                <a:tc>
                  <a:txBody>
                    <a:bodyPr/>
                    <a:lstStyle/>
                    <a:p>
                      <a:r>
                        <a:rPr lang="it-IT" dirty="0"/>
                        <a:t>Piano aziendale</a:t>
                      </a:r>
                    </a:p>
                  </a:txBody>
                  <a:tcPr/>
                </a:tc>
                <a:extLst>
                  <a:ext uri="{0D108BD9-81ED-4DB2-BD59-A6C34878D82A}">
                    <a16:rowId xmlns:a16="http://schemas.microsoft.com/office/drawing/2014/main" val="3496769027"/>
                  </a:ext>
                </a:extLst>
              </a:tr>
            </a:tbl>
          </a:graphicData>
        </a:graphic>
      </p:graphicFrame>
    </p:spTree>
    <p:extLst>
      <p:ext uri="{BB962C8B-B14F-4D97-AF65-F5344CB8AC3E}">
        <p14:creationId xmlns:p14="http://schemas.microsoft.com/office/powerpoint/2010/main" val="31629479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4FFBB-5394-D1A3-55BC-8AB0EA3D97EF}"/>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7D3A9F28-8D52-3974-6C5F-F51DA590347A}"/>
              </a:ext>
            </a:extLst>
          </p:cNvPr>
          <p:cNvSpPr>
            <a:spLocks noGrp="1"/>
          </p:cNvSpPr>
          <p:nvPr>
            <p:ph type="title"/>
          </p:nvPr>
        </p:nvSpPr>
        <p:spPr/>
        <p:txBody>
          <a:bodyPr>
            <a:normAutofit fontScale="90000"/>
          </a:bodyPr>
          <a:lstStyle/>
          <a:p>
            <a:r>
              <a:rPr lang="it-IT" dirty="0"/>
              <a:t>CAUSE DI ESCLUSIONE 1/2</a:t>
            </a:r>
          </a:p>
        </p:txBody>
      </p:sp>
      <p:sp>
        <p:nvSpPr>
          <p:cNvPr id="9" name="Segnaposto contenuto 8">
            <a:extLst>
              <a:ext uri="{FF2B5EF4-FFF2-40B4-BE49-F238E27FC236}">
                <a16:creationId xmlns:a16="http://schemas.microsoft.com/office/drawing/2014/main" id="{5DFF2D82-A8F0-7762-8236-E1726E525620}"/>
              </a:ext>
            </a:extLst>
          </p:cNvPr>
          <p:cNvSpPr>
            <a:spLocks noGrp="1"/>
          </p:cNvSpPr>
          <p:nvPr>
            <p:ph sz="quarter" idx="12"/>
          </p:nvPr>
        </p:nvSpPr>
        <p:spPr/>
        <p:txBody>
          <a:bodyPr/>
          <a:lstStyle/>
          <a:p>
            <a:endParaRPr lang="it-IT"/>
          </a:p>
        </p:txBody>
      </p:sp>
      <p:sp>
        <p:nvSpPr>
          <p:cNvPr id="2" name="Segnaposto testo 6">
            <a:extLst>
              <a:ext uri="{FF2B5EF4-FFF2-40B4-BE49-F238E27FC236}">
                <a16:creationId xmlns:a16="http://schemas.microsoft.com/office/drawing/2014/main" id="{1B2BDC15-53BC-3EEB-E79E-D00697334AF3}"/>
              </a:ext>
            </a:extLst>
          </p:cNvPr>
          <p:cNvSpPr>
            <a:spLocks noGrp="1"/>
          </p:cNvSpPr>
          <p:nvPr>
            <p:ph type="body" sz="quarter" idx="10"/>
          </p:nvPr>
        </p:nvSpPr>
        <p:spPr>
          <a:xfrm>
            <a:off x="1033153" y="1039761"/>
            <a:ext cx="9493876" cy="499461"/>
          </a:xfrm>
        </p:spPr>
        <p:txBody>
          <a:bodyPr/>
          <a:lstStyle/>
          <a:p>
            <a:pPr lvl="0"/>
            <a:r>
              <a:rPr lang="it-IT" sz="2400" b="1" dirty="0">
                <a:latin typeface="Arial Nova Cond Light" panose="020B0306020202020204" pitchFamily="34" charset="0"/>
              </a:rPr>
              <a:t>Sono esclusi gli interventi su operazioni:</a:t>
            </a:r>
            <a:endParaRPr lang="it-IT" sz="2400" dirty="0">
              <a:latin typeface="Arial Nova Cond Light" panose="020B0306020202020204" pitchFamily="34" charset="0"/>
            </a:endParaRPr>
          </a:p>
        </p:txBody>
      </p:sp>
      <p:sp>
        <p:nvSpPr>
          <p:cNvPr id="5" name="CasellaDiTesto 4">
            <a:extLst>
              <a:ext uri="{FF2B5EF4-FFF2-40B4-BE49-F238E27FC236}">
                <a16:creationId xmlns:a16="http://schemas.microsoft.com/office/drawing/2014/main" id="{D3F24BF1-B008-9453-EFC2-19B683D4A79D}"/>
              </a:ext>
            </a:extLst>
          </p:cNvPr>
          <p:cNvSpPr txBox="1"/>
          <p:nvPr/>
        </p:nvSpPr>
        <p:spPr>
          <a:xfrm>
            <a:off x="593558" y="1397177"/>
            <a:ext cx="11229474" cy="5055230"/>
          </a:xfrm>
          <a:prstGeom prst="rect">
            <a:avLst/>
          </a:prstGeom>
          <a:noFill/>
        </p:spPr>
        <p:txBody>
          <a:bodyPr wrap="square">
            <a:spAutoFit/>
          </a:bodyPr>
          <a:lstStyle/>
          <a:p>
            <a:pPr marL="342900" lvl="0" indent="-342900" algn="just">
              <a:buFont typeface="Arial" panose="020B0604020202020204" pitchFamily="34" charset="0"/>
              <a:buChar char="•"/>
            </a:pPr>
            <a:r>
              <a:rPr lang="it-IT" sz="2150" dirty="0">
                <a:latin typeface="Arial Nova Cond Light" panose="020B0306020202020204" pitchFamily="34" charset="0"/>
              </a:rPr>
              <a:t>tra coniugi, anche separati, parenti ed affini entro il secondo grado; l’esclusione opera anche qualora la sussistenza dei predetti rapporti di coniugio, parentela e affinità sia rilevata tra le parti acquirente/venditrice, ivi inclusi i soci e gli amministratori delle stesse; in caso di giovani startupper con esperienza, sono in ogni caso escluse le operazioni tra giovane e titolare dell’impresa;</a:t>
            </a:r>
          </a:p>
          <a:p>
            <a:pPr marL="342900" lvl="0" indent="-342900" algn="just">
              <a:buFont typeface="Arial" panose="020B0604020202020204" pitchFamily="34" charset="0"/>
              <a:buChar char="•"/>
            </a:pPr>
            <a:r>
              <a:rPr lang="it-IT" sz="2150" dirty="0">
                <a:latin typeface="Arial Nova Cond Light" panose="020B0306020202020204" pitchFamily="34" charset="0"/>
              </a:rPr>
              <a:t>in cui i richiedenti siano beneficiari di interventi fondiari ISMEA in corso alla data di pubblicazione del PI;</a:t>
            </a:r>
          </a:p>
          <a:p>
            <a:pPr marL="342900" lvl="0" indent="-342900" algn="just">
              <a:buFont typeface="Arial" panose="020B0604020202020204" pitchFamily="34" charset="0"/>
              <a:buChar char="•"/>
            </a:pPr>
            <a:r>
              <a:rPr lang="it-IT" sz="2150" dirty="0">
                <a:latin typeface="Arial Nova Cond Light" panose="020B0306020202020204" pitchFamily="34" charset="0"/>
              </a:rPr>
              <a:t>i cui terreni hanno già formato oggetto di operazioni fondiarie realizzate da ISMEA, salvo che, al momento della presentazione della domanda, siano trascorsi almeno 5 anni dalla data di pagamento dell’ultima rata di prezzo;</a:t>
            </a:r>
          </a:p>
          <a:p>
            <a:pPr marL="342900" lvl="0" indent="-342900" algn="just">
              <a:buFont typeface="Arial" panose="020B0604020202020204" pitchFamily="34" charset="0"/>
              <a:buChar char="•"/>
            </a:pPr>
            <a:r>
              <a:rPr lang="it-IT" sz="2150" dirty="0">
                <a:latin typeface="Arial Nova Cond Light" panose="020B0306020202020204" pitchFamily="34" charset="0"/>
              </a:rPr>
              <a:t>i cui terreni sono stati oggetto di precedenti vendite tramite Banca delle Terre Agricole ISMEA (BTA);</a:t>
            </a:r>
          </a:p>
          <a:p>
            <a:pPr marL="342900" lvl="0" indent="-342900" algn="just">
              <a:buFont typeface="Arial" panose="020B0604020202020204" pitchFamily="34" charset="0"/>
              <a:buChar char="•"/>
            </a:pPr>
            <a:r>
              <a:rPr lang="it-IT" sz="2150" dirty="0">
                <a:latin typeface="Arial Nova Cond Light" panose="020B0306020202020204" pitchFamily="34" charset="0"/>
              </a:rPr>
              <a:t>sui cui terreni risultano trascritti pignoramenti immobiliari o atti di sequestro, ad eccezione dei casi in cui tali atti risultino ancora trascritti ma siano inefficaci;</a:t>
            </a:r>
          </a:p>
          <a:p>
            <a:pPr marL="342900" lvl="0" indent="-342900" algn="just">
              <a:buFont typeface="Arial" panose="020B0604020202020204" pitchFamily="34" charset="0"/>
              <a:buChar char="•"/>
            </a:pPr>
            <a:r>
              <a:rPr lang="it-IT" sz="2150" dirty="0">
                <a:latin typeface="Arial Nova Cond Light" panose="020B0306020202020204" pitchFamily="34" charset="0"/>
              </a:rPr>
              <a:t>sui cui terreni risultano trascritti pignoramenti immobiliari o atti di sequestro,  iscritte ipoteche giudiziali, ad eccezione dei casi in cui tali atti risultino ancora trascritti ma siano inefficaci;</a:t>
            </a:r>
          </a:p>
          <a:p>
            <a:pPr marL="342900" lvl="0" indent="-342900" algn="just">
              <a:buFont typeface="Arial" panose="020B0604020202020204" pitchFamily="34" charset="0"/>
              <a:buChar char="•"/>
            </a:pPr>
            <a:r>
              <a:rPr lang="it-IT" sz="2150" dirty="0">
                <a:latin typeface="Arial Nova Cond Light" panose="020B0306020202020204" pitchFamily="34" charset="0"/>
              </a:rPr>
              <a:t>sui cui terreni risultino iscritte ipoteche volontarie, il cui debito residuo superi, alla data di presentazione della domanda, il 30% del prezzo richiesto;</a:t>
            </a:r>
          </a:p>
          <a:p>
            <a:pPr marL="342900" lvl="0" indent="-342900" algn="just">
              <a:buFont typeface="Arial" panose="020B0604020202020204" pitchFamily="34" charset="0"/>
              <a:buChar char="•"/>
            </a:pPr>
            <a:r>
              <a:rPr lang="it-IT" sz="2150" dirty="0">
                <a:latin typeface="Arial Nova Cond Light" panose="020B0306020202020204" pitchFamily="34" charset="0"/>
              </a:rPr>
              <a:t>i cui terreni risultano gravati da uso civico o proprietà collettive</a:t>
            </a:r>
            <a:endParaRPr lang="it-IT" sz="2150" dirty="0"/>
          </a:p>
        </p:txBody>
      </p:sp>
    </p:spTree>
    <p:extLst>
      <p:ext uri="{BB962C8B-B14F-4D97-AF65-F5344CB8AC3E}">
        <p14:creationId xmlns:p14="http://schemas.microsoft.com/office/powerpoint/2010/main" val="39725694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80B7F-A210-7665-EBEE-40D48B00C5F5}"/>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6A7E72EF-6845-7B1D-50DB-C79A045A7AAB}"/>
              </a:ext>
            </a:extLst>
          </p:cNvPr>
          <p:cNvSpPr>
            <a:spLocks noGrp="1"/>
          </p:cNvSpPr>
          <p:nvPr>
            <p:ph type="title"/>
          </p:nvPr>
        </p:nvSpPr>
        <p:spPr/>
        <p:txBody>
          <a:bodyPr>
            <a:normAutofit fontScale="90000"/>
          </a:bodyPr>
          <a:lstStyle/>
          <a:p>
            <a:r>
              <a:rPr lang="it-IT" dirty="0"/>
              <a:t>CAUSE DI ESCLUSIONE 2/2</a:t>
            </a:r>
          </a:p>
        </p:txBody>
      </p:sp>
      <p:sp>
        <p:nvSpPr>
          <p:cNvPr id="9" name="Segnaposto contenuto 8">
            <a:extLst>
              <a:ext uri="{FF2B5EF4-FFF2-40B4-BE49-F238E27FC236}">
                <a16:creationId xmlns:a16="http://schemas.microsoft.com/office/drawing/2014/main" id="{450FC3E9-5709-F0AE-64FA-AA80B6416B57}"/>
              </a:ext>
            </a:extLst>
          </p:cNvPr>
          <p:cNvSpPr>
            <a:spLocks noGrp="1"/>
          </p:cNvSpPr>
          <p:nvPr>
            <p:ph sz="quarter" idx="12"/>
          </p:nvPr>
        </p:nvSpPr>
        <p:spPr/>
        <p:txBody>
          <a:bodyPr/>
          <a:lstStyle/>
          <a:p>
            <a:endParaRPr lang="it-IT"/>
          </a:p>
        </p:txBody>
      </p:sp>
      <p:sp>
        <p:nvSpPr>
          <p:cNvPr id="2" name="Segnaposto testo 6">
            <a:extLst>
              <a:ext uri="{FF2B5EF4-FFF2-40B4-BE49-F238E27FC236}">
                <a16:creationId xmlns:a16="http://schemas.microsoft.com/office/drawing/2014/main" id="{19DE3E33-8609-BAB5-2DF1-BCC2BF6FEDC3}"/>
              </a:ext>
            </a:extLst>
          </p:cNvPr>
          <p:cNvSpPr>
            <a:spLocks noGrp="1"/>
          </p:cNvSpPr>
          <p:nvPr>
            <p:ph type="body" sz="quarter" idx="10"/>
          </p:nvPr>
        </p:nvSpPr>
        <p:spPr>
          <a:xfrm>
            <a:off x="1033153" y="1119273"/>
            <a:ext cx="9493876" cy="499461"/>
          </a:xfrm>
        </p:spPr>
        <p:txBody>
          <a:bodyPr/>
          <a:lstStyle/>
          <a:p>
            <a:pPr lvl="0"/>
            <a:r>
              <a:rPr lang="it-IT" sz="2400" b="1" dirty="0">
                <a:latin typeface="Arial Nova Cond Light" panose="020B0306020202020204" pitchFamily="34" charset="0"/>
              </a:rPr>
              <a:t>Sono inoltre esclusi gli interventi su operazioni:</a:t>
            </a:r>
            <a:endParaRPr lang="it-IT" sz="2400" dirty="0">
              <a:latin typeface="Arial Nova Cond Light" panose="020B0306020202020204" pitchFamily="34" charset="0"/>
            </a:endParaRPr>
          </a:p>
        </p:txBody>
      </p:sp>
      <p:sp>
        <p:nvSpPr>
          <p:cNvPr id="5" name="CasellaDiTesto 4">
            <a:extLst>
              <a:ext uri="{FF2B5EF4-FFF2-40B4-BE49-F238E27FC236}">
                <a16:creationId xmlns:a16="http://schemas.microsoft.com/office/drawing/2014/main" id="{CC3F72CB-21B6-8762-BAF6-34178FA4BCE3}"/>
              </a:ext>
            </a:extLst>
          </p:cNvPr>
          <p:cNvSpPr txBox="1"/>
          <p:nvPr/>
        </p:nvSpPr>
        <p:spPr>
          <a:xfrm>
            <a:off x="593558" y="1496567"/>
            <a:ext cx="11229474" cy="3731791"/>
          </a:xfrm>
          <a:prstGeom prst="rect">
            <a:avLst/>
          </a:prstGeom>
          <a:noFill/>
        </p:spPr>
        <p:txBody>
          <a:bodyPr wrap="square">
            <a:spAutoFit/>
          </a:bodyPr>
          <a:lstStyle/>
          <a:p>
            <a:pPr marL="342900" lvl="0" indent="-342900" algn="just">
              <a:buFont typeface="Arial" panose="020B0604020202020204" pitchFamily="34" charset="0"/>
              <a:buChar char="•"/>
            </a:pPr>
            <a:r>
              <a:rPr lang="it-IT" sz="2150" dirty="0">
                <a:latin typeface="Arial Nova Cond Light" panose="020B0306020202020204" pitchFamily="34" charset="0"/>
              </a:rPr>
              <a:t>i cui terreni non presentano destinazione agricola, ai sensi degli strumenti urbanistici vigenti, ed i cui fabbricati non hanno le caratteristiche tali da soddisfare il requisito di ruralità secondo la normativa vigente; l’esclusione opera limitatamente ai mappali catastali non in possesso dei requisiti indicati;</a:t>
            </a:r>
          </a:p>
          <a:p>
            <a:pPr marL="342900" lvl="0" indent="-342900" algn="just">
              <a:buFont typeface="Arial" panose="020B0604020202020204" pitchFamily="34" charset="0"/>
              <a:buChar char="•"/>
            </a:pPr>
            <a:r>
              <a:rPr lang="it-IT" sz="2150" dirty="0">
                <a:latin typeface="Arial Nova Cond Light" panose="020B0306020202020204" pitchFamily="34" charset="0"/>
              </a:rPr>
              <a:t>su cui insistono fabbricati, pozzi, invasi o altre opere/interventi non in regola dal punto di vista normativo, edilizio e catastale, al momento della presentazione della domanda;</a:t>
            </a:r>
          </a:p>
          <a:p>
            <a:pPr marL="342900" lvl="0" indent="-342900" algn="just">
              <a:buFont typeface="Arial" panose="020B0604020202020204" pitchFamily="34" charset="0"/>
              <a:buChar char="•"/>
            </a:pPr>
            <a:r>
              <a:rPr lang="it-IT" sz="2150" dirty="0">
                <a:latin typeface="Arial Nova Cond Light" panose="020B0306020202020204" pitchFamily="34" charset="0"/>
              </a:rPr>
              <a:t>in cui, nella sequenza degli atti traslativi di provenienza, risulta un decreto di trasferimento del bene oggetto di compravendita, emesso dal Tribunale dell’esecuzione, entro i dieci anni precedenti la data di presentazione della domanda;</a:t>
            </a:r>
          </a:p>
          <a:p>
            <a:pPr marL="342900" lvl="0" indent="-342900" algn="just">
              <a:buFont typeface="Arial" panose="020B0604020202020204" pitchFamily="34" charset="0"/>
              <a:buChar char="•"/>
            </a:pPr>
            <a:r>
              <a:rPr lang="it-IT" sz="2150" dirty="0">
                <a:latin typeface="Arial Nova Cond Light" panose="020B0306020202020204" pitchFamily="34" charset="0"/>
              </a:rPr>
              <a:t>i cui terreni siano stati oggetto di trasferimento della proprietà con atti tra vivi, da meno di cinque anni al momento della presentazione della domanda.</a:t>
            </a:r>
          </a:p>
          <a:p>
            <a:pPr marL="342900" lvl="0" indent="-342900" algn="just">
              <a:buFont typeface="Arial" panose="020B0604020202020204" pitchFamily="34" charset="0"/>
              <a:buChar char="•"/>
            </a:pPr>
            <a:endParaRPr lang="it-IT" sz="2150" dirty="0"/>
          </a:p>
        </p:txBody>
      </p:sp>
      <p:grpSp>
        <p:nvGrpSpPr>
          <p:cNvPr id="3" name="Gruppo 2">
            <a:extLst>
              <a:ext uri="{FF2B5EF4-FFF2-40B4-BE49-F238E27FC236}">
                <a16:creationId xmlns:a16="http://schemas.microsoft.com/office/drawing/2014/main" id="{DDF76BA9-4B4F-149C-787A-716BB7EBF930}"/>
              </a:ext>
            </a:extLst>
          </p:cNvPr>
          <p:cNvGrpSpPr/>
          <p:nvPr/>
        </p:nvGrpSpPr>
        <p:grpSpPr>
          <a:xfrm>
            <a:off x="593558" y="4926983"/>
            <a:ext cx="11229474" cy="1444709"/>
            <a:chOff x="0" y="3571271"/>
            <a:chExt cx="10515600" cy="868899"/>
          </a:xfrm>
        </p:grpSpPr>
        <p:sp>
          <p:nvSpPr>
            <p:cNvPr id="4" name="Rettangolo con angoli arrotondati 3">
              <a:extLst>
                <a:ext uri="{FF2B5EF4-FFF2-40B4-BE49-F238E27FC236}">
                  <a16:creationId xmlns:a16="http://schemas.microsoft.com/office/drawing/2014/main" id="{FF88EF9A-06A1-4F56-A7D9-39D9D4A3AA91}"/>
                </a:ext>
              </a:extLst>
            </p:cNvPr>
            <p:cNvSpPr/>
            <p:nvPr/>
          </p:nvSpPr>
          <p:spPr>
            <a:xfrm>
              <a:off x="0" y="3571271"/>
              <a:ext cx="10515600" cy="868899"/>
            </a:xfrm>
            <a:prstGeom prst="roundRect">
              <a:avLst/>
            </a:prstGeom>
            <a:solidFill>
              <a:srgbClr val="F5C04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7" name="CasellaDiTesto 6">
              <a:extLst>
                <a:ext uri="{FF2B5EF4-FFF2-40B4-BE49-F238E27FC236}">
                  <a16:creationId xmlns:a16="http://schemas.microsoft.com/office/drawing/2014/main" id="{7545309A-A119-EDDD-0CE3-08B400CD5F4D}"/>
                </a:ext>
              </a:extLst>
            </p:cNvPr>
            <p:cNvSpPr txBox="1"/>
            <p:nvPr/>
          </p:nvSpPr>
          <p:spPr>
            <a:xfrm>
              <a:off x="42416" y="3613687"/>
              <a:ext cx="10430768" cy="7840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it-IT" sz="2400" kern="1200" dirty="0">
                  <a:solidFill>
                    <a:schemeClr val="tx1"/>
                  </a:solidFill>
                  <a:latin typeface="Arial Nova Cond Light" panose="020B0306020202020204" pitchFamily="34" charset="0"/>
                </a:rPr>
                <a:t>Costituisce altresì causa di esclusione la mancata dimostrazione della sostenibilità economica e finanziaria dell’iniziativa, con particolare riguardo agli obiettivi previsti nel modello di business plan in termini di volumi produttivi, risultati economici attesi, sbocchi di mercato e alla possibilità di rimborso del finanziamento ISMEA.</a:t>
              </a:r>
            </a:p>
          </p:txBody>
        </p:sp>
      </p:grpSp>
    </p:spTree>
    <p:extLst>
      <p:ext uri="{BB962C8B-B14F-4D97-AF65-F5344CB8AC3E}">
        <p14:creationId xmlns:p14="http://schemas.microsoft.com/office/powerpoint/2010/main" val="24658558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E6EC7-0DE8-DF1C-7083-570115D839E5}"/>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AE9F33E0-977E-2674-ECBF-A02E4775E50E}"/>
              </a:ext>
            </a:extLst>
          </p:cNvPr>
          <p:cNvSpPr>
            <a:spLocks noGrp="1"/>
          </p:cNvSpPr>
          <p:nvPr>
            <p:ph type="title"/>
          </p:nvPr>
        </p:nvSpPr>
        <p:spPr/>
        <p:txBody>
          <a:bodyPr>
            <a:normAutofit fontScale="90000"/>
          </a:bodyPr>
          <a:lstStyle/>
          <a:p>
            <a:r>
              <a:rPr lang="it-IT" dirty="0"/>
              <a:t>PROCESSO</a:t>
            </a:r>
          </a:p>
        </p:txBody>
      </p:sp>
      <p:sp>
        <p:nvSpPr>
          <p:cNvPr id="9" name="Segnaposto contenuto 8">
            <a:extLst>
              <a:ext uri="{FF2B5EF4-FFF2-40B4-BE49-F238E27FC236}">
                <a16:creationId xmlns:a16="http://schemas.microsoft.com/office/drawing/2014/main" id="{61E7DA5C-09B6-6098-6DB9-6E70D282323E}"/>
              </a:ext>
            </a:extLst>
          </p:cNvPr>
          <p:cNvSpPr>
            <a:spLocks noGrp="1"/>
          </p:cNvSpPr>
          <p:nvPr>
            <p:ph sz="quarter" idx="12"/>
          </p:nvPr>
        </p:nvSpPr>
        <p:spPr/>
        <p:txBody>
          <a:bodyPr/>
          <a:lstStyle/>
          <a:p>
            <a:endParaRPr lang="it-IT"/>
          </a:p>
        </p:txBody>
      </p:sp>
      <p:graphicFrame>
        <p:nvGraphicFramePr>
          <p:cNvPr id="3" name="Segnaposto contenuto 3">
            <a:extLst>
              <a:ext uri="{FF2B5EF4-FFF2-40B4-BE49-F238E27FC236}">
                <a16:creationId xmlns:a16="http://schemas.microsoft.com/office/drawing/2014/main" id="{7E4CB718-4195-8C7F-5DEE-2399030E41F4}"/>
              </a:ext>
            </a:extLst>
          </p:cNvPr>
          <p:cNvGraphicFramePr>
            <a:graphicFrameLocks/>
          </p:cNvGraphicFramePr>
          <p:nvPr/>
        </p:nvGraphicFramePr>
        <p:xfrm>
          <a:off x="48127" y="985769"/>
          <a:ext cx="12031579" cy="5624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41773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1A7AC-4CBD-CE94-99E8-CE1427B5C68C}"/>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8E214A99-3B6C-D0EE-1103-AA14F2D2B241}"/>
              </a:ext>
            </a:extLst>
          </p:cNvPr>
          <p:cNvSpPr>
            <a:spLocks noGrp="1"/>
          </p:cNvSpPr>
          <p:nvPr>
            <p:ph type="title"/>
          </p:nvPr>
        </p:nvSpPr>
        <p:spPr/>
        <p:txBody>
          <a:bodyPr>
            <a:normAutofit fontScale="90000"/>
          </a:bodyPr>
          <a:lstStyle/>
          <a:p>
            <a:r>
              <a:rPr lang="it-IT" dirty="0"/>
              <a:t>ISTRUTTORIA</a:t>
            </a:r>
          </a:p>
        </p:txBody>
      </p:sp>
      <p:sp>
        <p:nvSpPr>
          <p:cNvPr id="9" name="Segnaposto contenuto 8">
            <a:extLst>
              <a:ext uri="{FF2B5EF4-FFF2-40B4-BE49-F238E27FC236}">
                <a16:creationId xmlns:a16="http://schemas.microsoft.com/office/drawing/2014/main" id="{034CA714-2824-E0CB-0657-7ECE355BBBDE}"/>
              </a:ext>
            </a:extLst>
          </p:cNvPr>
          <p:cNvSpPr>
            <a:spLocks noGrp="1"/>
          </p:cNvSpPr>
          <p:nvPr>
            <p:ph sz="quarter" idx="12"/>
          </p:nvPr>
        </p:nvSpPr>
        <p:spPr/>
        <p:txBody>
          <a:bodyPr/>
          <a:lstStyle/>
          <a:p>
            <a:endParaRPr lang="it-IT"/>
          </a:p>
        </p:txBody>
      </p:sp>
      <p:graphicFrame>
        <p:nvGraphicFramePr>
          <p:cNvPr id="7" name="Segnaposto contenuto 4">
            <a:extLst>
              <a:ext uri="{FF2B5EF4-FFF2-40B4-BE49-F238E27FC236}">
                <a16:creationId xmlns:a16="http://schemas.microsoft.com/office/drawing/2014/main" id="{9609742A-4A5A-0CEC-6424-A4FC169CD4E4}"/>
              </a:ext>
            </a:extLst>
          </p:cNvPr>
          <p:cNvGraphicFramePr>
            <a:graphicFrameLocks/>
          </p:cNvGraphicFramePr>
          <p:nvPr/>
        </p:nvGraphicFramePr>
        <p:xfrm>
          <a:off x="838199" y="1362075"/>
          <a:ext cx="10888579" cy="5134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27753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CEADA-495F-48B2-E8C0-F03E4476E6F3}"/>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4381412B-18FB-9880-D110-FAF43E6F5EB2}"/>
              </a:ext>
            </a:extLst>
          </p:cNvPr>
          <p:cNvSpPr>
            <a:spLocks noGrp="1"/>
          </p:cNvSpPr>
          <p:nvPr>
            <p:ph type="title"/>
          </p:nvPr>
        </p:nvSpPr>
        <p:spPr/>
        <p:txBody>
          <a:bodyPr/>
          <a:lstStyle/>
          <a:p>
            <a:r>
              <a:rPr lang="it-IT" cap="all" dirty="0"/>
              <a:t>ISTRUTTORIA LEGALE E STIPULA</a:t>
            </a:r>
          </a:p>
        </p:txBody>
      </p:sp>
      <p:sp>
        <p:nvSpPr>
          <p:cNvPr id="5" name="Segnaposto contenuto 4">
            <a:extLst>
              <a:ext uri="{FF2B5EF4-FFF2-40B4-BE49-F238E27FC236}">
                <a16:creationId xmlns:a16="http://schemas.microsoft.com/office/drawing/2014/main" id="{E994F8C4-BFB8-7E00-1668-38E9A0009AA7}"/>
              </a:ext>
            </a:extLst>
          </p:cNvPr>
          <p:cNvSpPr>
            <a:spLocks noGrp="1"/>
          </p:cNvSpPr>
          <p:nvPr>
            <p:ph sz="quarter" idx="12"/>
          </p:nvPr>
        </p:nvSpPr>
        <p:spPr/>
        <p:txBody>
          <a:bodyPr/>
          <a:lstStyle/>
          <a:p>
            <a:endParaRPr lang="it-IT"/>
          </a:p>
        </p:txBody>
      </p:sp>
      <p:grpSp>
        <p:nvGrpSpPr>
          <p:cNvPr id="35" name="Gruppo 34">
            <a:extLst>
              <a:ext uri="{FF2B5EF4-FFF2-40B4-BE49-F238E27FC236}">
                <a16:creationId xmlns:a16="http://schemas.microsoft.com/office/drawing/2014/main" id="{096820F9-FAF5-9B84-5F8F-DD475E5E123D}"/>
              </a:ext>
            </a:extLst>
          </p:cNvPr>
          <p:cNvGrpSpPr/>
          <p:nvPr/>
        </p:nvGrpSpPr>
        <p:grpSpPr>
          <a:xfrm>
            <a:off x="141462" y="1523998"/>
            <a:ext cx="11909076" cy="1208834"/>
            <a:chOff x="0" y="1852"/>
            <a:chExt cx="10515600" cy="1005543"/>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scene3d>
            <a:camera prst="orthographicFront"/>
            <a:lightRig rig="flat" dir="t"/>
          </a:scene3d>
        </p:grpSpPr>
        <p:sp>
          <p:nvSpPr>
            <p:cNvPr id="45" name="Rettangolo con angoli arrotondati 44">
              <a:extLst>
                <a:ext uri="{FF2B5EF4-FFF2-40B4-BE49-F238E27FC236}">
                  <a16:creationId xmlns:a16="http://schemas.microsoft.com/office/drawing/2014/main" id="{6233D974-2912-DD6F-D3A2-3F6BFD282BBE}"/>
                </a:ext>
              </a:extLst>
            </p:cNvPr>
            <p:cNvSpPr/>
            <p:nvPr/>
          </p:nvSpPr>
          <p:spPr>
            <a:xfrm>
              <a:off x="0" y="1852"/>
              <a:ext cx="10515600" cy="1005543"/>
            </a:xfrm>
            <a:prstGeom prst="roundRect">
              <a:avLst/>
            </a:prstGeom>
            <a:grpFill/>
            <a:sp3d prstMaterial="dkEdge">
              <a:bevelT w="8200" h="38100"/>
            </a:sp3d>
          </p:spPr>
          <p:style>
            <a:lnRef idx="0">
              <a:schemeClr val="lt1">
                <a:hueOff val="0"/>
                <a:satOff val="0"/>
                <a:lumOff val="0"/>
                <a:alphaOff val="0"/>
              </a:schemeClr>
            </a:lnRef>
            <a:fillRef idx="2">
              <a:schemeClr val="accent1">
                <a:shade val="80000"/>
                <a:hueOff val="0"/>
                <a:satOff val="0"/>
                <a:lumOff val="0"/>
                <a:alphaOff val="0"/>
              </a:schemeClr>
            </a:fillRef>
            <a:effectRef idx="1">
              <a:schemeClr val="accent1">
                <a:shade val="80000"/>
                <a:hueOff val="0"/>
                <a:satOff val="0"/>
                <a:lumOff val="0"/>
                <a:alphaOff val="0"/>
              </a:schemeClr>
            </a:effectRef>
            <a:fontRef idx="minor">
              <a:schemeClr val="dk1"/>
            </a:fontRef>
          </p:style>
          <p:txBody>
            <a:bodyPr/>
            <a:lstStyle/>
            <a:p>
              <a:endParaRPr lang="it-IT"/>
            </a:p>
          </p:txBody>
        </p:sp>
        <p:sp>
          <p:nvSpPr>
            <p:cNvPr id="46" name="CasellaDiTesto 45">
              <a:extLst>
                <a:ext uri="{FF2B5EF4-FFF2-40B4-BE49-F238E27FC236}">
                  <a16:creationId xmlns:a16="http://schemas.microsoft.com/office/drawing/2014/main" id="{20A57A3D-A0AB-527D-9EEA-7359F237BCC5}"/>
                </a:ext>
              </a:extLst>
            </p:cNvPr>
            <p:cNvSpPr txBox="1"/>
            <p:nvPr/>
          </p:nvSpPr>
          <p:spPr>
            <a:xfrm>
              <a:off x="49087" y="50939"/>
              <a:ext cx="10417426" cy="907369"/>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2000" kern="1200" dirty="0"/>
                <a:t>Eventuale costituzione del soggetto giuridico e verifica dell'iscrizione nella gestione previdenziale INPS (startupper)</a:t>
              </a:r>
            </a:p>
          </p:txBody>
        </p:sp>
      </p:grpSp>
      <p:sp>
        <p:nvSpPr>
          <p:cNvPr id="43" name="Rettangolo con angoli arrotondati 42">
            <a:extLst>
              <a:ext uri="{FF2B5EF4-FFF2-40B4-BE49-F238E27FC236}">
                <a16:creationId xmlns:a16="http://schemas.microsoft.com/office/drawing/2014/main" id="{C79B3992-00F1-03D8-1FA4-173BE32CB693}"/>
              </a:ext>
            </a:extLst>
          </p:cNvPr>
          <p:cNvSpPr/>
          <p:nvPr/>
        </p:nvSpPr>
        <p:spPr>
          <a:xfrm>
            <a:off x="141462" y="2524965"/>
            <a:ext cx="11909076" cy="1208834"/>
          </a:xfrm>
          <a:prstGeom prst="round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177116"/>
              <a:satOff val="-8445"/>
              <a:lumOff val="10777"/>
              <a:alphaOff val="0"/>
            </a:schemeClr>
          </a:fillRef>
          <a:effectRef idx="1">
            <a:schemeClr val="accent1">
              <a:shade val="80000"/>
              <a:hueOff val="-177116"/>
              <a:satOff val="-8445"/>
              <a:lumOff val="10777"/>
              <a:alphaOff val="0"/>
            </a:schemeClr>
          </a:effectRef>
          <a:fontRef idx="minor">
            <a:schemeClr val="dk1"/>
          </a:fontRef>
        </p:style>
        <p:txBody>
          <a:bodyPr/>
          <a:lstStyle/>
          <a:p>
            <a:endParaRPr lang="it-IT" sz="2000" dirty="0"/>
          </a:p>
          <a:p>
            <a:r>
              <a:rPr lang="it-IT" sz="2000" dirty="0"/>
              <a:t>Verifica delle autocertificazioni acquisite</a:t>
            </a:r>
          </a:p>
        </p:txBody>
      </p:sp>
      <p:grpSp>
        <p:nvGrpSpPr>
          <p:cNvPr id="37" name="Gruppo 36">
            <a:extLst>
              <a:ext uri="{FF2B5EF4-FFF2-40B4-BE49-F238E27FC236}">
                <a16:creationId xmlns:a16="http://schemas.microsoft.com/office/drawing/2014/main" id="{819E88C1-1A55-9610-C9A2-D29A3EB29405}"/>
              </a:ext>
            </a:extLst>
          </p:cNvPr>
          <p:cNvGrpSpPr/>
          <p:nvPr/>
        </p:nvGrpSpPr>
        <p:grpSpPr>
          <a:xfrm>
            <a:off x="141462" y="3403365"/>
            <a:ext cx="11909076" cy="1208834"/>
            <a:chOff x="0" y="2116618"/>
            <a:chExt cx="10515600" cy="1005543"/>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scene3d>
            <a:camera prst="orthographicFront"/>
            <a:lightRig rig="flat" dir="t"/>
          </a:scene3d>
        </p:grpSpPr>
        <p:sp>
          <p:nvSpPr>
            <p:cNvPr id="41" name="Rettangolo con angoli arrotondati 40">
              <a:extLst>
                <a:ext uri="{FF2B5EF4-FFF2-40B4-BE49-F238E27FC236}">
                  <a16:creationId xmlns:a16="http://schemas.microsoft.com/office/drawing/2014/main" id="{24EE457D-104E-1180-EFA2-2775076CCAEB}"/>
                </a:ext>
              </a:extLst>
            </p:cNvPr>
            <p:cNvSpPr/>
            <p:nvPr/>
          </p:nvSpPr>
          <p:spPr>
            <a:xfrm>
              <a:off x="0" y="2116618"/>
              <a:ext cx="10515600" cy="1005543"/>
            </a:xfrm>
            <a:prstGeom prst="roundRect">
              <a:avLst/>
            </a:prstGeom>
            <a:grpFill/>
            <a:sp3d prstMaterial="dkEdge">
              <a:bevelT w="8200" h="38100"/>
            </a:sp3d>
          </p:spPr>
          <p:style>
            <a:lnRef idx="0">
              <a:schemeClr val="lt1">
                <a:hueOff val="0"/>
                <a:satOff val="0"/>
                <a:lumOff val="0"/>
                <a:alphaOff val="0"/>
              </a:schemeClr>
            </a:lnRef>
            <a:fillRef idx="2">
              <a:schemeClr val="accent1">
                <a:shade val="80000"/>
                <a:hueOff val="-354233"/>
                <a:satOff val="-16890"/>
                <a:lumOff val="21553"/>
                <a:alphaOff val="0"/>
              </a:schemeClr>
            </a:fillRef>
            <a:effectRef idx="1">
              <a:schemeClr val="accent1">
                <a:shade val="80000"/>
                <a:hueOff val="-354233"/>
                <a:satOff val="-16890"/>
                <a:lumOff val="21553"/>
                <a:alphaOff val="0"/>
              </a:schemeClr>
            </a:effectRef>
            <a:fontRef idx="minor">
              <a:schemeClr val="dk1"/>
            </a:fontRef>
          </p:style>
          <p:txBody>
            <a:bodyPr/>
            <a:lstStyle/>
            <a:p>
              <a:endParaRPr lang="it-IT"/>
            </a:p>
          </p:txBody>
        </p:sp>
        <p:sp>
          <p:nvSpPr>
            <p:cNvPr id="42" name="CasellaDiTesto 41">
              <a:extLst>
                <a:ext uri="{FF2B5EF4-FFF2-40B4-BE49-F238E27FC236}">
                  <a16:creationId xmlns:a16="http://schemas.microsoft.com/office/drawing/2014/main" id="{0BBB996A-E3C1-B2FA-1A5A-9CCFF370A49B}"/>
                </a:ext>
              </a:extLst>
            </p:cNvPr>
            <p:cNvSpPr txBox="1"/>
            <p:nvPr/>
          </p:nvSpPr>
          <p:spPr>
            <a:xfrm>
              <a:off x="49087" y="2165705"/>
              <a:ext cx="10417426" cy="907369"/>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2000" kern="1200" dirty="0"/>
                <a:t>Verifica di eventuali condizioni previste dalla determinazione di ammissione</a:t>
              </a:r>
            </a:p>
          </p:txBody>
        </p:sp>
      </p:grpSp>
      <p:grpSp>
        <p:nvGrpSpPr>
          <p:cNvPr id="38" name="Gruppo 37">
            <a:extLst>
              <a:ext uri="{FF2B5EF4-FFF2-40B4-BE49-F238E27FC236}">
                <a16:creationId xmlns:a16="http://schemas.microsoft.com/office/drawing/2014/main" id="{15D59D77-30F8-A1AF-F190-14D67A563DC7}"/>
              </a:ext>
            </a:extLst>
          </p:cNvPr>
          <p:cNvGrpSpPr/>
          <p:nvPr/>
        </p:nvGrpSpPr>
        <p:grpSpPr>
          <a:xfrm>
            <a:off x="125123" y="4299647"/>
            <a:ext cx="11925415" cy="1208834"/>
            <a:chOff x="0" y="3174001"/>
            <a:chExt cx="10515600" cy="1005543"/>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scene3d>
            <a:camera prst="orthographicFront"/>
            <a:lightRig rig="flat" dir="t"/>
          </a:scene3d>
        </p:grpSpPr>
        <p:sp>
          <p:nvSpPr>
            <p:cNvPr id="39" name="Rettangolo con angoli arrotondati 38">
              <a:extLst>
                <a:ext uri="{FF2B5EF4-FFF2-40B4-BE49-F238E27FC236}">
                  <a16:creationId xmlns:a16="http://schemas.microsoft.com/office/drawing/2014/main" id="{2E0CE36D-C822-9344-6FE9-DA9DE3702017}"/>
                </a:ext>
              </a:extLst>
            </p:cNvPr>
            <p:cNvSpPr/>
            <p:nvPr/>
          </p:nvSpPr>
          <p:spPr>
            <a:xfrm>
              <a:off x="0" y="3174001"/>
              <a:ext cx="10515600" cy="1005543"/>
            </a:xfrm>
            <a:prstGeom prst="roundRect">
              <a:avLst/>
            </a:prstGeom>
            <a:grpFill/>
            <a:sp3d prstMaterial="dkEdge">
              <a:bevelT w="8200" h="38100"/>
            </a:sp3d>
          </p:spPr>
          <p:style>
            <a:lnRef idx="0">
              <a:schemeClr val="lt1">
                <a:hueOff val="0"/>
                <a:satOff val="0"/>
                <a:lumOff val="0"/>
                <a:alphaOff val="0"/>
              </a:schemeClr>
            </a:lnRef>
            <a:fillRef idx="2">
              <a:schemeClr val="accent1">
                <a:shade val="80000"/>
                <a:hueOff val="-531349"/>
                <a:satOff val="-25335"/>
                <a:lumOff val="32330"/>
                <a:alphaOff val="0"/>
              </a:schemeClr>
            </a:fillRef>
            <a:effectRef idx="1">
              <a:schemeClr val="accent1">
                <a:shade val="80000"/>
                <a:hueOff val="-531349"/>
                <a:satOff val="-25335"/>
                <a:lumOff val="32330"/>
                <a:alphaOff val="0"/>
              </a:schemeClr>
            </a:effectRef>
            <a:fontRef idx="minor">
              <a:schemeClr val="dk1"/>
            </a:fontRef>
          </p:style>
          <p:txBody>
            <a:bodyPr/>
            <a:lstStyle/>
            <a:p>
              <a:endParaRPr lang="it-IT"/>
            </a:p>
          </p:txBody>
        </p:sp>
        <p:sp>
          <p:nvSpPr>
            <p:cNvPr id="40" name="CasellaDiTesto 39">
              <a:extLst>
                <a:ext uri="{FF2B5EF4-FFF2-40B4-BE49-F238E27FC236}">
                  <a16:creationId xmlns:a16="http://schemas.microsoft.com/office/drawing/2014/main" id="{9E20868B-DA3B-0491-F422-868E9867BA31}"/>
                </a:ext>
              </a:extLst>
            </p:cNvPr>
            <p:cNvSpPr txBox="1"/>
            <p:nvPr/>
          </p:nvSpPr>
          <p:spPr>
            <a:xfrm>
              <a:off x="49087" y="3223088"/>
              <a:ext cx="10417426" cy="907369"/>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2000" kern="1200" dirty="0"/>
                <a:t>Rimborso spese istruttoria</a:t>
              </a:r>
            </a:p>
          </p:txBody>
        </p:sp>
      </p:grpSp>
      <p:grpSp>
        <p:nvGrpSpPr>
          <p:cNvPr id="2" name="Gruppo 1">
            <a:extLst>
              <a:ext uri="{FF2B5EF4-FFF2-40B4-BE49-F238E27FC236}">
                <a16:creationId xmlns:a16="http://schemas.microsoft.com/office/drawing/2014/main" id="{AF050163-29B0-7238-35B8-C0C6C610AF8E}"/>
              </a:ext>
            </a:extLst>
          </p:cNvPr>
          <p:cNvGrpSpPr/>
          <p:nvPr/>
        </p:nvGrpSpPr>
        <p:grpSpPr>
          <a:xfrm>
            <a:off x="141462" y="5178047"/>
            <a:ext cx="11909076" cy="1208834"/>
            <a:chOff x="0" y="1852"/>
            <a:chExt cx="10515600" cy="1005543"/>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scene3d>
            <a:camera prst="orthographicFront"/>
            <a:lightRig rig="flat" dir="t"/>
          </a:scene3d>
        </p:grpSpPr>
        <p:sp>
          <p:nvSpPr>
            <p:cNvPr id="3" name="Rettangolo con angoli arrotondati 2">
              <a:extLst>
                <a:ext uri="{FF2B5EF4-FFF2-40B4-BE49-F238E27FC236}">
                  <a16:creationId xmlns:a16="http://schemas.microsoft.com/office/drawing/2014/main" id="{E108BF73-ECEA-8022-825D-D2CB7116B54C}"/>
                </a:ext>
              </a:extLst>
            </p:cNvPr>
            <p:cNvSpPr/>
            <p:nvPr/>
          </p:nvSpPr>
          <p:spPr>
            <a:xfrm>
              <a:off x="0" y="1852"/>
              <a:ext cx="10515600" cy="1005543"/>
            </a:xfrm>
            <a:prstGeom prst="roundRect">
              <a:avLst/>
            </a:prstGeom>
            <a:grpFill/>
            <a:sp3d prstMaterial="dkEdge">
              <a:bevelT w="8200" h="38100"/>
            </a:sp3d>
          </p:spPr>
          <p:style>
            <a:lnRef idx="0">
              <a:schemeClr val="lt1">
                <a:hueOff val="0"/>
                <a:satOff val="0"/>
                <a:lumOff val="0"/>
                <a:alphaOff val="0"/>
              </a:schemeClr>
            </a:lnRef>
            <a:fillRef idx="2">
              <a:schemeClr val="accent1">
                <a:shade val="80000"/>
                <a:hueOff val="0"/>
                <a:satOff val="0"/>
                <a:lumOff val="0"/>
                <a:alphaOff val="0"/>
              </a:schemeClr>
            </a:fillRef>
            <a:effectRef idx="1">
              <a:schemeClr val="accent1">
                <a:shade val="80000"/>
                <a:hueOff val="0"/>
                <a:satOff val="0"/>
                <a:lumOff val="0"/>
                <a:alphaOff val="0"/>
              </a:schemeClr>
            </a:effectRef>
            <a:fontRef idx="minor">
              <a:schemeClr val="dk1"/>
            </a:fontRef>
          </p:style>
          <p:txBody>
            <a:bodyPr/>
            <a:lstStyle/>
            <a:p>
              <a:endParaRPr lang="it-IT"/>
            </a:p>
          </p:txBody>
        </p:sp>
        <p:sp>
          <p:nvSpPr>
            <p:cNvPr id="6" name="CasellaDiTesto 5">
              <a:extLst>
                <a:ext uri="{FF2B5EF4-FFF2-40B4-BE49-F238E27FC236}">
                  <a16:creationId xmlns:a16="http://schemas.microsoft.com/office/drawing/2014/main" id="{053A4DBD-BBDB-11FF-1D96-883CFD8EB176}"/>
                </a:ext>
              </a:extLst>
            </p:cNvPr>
            <p:cNvSpPr txBox="1"/>
            <p:nvPr/>
          </p:nvSpPr>
          <p:spPr>
            <a:xfrm>
              <a:off x="49087" y="50939"/>
              <a:ext cx="10417426" cy="907369"/>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2000" kern="1200" dirty="0"/>
                <a:t>Tasso di interesse</a:t>
              </a:r>
            </a:p>
          </p:txBody>
        </p:sp>
      </p:grpSp>
    </p:spTree>
    <p:extLst>
      <p:ext uri="{BB962C8B-B14F-4D97-AF65-F5344CB8AC3E}">
        <p14:creationId xmlns:p14="http://schemas.microsoft.com/office/powerpoint/2010/main" val="14602631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5DF05-225E-9728-8F76-3062A2E02587}"/>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2A61E4B2-03B0-ED4E-E760-3EC8619B9D54}"/>
              </a:ext>
            </a:extLst>
          </p:cNvPr>
          <p:cNvSpPr>
            <a:spLocks noGrp="1"/>
          </p:cNvSpPr>
          <p:nvPr>
            <p:ph type="title"/>
          </p:nvPr>
        </p:nvSpPr>
        <p:spPr/>
        <p:txBody>
          <a:bodyPr>
            <a:normAutofit fontScale="90000"/>
          </a:bodyPr>
          <a:lstStyle/>
          <a:p>
            <a:r>
              <a:rPr lang="it-IT" cap="all" dirty="0"/>
              <a:t>Monitoraggio e verifica piano (se con PPI)</a:t>
            </a:r>
          </a:p>
        </p:txBody>
      </p:sp>
      <p:sp>
        <p:nvSpPr>
          <p:cNvPr id="9" name="Segnaposto contenuto 8">
            <a:extLst>
              <a:ext uri="{FF2B5EF4-FFF2-40B4-BE49-F238E27FC236}">
                <a16:creationId xmlns:a16="http://schemas.microsoft.com/office/drawing/2014/main" id="{C277DCAE-143F-9D1B-9F6C-436754780C7B}"/>
              </a:ext>
            </a:extLst>
          </p:cNvPr>
          <p:cNvSpPr>
            <a:spLocks noGrp="1"/>
          </p:cNvSpPr>
          <p:nvPr>
            <p:ph sz="quarter" idx="12"/>
          </p:nvPr>
        </p:nvSpPr>
        <p:spPr/>
        <p:txBody>
          <a:bodyPr/>
          <a:lstStyle/>
          <a:p>
            <a:endParaRPr lang="it-IT"/>
          </a:p>
        </p:txBody>
      </p:sp>
      <p:graphicFrame>
        <p:nvGraphicFramePr>
          <p:cNvPr id="7" name="Segnaposto contenuto 4">
            <a:extLst>
              <a:ext uri="{FF2B5EF4-FFF2-40B4-BE49-F238E27FC236}">
                <a16:creationId xmlns:a16="http://schemas.microsoft.com/office/drawing/2014/main" id="{1AF818A0-9CD2-EF85-E310-F31272D256A8}"/>
              </a:ext>
            </a:extLst>
          </p:cNvPr>
          <p:cNvGraphicFramePr>
            <a:graphicFrameLocks/>
          </p:cNvGraphicFramePr>
          <p:nvPr/>
        </p:nvGraphicFramePr>
        <p:xfrm>
          <a:off x="838199" y="1362075"/>
          <a:ext cx="10888579" cy="5134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68530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C87FA1D-C2C3-9DDD-7141-85407AE9C0C1}"/>
              </a:ext>
            </a:extLst>
          </p:cNvPr>
          <p:cNvSpPr txBox="1"/>
          <p:nvPr/>
        </p:nvSpPr>
        <p:spPr>
          <a:xfrm>
            <a:off x="4317357" y="1238491"/>
            <a:ext cx="4271058" cy="584775"/>
          </a:xfrm>
          <a:prstGeom prst="rect">
            <a:avLst/>
          </a:prstGeom>
          <a:noFill/>
        </p:spPr>
        <p:txBody>
          <a:bodyPr wrap="square" rtlCol="0">
            <a:spAutoFit/>
          </a:bodyPr>
          <a:lstStyle/>
          <a:p>
            <a:r>
              <a:rPr lang="it-IT" sz="3200" dirty="0">
                <a:solidFill>
                  <a:schemeClr val="tx1">
                    <a:lumMod val="65000"/>
                    <a:lumOff val="35000"/>
                  </a:schemeClr>
                </a:solidFill>
              </a:rPr>
              <a:t>Grazie per l’attenzione. </a:t>
            </a:r>
          </a:p>
        </p:txBody>
      </p:sp>
    </p:spTree>
    <p:extLst>
      <p:ext uri="{BB962C8B-B14F-4D97-AF65-F5344CB8AC3E}">
        <p14:creationId xmlns:p14="http://schemas.microsoft.com/office/powerpoint/2010/main" val="3233324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C2EA3-0F23-EF60-BE5A-D3FDE05E82BC}"/>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42D0A3CA-53AB-66D9-B889-9BF2B2AB94E4}"/>
              </a:ext>
            </a:extLst>
          </p:cNvPr>
          <p:cNvSpPr>
            <a:spLocks noGrp="1"/>
          </p:cNvSpPr>
          <p:nvPr>
            <p:ph type="title"/>
          </p:nvPr>
        </p:nvSpPr>
        <p:spPr/>
        <p:txBody>
          <a:bodyPr>
            <a:normAutofit fontScale="90000"/>
          </a:bodyPr>
          <a:lstStyle/>
          <a:p>
            <a:r>
              <a:rPr lang="it-IT" sz="4400" dirty="0"/>
              <a:t>OPERAZIONI DI AMPLIAMENTO</a:t>
            </a:r>
            <a:endParaRPr lang="it-IT" dirty="0"/>
          </a:p>
        </p:txBody>
      </p:sp>
      <p:sp>
        <p:nvSpPr>
          <p:cNvPr id="9" name="Segnaposto contenuto 8">
            <a:extLst>
              <a:ext uri="{FF2B5EF4-FFF2-40B4-BE49-F238E27FC236}">
                <a16:creationId xmlns:a16="http://schemas.microsoft.com/office/drawing/2014/main" id="{93ADCB15-69CA-33F5-4669-2B6ABFD62C05}"/>
              </a:ext>
            </a:extLst>
          </p:cNvPr>
          <p:cNvSpPr>
            <a:spLocks noGrp="1"/>
          </p:cNvSpPr>
          <p:nvPr>
            <p:ph sz="quarter" idx="12"/>
          </p:nvPr>
        </p:nvSpPr>
        <p:spPr/>
        <p:txBody>
          <a:bodyPr/>
          <a:lstStyle/>
          <a:p>
            <a:endParaRPr lang="it-IT"/>
          </a:p>
        </p:txBody>
      </p:sp>
      <p:graphicFrame>
        <p:nvGraphicFramePr>
          <p:cNvPr id="2" name="Segnaposto contenuto 4">
            <a:extLst>
              <a:ext uri="{FF2B5EF4-FFF2-40B4-BE49-F238E27FC236}">
                <a16:creationId xmlns:a16="http://schemas.microsoft.com/office/drawing/2014/main" id="{B8200090-ADF3-71CF-1B1D-59EC5A8CC785}"/>
              </a:ext>
            </a:extLst>
          </p:cNvPr>
          <p:cNvGraphicFramePr>
            <a:graphicFrameLocks/>
          </p:cNvGraphicFramePr>
          <p:nvPr>
            <p:extLst>
              <p:ext uri="{D42A27DB-BD31-4B8C-83A1-F6EECF244321}">
                <p14:modId xmlns:p14="http://schemas.microsoft.com/office/powerpoint/2010/main" val="3419081428"/>
              </p:ext>
            </p:extLst>
          </p:nvPr>
        </p:nvGraphicFramePr>
        <p:xfrm>
          <a:off x="838200" y="1928997"/>
          <a:ext cx="10515600" cy="3108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2091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B41F0-CB15-60A5-F782-E5F1B57543C9}"/>
            </a:ext>
          </a:extLst>
        </p:cNvPr>
        <p:cNvGrpSpPr/>
        <p:nvPr/>
      </p:nvGrpSpPr>
      <p:grpSpPr>
        <a:xfrm>
          <a:off x="0" y="0"/>
          <a:ext cx="0" cy="0"/>
          <a:chOff x="0" y="0"/>
          <a:chExt cx="0" cy="0"/>
        </a:xfrm>
      </p:grpSpPr>
      <p:sp>
        <p:nvSpPr>
          <p:cNvPr id="9" name="Segnaposto contenuto 8">
            <a:extLst>
              <a:ext uri="{FF2B5EF4-FFF2-40B4-BE49-F238E27FC236}">
                <a16:creationId xmlns:a16="http://schemas.microsoft.com/office/drawing/2014/main" id="{949D5A6A-91D9-3CE2-DE5F-E618A1506F5D}"/>
              </a:ext>
            </a:extLst>
          </p:cNvPr>
          <p:cNvSpPr>
            <a:spLocks noGrp="1"/>
          </p:cNvSpPr>
          <p:nvPr>
            <p:ph sz="quarter" idx="12"/>
          </p:nvPr>
        </p:nvSpPr>
        <p:spPr/>
        <p:txBody>
          <a:bodyPr/>
          <a:lstStyle/>
          <a:p>
            <a:endParaRPr lang="it-IT"/>
          </a:p>
        </p:txBody>
      </p:sp>
      <p:graphicFrame>
        <p:nvGraphicFramePr>
          <p:cNvPr id="3" name="Segnaposto contenuto 4">
            <a:extLst>
              <a:ext uri="{FF2B5EF4-FFF2-40B4-BE49-F238E27FC236}">
                <a16:creationId xmlns:a16="http://schemas.microsoft.com/office/drawing/2014/main" id="{16E0A814-C777-E6F8-F993-307A00BC556D}"/>
              </a:ext>
            </a:extLst>
          </p:cNvPr>
          <p:cNvGraphicFramePr>
            <a:graphicFrameLocks/>
          </p:cNvGraphicFramePr>
          <p:nvPr>
            <p:extLst>
              <p:ext uri="{D42A27DB-BD31-4B8C-83A1-F6EECF244321}">
                <p14:modId xmlns:p14="http://schemas.microsoft.com/office/powerpoint/2010/main" val="1840064855"/>
              </p:ext>
            </p:extLst>
          </p:nvPr>
        </p:nvGraphicFramePr>
        <p:xfrm>
          <a:off x="634539" y="1418697"/>
          <a:ext cx="10922922" cy="4759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olo 5">
            <a:extLst>
              <a:ext uri="{FF2B5EF4-FFF2-40B4-BE49-F238E27FC236}">
                <a16:creationId xmlns:a16="http://schemas.microsoft.com/office/drawing/2014/main" id="{1C783D16-9083-648C-ECBE-428F907FDA1C}"/>
              </a:ext>
            </a:extLst>
          </p:cNvPr>
          <p:cNvSpPr>
            <a:spLocks noGrp="1"/>
          </p:cNvSpPr>
          <p:nvPr>
            <p:ph type="title"/>
          </p:nvPr>
        </p:nvSpPr>
        <p:spPr>
          <a:xfrm>
            <a:off x="966653" y="486308"/>
            <a:ext cx="10039400" cy="499461"/>
          </a:xfrm>
        </p:spPr>
        <p:txBody>
          <a:bodyPr>
            <a:noAutofit/>
          </a:bodyPr>
          <a:lstStyle/>
          <a:p>
            <a:r>
              <a:rPr lang="it-IT" sz="3200" dirty="0"/>
              <a:t>SUBENTRO – Requisiti imprese richiedenti le agevolazioni</a:t>
            </a:r>
          </a:p>
        </p:txBody>
      </p:sp>
    </p:spTree>
    <p:extLst>
      <p:ext uri="{BB962C8B-B14F-4D97-AF65-F5344CB8AC3E}">
        <p14:creationId xmlns:p14="http://schemas.microsoft.com/office/powerpoint/2010/main" val="1430611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CD61A-8095-B9DD-85AC-455945C8249B}"/>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2D76EAF7-8805-6301-D98B-A85F4BEE2DA1}"/>
              </a:ext>
            </a:extLst>
          </p:cNvPr>
          <p:cNvSpPr>
            <a:spLocks noGrp="1"/>
          </p:cNvSpPr>
          <p:nvPr>
            <p:ph type="title"/>
          </p:nvPr>
        </p:nvSpPr>
        <p:spPr>
          <a:xfrm>
            <a:off x="966653" y="486308"/>
            <a:ext cx="10039400" cy="499461"/>
          </a:xfrm>
        </p:spPr>
        <p:txBody>
          <a:bodyPr>
            <a:noAutofit/>
          </a:bodyPr>
          <a:lstStyle/>
          <a:p>
            <a:r>
              <a:rPr lang="it-IT" sz="3200" dirty="0"/>
              <a:t>SUBENTRO – Requisiti imprese richiedenti le agevolazioni</a:t>
            </a:r>
          </a:p>
        </p:txBody>
      </p:sp>
      <p:sp>
        <p:nvSpPr>
          <p:cNvPr id="9" name="Segnaposto contenuto 8">
            <a:extLst>
              <a:ext uri="{FF2B5EF4-FFF2-40B4-BE49-F238E27FC236}">
                <a16:creationId xmlns:a16="http://schemas.microsoft.com/office/drawing/2014/main" id="{0473907B-9EC0-A2F1-7DC6-BCAC6FD359BF}"/>
              </a:ext>
            </a:extLst>
          </p:cNvPr>
          <p:cNvSpPr>
            <a:spLocks noGrp="1"/>
          </p:cNvSpPr>
          <p:nvPr>
            <p:ph sz="quarter" idx="12"/>
          </p:nvPr>
        </p:nvSpPr>
        <p:spPr/>
        <p:txBody>
          <a:bodyPr/>
          <a:lstStyle/>
          <a:p>
            <a:endParaRPr lang="it-IT"/>
          </a:p>
        </p:txBody>
      </p:sp>
      <p:graphicFrame>
        <p:nvGraphicFramePr>
          <p:cNvPr id="5" name="Segnaposto contenuto 4">
            <a:extLst>
              <a:ext uri="{FF2B5EF4-FFF2-40B4-BE49-F238E27FC236}">
                <a16:creationId xmlns:a16="http://schemas.microsoft.com/office/drawing/2014/main" id="{66D39E71-1713-4369-0114-EA39D36210CB}"/>
              </a:ext>
            </a:extLst>
          </p:cNvPr>
          <p:cNvGraphicFramePr>
            <a:graphicFrameLocks/>
          </p:cNvGraphicFramePr>
          <p:nvPr>
            <p:extLst>
              <p:ext uri="{D42A27DB-BD31-4B8C-83A1-F6EECF244321}">
                <p14:modId xmlns:p14="http://schemas.microsoft.com/office/powerpoint/2010/main" val="4094530222"/>
              </p:ext>
            </p:extLst>
          </p:nvPr>
        </p:nvGraphicFramePr>
        <p:xfrm>
          <a:off x="57300" y="1074774"/>
          <a:ext cx="11858105" cy="6068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4203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78D3E-C311-224E-1494-C8A2613069AE}"/>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AFA0249B-4013-B5A7-FD04-1637FCFC1C95}"/>
              </a:ext>
            </a:extLst>
          </p:cNvPr>
          <p:cNvSpPr>
            <a:spLocks noGrp="1"/>
          </p:cNvSpPr>
          <p:nvPr>
            <p:ph type="title"/>
          </p:nvPr>
        </p:nvSpPr>
        <p:spPr>
          <a:xfrm>
            <a:off x="966653" y="486308"/>
            <a:ext cx="10039400" cy="499461"/>
          </a:xfrm>
        </p:spPr>
        <p:txBody>
          <a:bodyPr>
            <a:noAutofit/>
          </a:bodyPr>
          <a:lstStyle/>
          <a:p>
            <a:r>
              <a:rPr lang="it-IT" sz="3200" dirty="0"/>
              <a:t>SUBENTRO – Requisiti imprese CEDENTI</a:t>
            </a:r>
          </a:p>
        </p:txBody>
      </p:sp>
      <p:sp>
        <p:nvSpPr>
          <p:cNvPr id="9" name="Segnaposto contenuto 8">
            <a:extLst>
              <a:ext uri="{FF2B5EF4-FFF2-40B4-BE49-F238E27FC236}">
                <a16:creationId xmlns:a16="http://schemas.microsoft.com/office/drawing/2014/main" id="{EFAC402A-4079-BE34-6BE9-F7756A02F94D}"/>
              </a:ext>
            </a:extLst>
          </p:cNvPr>
          <p:cNvSpPr>
            <a:spLocks noGrp="1"/>
          </p:cNvSpPr>
          <p:nvPr>
            <p:ph sz="quarter" idx="12"/>
          </p:nvPr>
        </p:nvSpPr>
        <p:spPr/>
        <p:txBody>
          <a:bodyPr/>
          <a:lstStyle/>
          <a:p>
            <a:endParaRPr lang="it-IT"/>
          </a:p>
        </p:txBody>
      </p:sp>
      <p:graphicFrame>
        <p:nvGraphicFramePr>
          <p:cNvPr id="2" name="Segnaposto contenuto 4">
            <a:extLst>
              <a:ext uri="{FF2B5EF4-FFF2-40B4-BE49-F238E27FC236}">
                <a16:creationId xmlns:a16="http://schemas.microsoft.com/office/drawing/2014/main" id="{437BD623-F49D-6E00-1F5F-62AC553BF684}"/>
              </a:ext>
            </a:extLst>
          </p:cNvPr>
          <p:cNvGraphicFramePr>
            <a:graphicFrameLocks/>
          </p:cNvGraphicFramePr>
          <p:nvPr>
            <p:extLst>
              <p:ext uri="{D42A27DB-BD31-4B8C-83A1-F6EECF244321}">
                <p14:modId xmlns:p14="http://schemas.microsoft.com/office/powerpoint/2010/main" val="2697362408"/>
              </p:ext>
            </p:extLst>
          </p:nvPr>
        </p:nvGraphicFramePr>
        <p:xfrm>
          <a:off x="581891" y="1407410"/>
          <a:ext cx="10956174" cy="5203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5343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0E419-638F-684E-5A67-ADBA345670E4}"/>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B31EA4F8-5839-21FC-AC95-7592B620798A}"/>
              </a:ext>
            </a:extLst>
          </p:cNvPr>
          <p:cNvSpPr>
            <a:spLocks noGrp="1"/>
          </p:cNvSpPr>
          <p:nvPr>
            <p:ph type="title"/>
          </p:nvPr>
        </p:nvSpPr>
        <p:spPr>
          <a:xfrm>
            <a:off x="966653" y="486308"/>
            <a:ext cx="10039400" cy="499461"/>
          </a:xfrm>
        </p:spPr>
        <p:txBody>
          <a:bodyPr>
            <a:noAutofit/>
          </a:bodyPr>
          <a:lstStyle/>
          <a:p>
            <a:r>
              <a:rPr lang="it-IT" sz="3200" dirty="0"/>
              <a:t>AMPLIAMENTO – Requisiti imprese RICHIEDENTI</a:t>
            </a:r>
          </a:p>
        </p:txBody>
      </p:sp>
      <p:sp>
        <p:nvSpPr>
          <p:cNvPr id="9" name="Segnaposto contenuto 8">
            <a:extLst>
              <a:ext uri="{FF2B5EF4-FFF2-40B4-BE49-F238E27FC236}">
                <a16:creationId xmlns:a16="http://schemas.microsoft.com/office/drawing/2014/main" id="{D20A60EA-5EC5-F5C4-6DA0-4C8F14CE33F8}"/>
              </a:ext>
            </a:extLst>
          </p:cNvPr>
          <p:cNvSpPr>
            <a:spLocks noGrp="1"/>
          </p:cNvSpPr>
          <p:nvPr>
            <p:ph sz="quarter" idx="12"/>
          </p:nvPr>
        </p:nvSpPr>
        <p:spPr/>
        <p:txBody>
          <a:bodyPr/>
          <a:lstStyle/>
          <a:p>
            <a:endParaRPr lang="it-IT"/>
          </a:p>
        </p:txBody>
      </p:sp>
      <p:graphicFrame>
        <p:nvGraphicFramePr>
          <p:cNvPr id="3" name="Segnaposto contenuto 4">
            <a:extLst>
              <a:ext uri="{FF2B5EF4-FFF2-40B4-BE49-F238E27FC236}">
                <a16:creationId xmlns:a16="http://schemas.microsoft.com/office/drawing/2014/main" id="{677E37C9-8B49-4FC1-7E65-7EB08F6552F5}"/>
              </a:ext>
            </a:extLst>
          </p:cNvPr>
          <p:cNvGraphicFramePr>
            <a:graphicFrameLocks/>
          </p:cNvGraphicFramePr>
          <p:nvPr>
            <p:extLst>
              <p:ext uri="{D42A27DB-BD31-4B8C-83A1-F6EECF244321}">
                <p14:modId xmlns:p14="http://schemas.microsoft.com/office/powerpoint/2010/main" val="751465029"/>
              </p:ext>
            </p:extLst>
          </p:nvPr>
        </p:nvGraphicFramePr>
        <p:xfrm>
          <a:off x="498764" y="1379913"/>
          <a:ext cx="11022676" cy="4991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68151"/>
      </p:ext>
    </p:extLst>
  </p:cSld>
  <p:clrMapOvr>
    <a:masterClrMapping/>
  </p:clrMapOvr>
</p:sld>
</file>

<file path=ppt/theme/theme1.xml><?xml version="1.0" encoding="utf-8"?>
<a:theme xmlns:a="http://schemas.openxmlformats.org/drawingml/2006/main" name="20220902_FormatISMEA">
  <a:themeElements>
    <a:clrScheme name="Arancione ross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0902_FormatISMEA" id="{FE45D16C-05FD-430B-A0D6-D64E55E07E8C}" vid="{79760286-5342-48D0-8402-330948A09DC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373b3be-047f-4d27-9ac5-60004a2a98c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90564991B1208749AF7D3F32DE36600E" ma:contentTypeVersion="14" ma:contentTypeDescription="Creare un nuovo documento." ma:contentTypeScope="" ma:versionID="69b49fcd177cc789e73da225845c9b24">
  <xsd:schema xmlns:xsd="http://www.w3.org/2001/XMLSchema" xmlns:xs="http://www.w3.org/2001/XMLSchema" xmlns:p="http://schemas.microsoft.com/office/2006/metadata/properties" xmlns:ns3="ea73abe6-d68d-442a-8f96-8c30b24e2f73" xmlns:ns4="8373b3be-047f-4d27-9ac5-60004a2a98c4" targetNamespace="http://schemas.microsoft.com/office/2006/metadata/properties" ma:root="true" ma:fieldsID="a8c45b2737d61d89b5daf64ef14e27e7" ns3:_="" ns4:_="">
    <xsd:import namespace="ea73abe6-d68d-442a-8f96-8c30b24e2f73"/>
    <xsd:import namespace="8373b3be-047f-4d27-9ac5-60004a2a98c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73abe6-d68d-442a-8f96-8c30b24e2f73"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element name="SharingHintHash" ma:index="10" nillable="true" ma:displayName="Hash suggerimento condivisione"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73b3be-047f-4d27-9ac5-60004a2a98c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44C38B-2393-46F8-96E4-A8EAB806486E}">
  <ds:schemaRefs>
    <ds:schemaRef ds:uri="http://purl.org/dc/dcmitype/"/>
    <ds:schemaRef ds:uri="http://purl.org/dc/elements/1.1/"/>
    <ds:schemaRef ds:uri="http://purl.org/dc/terms/"/>
    <ds:schemaRef ds:uri="http://schemas.microsoft.com/office/2006/documentManagement/types"/>
    <ds:schemaRef ds:uri="http://www.w3.org/XML/1998/namespace"/>
    <ds:schemaRef ds:uri="8373b3be-047f-4d27-9ac5-60004a2a98c4"/>
    <ds:schemaRef ds:uri="http://schemas.openxmlformats.org/package/2006/metadata/core-properties"/>
    <ds:schemaRef ds:uri="http://schemas.microsoft.com/office/infopath/2007/PartnerControls"/>
    <ds:schemaRef ds:uri="ea73abe6-d68d-442a-8f96-8c30b24e2f73"/>
    <ds:schemaRef ds:uri="http://schemas.microsoft.com/office/2006/metadata/properties"/>
  </ds:schemaRefs>
</ds:datastoreItem>
</file>

<file path=customXml/itemProps2.xml><?xml version="1.0" encoding="utf-8"?>
<ds:datastoreItem xmlns:ds="http://schemas.openxmlformats.org/officeDocument/2006/customXml" ds:itemID="{7E21F6EC-9212-47C3-8CD4-DCF1F3BBEB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73abe6-d68d-442a-8f96-8c30b24e2f73"/>
    <ds:schemaRef ds:uri="8373b3be-047f-4d27-9ac5-60004a2a98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A01D81-7987-4B97-8EB1-92B7DC9833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20220902_FormatISMEA</Template>
  <TotalTime>1122</TotalTime>
  <Words>5852</Words>
  <Application>Microsoft Office PowerPoint</Application>
  <PresentationFormat>Widescreen</PresentationFormat>
  <Paragraphs>391</Paragraphs>
  <Slides>48</Slides>
  <Notes>41</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48</vt:i4>
      </vt:variant>
    </vt:vector>
  </HeadingPairs>
  <TitlesOfParts>
    <vt:vector size="59" baseType="lpstr">
      <vt:lpstr>Arial</vt:lpstr>
      <vt:lpstr>Arial Nova</vt:lpstr>
      <vt:lpstr>Arial Nova Cond</vt:lpstr>
      <vt:lpstr>Arial Nova Cond Light</vt:lpstr>
      <vt:lpstr>Arial Nova Light</vt:lpstr>
      <vt:lpstr>Bahnschrift Light</vt:lpstr>
      <vt:lpstr>Bahnschrift Light Condensed</vt:lpstr>
      <vt:lpstr>Calibri</vt:lpstr>
      <vt:lpstr>Courier New</vt:lpstr>
      <vt:lpstr>Wingdings</vt:lpstr>
      <vt:lpstr>20220902_FormatISMEA</vt:lpstr>
      <vt:lpstr>Presentazione standard di PowerPoint</vt:lpstr>
      <vt:lpstr>LA MISURA agevolativa E LE NOVITA’ NORMATIVE</vt:lpstr>
      <vt:lpstr>FINALITA’ E STRUTTURA DELL’OPERAZIONE</vt:lpstr>
      <vt:lpstr>SUBENTRO NELLA CONDUZIONE AZIENDALE</vt:lpstr>
      <vt:lpstr>OPERAZIONI DI AMPLIAMENTO</vt:lpstr>
      <vt:lpstr>SUBENTRO – Requisiti imprese richiedenti le agevolazioni</vt:lpstr>
      <vt:lpstr>SUBENTRO – Requisiti imprese richiedenti le agevolazioni</vt:lpstr>
      <vt:lpstr>SUBENTRO – Requisiti imprese CEDENTI</vt:lpstr>
      <vt:lpstr>AMPLIAMENTO – Requisiti imprese RICHIEDENTI</vt:lpstr>
      <vt:lpstr>Condizioni dell’intervento finanziario ismea</vt:lpstr>
      <vt:lpstr>Condizioni dell’intervento finanziario ismea</vt:lpstr>
      <vt:lpstr>Investimenti ammissibili 1/2</vt:lpstr>
      <vt:lpstr>Investimenti ammissibili 2/2</vt:lpstr>
      <vt:lpstr>Spese di investimento non ammissibili</vt:lpstr>
      <vt:lpstr>I PROGETTI DEVONO PERSEGUIRE ALMENO UNO DEI SEGUENTI OBIETTIVI </vt:lpstr>
      <vt:lpstr>intervento finanziario ismea e mezzi privati</vt:lpstr>
      <vt:lpstr>Garanzie – mutuo agevolato</vt:lpstr>
      <vt:lpstr>Modalità di presentazione della domanda</vt:lpstr>
      <vt:lpstr>La domanda di ammissione alle agevolazioni</vt:lpstr>
      <vt:lpstr>L’iter istruttorio della domanda</vt:lpstr>
      <vt:lpstr>L’iter istruttorio della domanda</vt:lpstr>
      <vt:lpstr>Stipula dei contratti di concessione le agevolazioni</vt:lpstr>
      <vt:lpstr>Procedura di liquidazione - sal</vt:lpstr>
      <vt:lpstr>Procedura di liquidazione - sal</vt:lpstr>
      <vt:lpstr>Procedura di liquidazione - sal</vt:lpstr>
      <vt:lpstr>Disposizioni finali</vt:lpstr>
      <vt:lpstr>Presentazione standard di PowerPoint</vt:lpstr>
      <vt:lpstr>BENEFICIARI </vt:lpstr>
      <vt:lpstr>BENEFICIARI </vt:lpstr>
      <vt:lpstr>BENEFICIARI </vt:lpstr>
      <vt:lpstr>BENEFICIARI </vt:lpstr>
      <vt:lpstr>Requisiti venditori e richiedenti</vt:lpstr>
      <vt:lpstr>OPERAZIONE</vt:lpstr>
      <vt:lpstr>Presentazione standard di PowerPoint</vt:lpstr>
      <vt:lpstr>CARATTERISTICHE DEL FINANZIAMENTO</vt:lpstr>
      <vt:lpstr>Presentazione standard di PowerPoint</vt:lpstr>
      <vt:lpstr>REVISIONE DEL TASSO </vt:lpstr>
      <vt:lpstr>AGEVOLAZIONI</vt:lpstr>
      <vt:lpstr>AGEVOLAZIONI</vt:lpstr>
      <vt:lpstr>CALCOLO DEL PREMIO DI PRIMO INSEDIAMENTO</vt:lpstr>
      <vt:lpstr>PRESENTAZIONE DELLA DOMANDA </vt:lpstr>
      <vt:lpstr>CAUSE DI ESCLUSIONE 1/2</vt:lpstr>
      <vt:lpstr>CAUSE DI ESCLUSIONE 2/2</vt:lpstr>
      <vt:lpstr>PROCESSO</vt:lpstr>
      <vt:lpstr>ISTRUTTORIA</vt:lpstr>
      <vt:lpstr>ISTRUTTORIA LEGALE E STIPULA</vt:lpstr>
      <vt:lpstr>Monitoraggio e verifica piano (se con PPI)</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Nuovo Fondiario ISMEA</dc:title>
  <dc:creator>Giorgio Venceslai</dc:creator>
  <cp:lastModifiedBy>Domenico Di Menno Di Bucchianico</cp:lastModifiedBy>
  <cp:revision>91</cp:revision>
  <cp:lastPrinted>2022-11-22T07:29:15Z</cp:lastPrinted>
  <dcterms:created xsi:type="dcterms:W3CDTF">2022-06-22T11:51:03Z</dcterms:created>
  <dcterms:modified xsi:type="dcterms:W3CDTF">2026-05-11T13:23:49Z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0x01010090564991B1208749AF7D3F32DE36600E</vt:lpwstr>
  </property>
</Properties>
</file>